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302" r:id="rId3"/>
    <p:sldId id="265" r:id="rId4"/>
    <p:sldId id="266" r:id="rId5"/>
    <p:sldId id="267" r:id="rId6"/>
    <p:sldId id="268" r:id="rId7"/>
    <p:sldId id="269" r:id="rId8"/>
    <p:sldId id="270" r:id="rId9"/>
    <p:sldId id="271" r:id="rId10"/>
    <p:sldId id="272" r:id="rId11"/>
    <p:sldId id="273" r:id="rId12"/>
    <p:sldId id="301" r:id="rId13"/>
    <p:sldId id="300" r:id="rId14"/>
    <p:sldId id="299" r:id="rId15"/>
    <p:sldId id="298" r:id="rId16"/>
    <p:sldId id="297" r:id="rId17"/>
    <p:sldId id="29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38AD8EF-16FA-4584-9D2A-1AF84F51DF3F}">
          <p14:sldIdLst>
            <p14:sldId id="260"/>
            <p14:sldId id="302"/>
            <p14:sldId id="265"/>
            <p14:sldId id="266"/>
            <p14:sldId id="267"/>
            <p14:sldId id="268"/>
            <p14:sldId id="269"/>
            <p14:sldId id="270"/>
            <p14:sldId id="271"/>
            <p14:sldId id="272"/>
            <p14:sldId id="273"/>
            <p14:sldId id="301"/>
            <p14:sldId id="300"/>
            <p14:sldId id="299"/>
            <p14:sldId id="298"/>
            <p14:sldId id="297"/>
            <p14:sldId id="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FE2F8"/>
    <a:srgbClr val="55A9DB"/>
    <a:srgbClr val="FFFFFF"/>
    <a:srgbClr val="06A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42" autoAdjust="0"/>
    <p:restoredTop sz="86450"/>
  </p:normalViewPr>
  <p:slideViewPr>
    <p:cSldViewPr snapToGrid="0">
      <p:cViewPr varScale="1">
        <p:scale>
          <a:sx n="110" d="100"/>
          <a:sy n="110" d="100"/>
        </p:scale>
        <p:origin x="95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fr-FR"/>
              <a:t>Modifiez le style du titre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a:t>Modifiez le style des sous-titres du masque</a:t>
            </a:r>
            <a:endParaRPr lang="en-US" dirty="0"/>
          </a:p>
        </p:txBody>
      </p:sp>
      <p:sp>
        <p:nvSpPr>
          <p:cNvPr id="4" name="Date Placeholder 3"/>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Modifiez le style du titre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a:t>Modifiez les styles du texte du masque</a:t>
            </a:r>
          </a:p>
        </p:txBody>
      </p:sp>
      <p:sp>
        <p:nvSpPr>
          <p:cNvPr id="4" name="Date Placeholder 3"/>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64EC47-505F-4639-8058-F1B2672C4BFE}" type="slidenum">
              <a:rPr lang="fr-FR" smtClean="0"/>
              <a:pPr/>
              <a:t>‹N°›</a:t>
            </a:fld>
            <a:endParaRPr lang="fr-FR"/>
          </a:p>
        </p:txBody>
      </p:sp>
      <p:sp>
        <p:nvSpPr>
          <p:cNvPr id="8" name="Title 7"/>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a:t>Modifiez les styles du texte du masque</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a:t>Modifiez les styles du texte du masque</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Modifiez le style du titre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a:t>Modifiez les styles du texte du masque</a:t>
            </a:r>
          </a:p>
        </p:txBody>
      </p:sp>
      <p:sp>
        <p:nvSpPr>
          <p:cNvPr id="5" name="Date Placeholder 4"/>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064EC47-505F-4639-8058-F1B2672C4BF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a:t>Cliquez sur l'icône pour ajouter une image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fr-FR"/>
              <a:t>Modifiez le style du titre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85CA381-E034-42C2-9967-B8596373035A}" type="datetimeFigureOut">
              <a:rPr lang="fr-FR" smtClean="0"/>
              <a:pPr/>
              <a:t>07/07/2019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64EC47-505F-4639-8058-F1B2672C4BF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E85CA381-E034-42C2-9967-B8596373035A}" type="datetimeFigureOut">
              <a:rPr lang="fr-FR" smtClean="0"/>
              <a:pPr/>
              <a:t>07/07/2019</a:t>
            </a:fld>
            <a:endParaRPr lang="fr-FR"/>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064EC47-505F-4639-8058-F1B2672C4BF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AD1AF8-666E-4A2F-8F4B-DABDB24D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 y="5974105"/>
            <a:ext cx="10148161" cy="883894"/>
          </a:xfrm>
          <a:prstGeom prst="rect">
            <a:avLst/>
          </a:prstGeom>
        </p:spPr>
      </p:pic>
      <p:sp>
        <p:nvSpPr>
          <p:cNvPr id="10" name="Rectangle 9">
            <a:extLst>
              <a:ext uri="{FF2B5EF4-FFF2-40B4-BE49-F238E27FC236}">
                <a16:creationId xmlns:a16="http://schemas.microsoft.com/office/drawing/2014/main" id="{4C71B564-B198-4224-9E1E-A124E0FDD1E2}"/>
              </a:ext>
            </a:extLst>
          </p:cNvPr>
          <p:cNvSpPr/>
          <p:nvPr/>
        </p:nvSpPr>
        <p:spPr>
          <a:xfrm>
            <a:off x="10153396" y="834962"/>
            <a:ext cx="1984804"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112" y="834963"/>
            <a:ext cx="2007583"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6959" y="1723779"/>
            <a:ext cx="1897443"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154897" y="2749125"/>
            <a:ext cx="1897443" cy="4462760"/>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4187" y="4311299"/>
            <a:ext cx="1823292"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5698" y="84579"/>
            <a:ext cx="776950" cy="674523"/>
          </a:xfrm>
          <a:prstGeom prst="rect">
            <a:avLst/>
          </a:prstGeom>
        </p:spPr>
      </p:pic>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 y="834961"/>
            <a:ext cx="10148161" cy="5679050"/>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2" name="Rectangle 1"/>
          <p:cNvSpPr/>
          <p:nvPr/>
        </p:nvSpPr>
        <p:spPr>
          <a:xfrm>
            <a:off x="1110744" y="3105835"/>
            <a:ext cx="8163662" cy="954107"/>
          </a:xfrm>
          <a:prstGeom prst="rect">
            <a:avLst/>
          </a:prstGeom>
        </p:spPr>
        <p:txBody>
          <a:bodyPr wrap="square">
            <a:spAutoFit/>
          </a:bodyPr>
          <a:lstStyle/>
          <a:p>
            <a:pPr algn="ctr"/>
            <a:r>
              <a:rPr lang="fr-FR" sz="2800" b="1" dirty="0"/>
              <a:t>TIC, LEVIER DU BIEN-ETRE AU TRAVAIL</a:t>
            </a:r>
            <a:br>
              <a:rPr lang="fr-FR" sz="2800" b="1" dirty="0"/>
            </a:br>
            <a:r>
              <a:rPr lang="fr-FR" sz="2800" b="1" dirty="0"/>
              <a:t>Attributions du Ministère de la Fonction Publique</a:t>
            </a:r>
          </a:p>
        </p:txBody>
      </p:sp>
    </p:spTree>
    <p:extLst>
      <p:ext uri="{BB962C8B-B14F-4D97-AF65-F5344CB8AC3E}">
        <p14:creationId xmlns:p14="http://schemas.microsoft.com/office/powerpoint/2010/main" val="2670193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lstStyle/>
          <a:p>
            <a:endParaRPr lang="fr-FR"/>
          </a:p>
        </p:txBody>
      </p:sp>
      <p:pic>
        <p:nvPicPr>
          <p:cNvPr id="5"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6" name="Rectangle 5">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7"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8"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9"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10"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1"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2"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183500" y="441868"/>
            <a:ext cx="9742567" cy="584775"/>
          </a:xfrm>
          <a:prstGeom prst="rect">
            <a:avLst/>
          </a:prstGeom>
        </p:spPr>
        <p:txBody>
          <a:bodyPr wrap="square">
            <a:spAutoFit/>
          </a:bodyPr>
          <a:lstStyle/>
          <a:p>
            <a:pPr algn="just"/>
            <a:endParaRPr lang="fr-FR" sz="3200" dirty="0"/>
          </a:p>
        </p:txBody>
      </p:sp>
      <p:sp>
        <p:nvSpPr>
          <p:cNvPr id="2" name="Rectangle 1"/>
          <p:cNvSpPr/>
          <p:nvPr/>
        </p:nvSpPr>
        <p:spPr>
          <a:xfrm>
            <a:off x="0" y="-1144191"/>
            <a:ext cx="9916362" cy="8002191"/>
          </a:xfrm>
          <a:prstGeom prst="rect">
            <a:avLst/>
          </a:prstGeom>
        </p:spPr>
        <p:txBody>
          <a:bodyPr wrap="square">
            <a:spAutoFit/>
          </a:bodyPr>
          <a:lstStyle/>
          <a:p>
            <a:pPr lvl="0" algn="just"/>
            <a:endParaRPr lang="fr-FR" sz="3000" dirty="0">
              <a:solidFill>
                <a:prstClr val="black"/>
              </a:solidFill>
            </a:endParaRPr>
          </a:p>
          <a:p>
            <a:pPr lvl="0" algn="just"/>
            <a:endParaRPr lang="fr-FR" sz="3000" dirty="0">
              <a:solidFill>
                <a:prstClr val="black"/>
              </a:solidFill>
            </a:endParaRPr>
          </a:p>
          <a:p>
            <a:pPr lvl="0" algn="just"/>
            <a:endParaRPr lang="fr-FR" sz="3000" dirty="0">
              <a:solidFill>
                <a:prstClr val="black"/>
              </a:solidFill>
            </a:endParaRPr>
          </a:p>
          <a:p>
            <a:pPr lvl="0" algn="just"/>
            <a:endParaRPr lang="fr-FR" sz="3000" dirty="0">
              <a:solidFill>
                <a:prstClr val="black"/>
              </a:solidFill>
            </a:endParaRPr>
          </a:p>
          <a:p>
            <a:pPr lvl="0" algn="just"/>
            <a:endParaRPr lang="fr-FR" sz="3000" dirty="0">
              <a:solidFill>
                <a:prstClr val="black"/>
              </a:solidFill>
            </a:endParaRPr>
          </a:p>
          <a:p>
            <a:pPr lvl="0" algn="just"/>
            <a:r>
              <a:rPr lang="fr-FR" sz="2800" dirty="0">
                <a:solidFill>
                  <a:prstClr val="black"/>
                </a:solidFill>
              </a:rPr>
              <a:t>Il a la charge </a:t>
            </a:r>
            <a:r>
              <a:rPr lang="fr-FR" sz="2800" b="1" dirty="0">
                <a:solidFill>
                  <a:prstClr val="black"/>
                </a:solidFill>
              </a:rPr>
              <a:t>d’initier et d’organiser des concertations et des échanges avec les partenaires sociaux sur toutes les questions relatives aux problèmes de l’emploi, du travail et de la sécurité sociale en tant que de besoin.</a:t>
            </a:r>
            <a:r>
              <a:rPr lang="fr-FR" sz="2800" dirty="0">
                <a:solidFill>
                  <a:prstClr val="black"/>
                </a:solidFill>
              </a:rPr>
              <a:t> Il  Élabore, met en œuvre et suit </a:t>
            </a:r>
            <a:r>
              <a:rPr lang="fr-FR" sz="2800" b="1" dirty="0">
                <a:solidFill>
                  <a:prstClr val="black"/>
                </a:solidFill>
              </a:rPr>
              <a:t>la politique nationale en matière d’emploi et de lutte contre le chômage</a:t>
            </a:r>
            <a:r>
              <a:rPr lang="fr-FR" sz="2800" dirty="0">
                <a:solidFill>
                  <a:prstClr val="black"/>
                </a:solidFill>
              </a:rPr>
              <a:t> ; participe à l’élaboration, à la mise en œuvre et au suivi de la politique nationale en matière de </a:t>
            </a:r>
            <a:r>
              <a:rPr lang="fr-FR" sz="2800" b="1" dirty="0">
                <a:solidFill>
                  <a:prstClr val="black"/>
                </a:solidFill>
              </a:rPr>
              <a:t>formation professionnelle initiale et continue tant dans les secteurs publics que privés</a:t>
            </a:r>
            <a:r>
              <a:rPr lang="fr-FR" sz="2800" dirty="0">
                <a:solidFill>
                  <a:prstClr val="black"/>
                </a:solidFill>
              </a:rPr>
              <a:t>. </a:t>
            </a:r>
          </a:p>
          <a:p>
            <a:pPr lvl="0" algn="just"/>
            <a:r>
              <a:rPr lang="fr-FR" sz="2800" dirty="0">
                <a:solidFill>
                  <a:prstClr val="black"/>
                </a:solidFill>
              </a:rPr>
              <a:t>Il organise et suit </a:t>
            </a:r>
            <a:r>
              <a:rPr lang="fr-FR" sz="2800" b="1" dirty="0">
                <a:solidFill>
                  <a:prstClr val="black"/>
                </a:solidFill>
              </a:rPr>
              <a:t>l’emploi dans le secteur informel</a:t>
            </a:r>
            <a:r>
              <a:rPr lang="fr-FR" sz="2800" dirty="0">
                <a:solidFill>
                  <a:prstClr val="black"/>
                </a:solidFill>
              </a:rPr>
              <a:t>, améliore l’information du public sur les opportunités du marché du travail ; établit et suit les cadres organiques par la conception d’un système de gestion prévisionnelle intégrée.</a:t>
            </a:r>
          </a:p>
        </p:txBody>
      </p:sp>
    </p:spTree>
    <p:extLst>
      <p:ext uri="{BB962C8B-B14F-4D97-AF65-F5344CB8AC3E}">
        <p14:creationId xmlns:p14="http://schemas.microsoft.com/office/powerpoint/2010/main" val="12970702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lstStyle/>
          <a:p>
            <a:endParaRPr lang="fr-FR"/>
          </a:p>
        </p:txBody>
      </p:sp>
      <p:pic>
        <p:nvPicPr>
          <p:cNvPr id="5"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6" name="Rectangle 5">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7"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8"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9"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10"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1"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2"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183500" y="441868"/>
            <a:ext cx="9742567" cy="584775"/>
          </a:xfrm>
          <a:prstGeom prst="rect">
            <a:avLst/>
          </a:prstGeom>
        </p:spPr>
        <p:txBody>
          <a:bodyPr wrap="square">
            <a:spAutoFit/>
          </a:bodyPr>
          <a:lstStyle/>
          <a:p>
            <a:pPr algn="just"/>
            <a:endParaRPr lang="fr-FR" sz="3200" dirty="0"/>
          </a:p>
        </p:txBody>
      </p:sp>
      <p:sp>
        <p:nvSpPr>
          <p:cNvPr id="14" name="Rectangle 13"/>
          <p:cNvSpPr/>
          <p:nvPr/>
        </p:nvSpPr>
        <p:spPr>
          <a:xfrm>
            <a:off x="342899" y="-946406"/>
            <a:ext cx="9751359" cy="7848302"/>
          </a:xfrm>
          <a:prstGeom prst="rect">
            <a:avLst/>
          </a:prstGeom>
        </p:spPr>
        <p:txBody>
          <a:bodyPr wrap="square">
            <a:spAutoFit/>
          </a:bodyPr>
          <a:lstStyle/>
          <a:p>
            <a:pPr lvl="0" algn="just"/>
            <a:endParaRPr lang="fr-FR" sz="2400" dirty="0">
              <a:solidFill>
                <a:prstClr val="black"/>
              </a:solidFill>
            </a:endParaRPr>
          </a:p>
          <a:p>
            <a:pPr lvl="0" algn="just"/>
            <a:endParaRPr lang="fr-FR" sz="2400" dirty="0">
              <a:solidFill>
                <a:prstClr val="black"/>
              </a:solidFill>
            </a:endParaRPr>
          </a:p>
          <a:p>
            <a:pPr lvl="0" algn="just"/>
            <a:endParaRPr lang="fr-FR" sz="2400" dirty="0">
              <a:solidFill>
                <a:prstClr val="black"/>
              </a:solidFill>
            </a:endParaRPr>
          </a:p>
          <a:p>
            <a:pPr lvl="0" algn="just"/>
            <a:endParaRPr lang="fr-FR" sz="2400" dirty="0">
              <a:solidFill>
                <a:prstClr val="black"/>
              </a:solidFill>
            </a:endParaRPr>
          </a:p>
          <a:p>
            <a:pPr lvl="0" algn="just"/>
            <a:r>
              <a:rPr lang="fr-FR" sz="2400" dirty="0">
                <a:solidFill>
                  <a:prstClr val="black"/>
                </a:solidFill>
                <a:ea typeface="Tahoma" pitchFamily="34" charset="0"/>
                <a:cs typeface="Tahoma" pitchFamily="34" charset="0"/>
              </a:rPr>
              <a:t>Il est habilité à faire la promotion de la  modernisation de l’administration de l’Etat notamment dans  les domaines structurels, organisationnels, procéduriers et instrumentaires.</a:t>
            </a:r>
          </a:p>
          <a:p>
            <a:pPr lvl="0" algn="just"/>
            <a:endParaRPr lang="fr-FR" sz="2400" dirty="0">
              <a:solidFill>
                <a:prstClr val="black"/>
              </a:solidFill>
              <a:ea typeface="Tahoma" pitchFamily="34" charset="0"/>
              <a:cs typeface="Tahoma" pitchFamily="34" charset="0"/>
            </a:endParaRPr>
          </a:p>
          <a:p>
            <a:pPr lvl="0" algn="just"/>
            <a:r>
              <a:rPr lang="fr-FR" sz="2400" b="1" dirty="0">
                <a:solidFill>
                  <a:prstClr val="black"/>
                </a:solidFill>
                <a:ea typeface="Tahoma" pitchFamily="34" charset="0"/>
                <a:cs typeface="Tahoma" pitchFamily="34" charset="0"/>
              </a:rPr>
              <a:t>Sur le plan des ressources humaines</a:t>
            </a:r>
          </a:p>
          <a:p>
            <a:pPr lvl="0" algn="just"/>
            <a:r>
              <a:rPr lang="fr-FR" sz="2400" dirty="0">
                <a:solidFill>
                  <a:prstClr val="black"/>
                </a:solidFill>
                <a:ea typeface="Tahoma" pitchFamily="34" charset="0"/>
                <a:cs typeface="Tahoma" pitchFamily="34" charset="0"/>
              </a:rPr>
              <a:t>Pour remplir efficacement ses missions, le ministère de la fonction publique dispose de deux catégories de personnels,</a:t>
            </a:r>
          </a:p>
          <a:p>
            <a:pPr lvl="0" algn="just"/>
            <a:r>
              <a:rPr lang="fr-FR" sz="2400" dirty="0">
                <a:solidFill>
                  <a:prstClr val="black"/>
                </a:solidFill>
                <a:ea typeface="Tahoma" pitchFamily="34" charset="0"/>
                <a:cs typeface="Tahoma" pitchFamily="34" charset="0"/>
              </a:rPr>
              <a:t>Les fonctionnaires qui relèvent du Statut Général de la Fonction Publique et des statuts de leurs corps.</a:t>
            </a:r>
          </a:p>
          <a:p>
            <a:pPr lvl="0" algn="just"/>
            <a:r>
              <a:rPr lang="fr-FR" sz="2400" dirty="0">
                <a:solidFill>
                  <a:prstClr val="black"/>
                </a:solidFill>
                <a:ea typeface="Tahoma" pitchFamily="34" charset="0"/>
                <a:cs typeface="Tahoma" pitchFamily="34" charset="0"/>
              </a:rPr>
              <a:t>Le personnel relevant du Code du Travail.</a:t>
            </a:r>
          </a:p>
          <a:p>
            <a:pPr lvl="0" algn="just"/>
            <a:r>
              <a:rPr lang="fr-FR" sz="2400" dirty="0">
                <a:solidFill>
                  <a:prstClr val="black"/>
                </a:solidFill>
                <a:ea typeface="Tahoma" pitchFamily="34" charset="0"/>
                <a:cs typeface="Tahoma" pitchFamily="34" charset="0"/>
              </a:rPr>
              <a:t> </a:t>
            </a:r>
          </a:p>
          <a:p>
            <a:pPr lvl="0" algn="just"/>
            <a:r>
              <a:rPr lang="fr-FR" sz="2400" b="1" dirty="0">
                <a:solidFill>
                  <a:prstClr val="black"/>
                </a:solidFill>
                <a:ea typeface="Tahoma" pitchFamily="34" charset="0"/>
                <a:cs typeface="Tahoma" pitchFamily="34" charset="0"/>
              </a:rPr>
              <a:t>Sur le plan managérial</a:t>
            </a:r>
          </a:p>
          <a:p>
            <a:pPr lvl="0" algn="just"/>
            <a:r>
              <a:rPr lang="fr-FR" sz="2400" dirty="0">
                <a:solidFill>
                  <a:prstClr val="black"/>
                </a:solidFill>
                <a:ea typeface="Tahoma" pitchFamily="34" charset="0"/>
                <a:cs typeface="Tahoma" pitchFamily="34" charset="0"/>
              </a:rPr>
              <a:t>Le MFPEDS passe de la gestion axée sur les moyens vers la gestion axée sur les résultats. Le ministère fait également prévaloir la culture de l’excellence en mettant un accent particulier sur la qualité du service rendu au public. Le département met de plus en plus l’accent sur le renforcement </a:t>
            </a:r>
            <a:endParaRPr lang="fr-FR" sz="2400" dirty="0">
              <a:ea typeface="Tahoma" pitchFamily="34" charset="0"/>
              <a:cs typeface="Tahoma" pitchFamily="34" charset="0"/>
            </a:endParaRPr>
          </a:p>
        </p:txBody>
      </p:sp>
    </p:spTree>
    <p:extLst>
      <p:ext uri="{BB962C8B-B14F-4D97-AF65-F5344CB8AC3E}">
        <p14:creationId xmlns:p14="http://schemas.microsoft.com/office/powerpoint/2010/main" val="374122264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7">
            <a:extLst>
              <a:ext uri="{FF2B5EF4-FFF2-40B4-BE49-F238E27FC236}">
                <a16:creationId xmlns:a16="http://schemas.microsoft.com/office/drawing/2014/main" id="{056E1DF7-67B9-F547-82B8-F2AC845B3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5" name="Rectangle 4">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6"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7"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8"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prstClr val="white"/>
                </a:solidFill>
              </a:rPr>
              <a:t>MINISTÈRE DES POSTES, DES NOUVELLES TECHNOLOGIES DE L’INFORMATION ET DE LA COMMUNICATION </a:t>
            </a:r>
          </a:p>
          <a:p>
            <a:endParaRPr lang="fr-FR" sz="1400" dirty="0">
              <a:solidFill>
                <a:srgbClr val="BFE2F8"/>
              </a:solidFill>
            </a:endParaRPr>
          </a:p>
        </p:txBody>
      </p:sp>
      <p:pic>
        <p:nvPicPr>
          <p:cNvPr id="9"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0"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1"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351691" y="359673"/>
            <a:ext cx="9742567" cy="584775"/>
          </a:xfrm>
          <a:prstGeom prst="rect">
            <a:avLst/>
          </a:prstGeom>
        </p:spPr>
        <p:txBody>
          <a:bodyPr wrap="square">
            <a:spAutoFit/>
          </a:bodyPr>
          <a:lstStyle/>
          <a:p>
            <a:pPr algn="just"/>
            <a:endParaRPr lang="fr-FR" sz="3200" dirty="0">
              <a:solidFill>
                <a:prstClr val="black"/>
              </a:solidFill>
            </a:endParaRPr>
          </a:p>
        </p:txBody>
      </p:sp>
      <p:sp>
        <p:nvSpPr>
          <p:cNvPr id="2" name="Rectangle 1"/>
          <p:cNvSpPr/>
          <p:nvPr/>
        </p:nvSpPr>
        <p:spPr>
          <a:xfrm>
            <a:off x="571500" y="652061"/>
            <a:ext cx="9522758" cy="646331"/>
          </a:xfrm>
          <a:prstGeom prst="rect">
            <a:avLst/>
          </a:prstGeom>
        </p:spPr>
        <p:txBody>
          <a:bodyPr wrap="square">
            <a:spAutoFit/>
          </a:bodyPr>
          <a:lstStyle/>
          <a:p>
            <a:pPr algn="just"/>
            <a:r>
              <a:rPr lang="fr-FR" sz="3600" dirty="0">
                <a:solidFill>
                  <a:prstClr val="black"/>
                </a:solidFill>
              </a:rPr>
              <a:t>.</a:t>
            </a:r>
          </a:p>
        </p:txBody>
      </p:sp>
      <p:sp>
        <p:nvSpPr>
          <p:cNvPr id="4" name="Rectangle 3"/>
          <p:cNvSpPr/>
          <p:nvPr/>
        </p:nvSpPr>
        <p:spPr>
          <a:xfrm>
            <a:off x="351691" y="-926038"/>
            <a:ext cx="9829605" cy="1384995"/>
          </a:xfrm>
          <a:prstGeom prst="rect">
            <a:avLst/>
          </a:prstGeom>
        </p:spPr>
        <p:txBody>
          <a:bodyPr wrap="square">
            <a:spAutoFit/>
          </a:bodyPr>
          <a:lstStyle/>
          <a:p>
            <a:pPr algn="just"/>
            <a:endParaRPr lang="fr-FR" sz="2800" dirty="0">
              <a:solidFill>
                <a:prstClr val="black"/>
              </a:solidFill>
            </a:endParaRPr>
          </a:p>
          <a:p>
            <a:pPr algn="just"/>
            <a:endParaRPr lang="fr-FR" sz="2800" dirty="0">
              <a:solidFill>
                <a:prstClr val="black"/>
              </a:solidFill>
            </a:endParaRPr>
          </a:p>
          <a:p>
            <a:pPr algn="just"/>
            <a:endParaRPr lang="fr-FR" sz="2800" dirty="0">
              <a:solidFill>
                <a:prstClr val="black"/>
              </a:solidFill>
            </a:endParaRPr>
          </a:p>
        </p:txBody>
      </p:sp>
      <p:sp>
        <p:nvSpPr>
          <p:cNvPr id="3" name="Rectangle 2"/>
          <p:cNvSpPr/>
          <p:nvPr/>
        </p:nvSpPr>
        <p:spPr>
          <a:xfrm>
            <a:off x="351690" y="745968"/>
            <a:ext cx="9696401" cy="5509200"/>
          </a:xfrm>
          <a:prstGeom prst="rect">
            <a:avLst/>
          </a:prstGeom>
        </p:spPr>
        <p:txBody>
          <a:bodyPr wrap="square">
            <a:spAutoFit/>
          </a:bodyPr>
          <a:lstStyle/>
          <a:p>
            <a:pPr algn="just"/>
            <a:endParaRPr lang="fr-FR" sz="3200" b="1" dirty="0">
              <a:solidFill>
                <a:prstClr val="black"/>
              </a:solidFill>
            </a:endParaRPr>
          </a:p>
          <a:p>
            <a:pPr algn="just"/>
            <a:r>
              <a:rPr lang="fr-FR" sz="3200" b="1" dirty="0">
                <a:solidFill>
                  <a:prstClr val="black"/>
                </a:solidFill>
              </a:rPr>
              <a:t>Sur le plan technologique</a:t>
            </a:r>
          </a:p>
          <a:p>
            <a:pPr algn="just"/>
            <a:endParaRPr lang="fr-FR" sz="3200" b="1" dirty="0">
              <a:solidFill>
                <a:prstClr val="black"/>
              </a:solidFill>
            </a:endParaRPr>
          </a:p>
          <a:p>
            <a:pPr algn="just"/>
            <a:r>
              <a:rPr lang="fr-FR" sz="3200" dirty="0">
                <a:solidFill>
                  <a:prstClr val="black"/>
                </a:solidFill>
              </a:rPr>
              <a:t>En vue de permettre une visibilité de ses procédures, le MFPEDS a intégré les TIC.  Avec la mise en place du SIGASPE (système Intégré de gestion administrative et Salariale des personnels  de l’Etat), le ministère améliore la célérité et la traçabilité dans le traitement des dossiers. Ce système informatique permet l’allègement des procédures ainsi que le traitement des dossiers des carrières.</a:t>
            </a:r>
          </a:p>
        </p:txBody>
      </p:sp>
    </p:spTree>
    <p:extLst>
      <p:ext uri="{BB962C8B-B14F-4D97-AF65-F5344CB8AC3E}">
        <p14:creationId xmlns:p14="http://schemas.microsoft.com/office/powerpoint/2010/main" val="200086057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7">
            <a:extLst>
              <a:ext uri="{FF2B5EF4-FFF2-40B4-BE49-F238E27FC236}">
                <a16:creationId xmlns:a16="http://schemas.microsoft.com/office/drawing/2014/main" id="{F5728ED7-5B87-9D46-A360-6B056BE0C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5" name="Rectangle 4">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6"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7"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8"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prstClr val="white"/>
                </a:solidFill>
              </a:rPr>
              <a:t>MINISTÈRE DES POSTES, DES NOUVELLES TECHNOLOGIES DE L’INFORMATION ET DE LA COMMUNICATION </a:t>
            </a:r>
          </a:p>
          <a:p>
            <a:endParaRPr lang="fr-FR" sz="1400" dirty="0">
              <a:solidFill>
                <a:srgbClr val="BFE2F8"/>
              </a:solidFill>
            </a:endParaRPr>
          </a:p>
        </p:txBody>
      </p:sp>
      <p:pic>
        <p:nvPicPr>
          <p:cNvPr id="9"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0"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1"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351691" y="359673"/>
            <a:ext cx="9742567" cy="584775"/>
          </a:xfrm>
          <a:prstGeom prst="rect">
            <a:avLst/>
          </a:prstGeom>
        </p:spPr>
        <p:txBody>
          <a:bodyPr wrap="square">
            <a:spAutoFit/>
          </a:bodyPr>
          <a:lstStyle/>
          <a:p>
            <a:pPr algn="just"/>
            <a:endParaRPr lang="fr-FR" sz="3200" dirty="0">
              <a:solidFill>
                <a:prstClr val="black"/>
              </a:solidFill>
            </a:endParaRPr>
          </a:p>
        </p:txBody>
      </p:sp>
      <p:sp>
        <p:nvSpPr>
          <p:cNvPr id="2" name="Rectangle 1"/>
          <p:cNvSpPr/>
          <p:nvPr/>
        </p:nvSpPr>
        <p:spPr>
          <a:xfrm>
            <a:off x="571500" y="652061"/>
            <a:ext cx="9522758" cy="646331"/>
          </a:xfrm>
          <a:prstGeom prst="rect">
            <a:avLst/>
          </a:prstGeom>
        </p:spPr>
        <p:txBody>
          <a:bodyPr wrap="square">
            <a:spAutoFit/>
          </a:bodyPr>
          <a:lstStyle/>
          <a:p>
            <a:pPr algn="just"/>
            <a:r>
              <a:rPr lang="fr-FR" sz="3600" dirty="0">
                <a:solidFill>
                  <a:prstClr val="black"/>
                </a:solidFill>
              </a:rPr>
              <a:t>.</a:t>
            </a:r>
          </a:p>
        </p:txBody>
      </p:sp>
      <p:sp>
        <p:nvSpPr>
          <p:cNvPr id="4" name="Rectangle 3"/>
          <p:cNvSpPr/>
          <p:nvPr/>
        </p:nvSpPr>
        <p:spPr>
          <a:xfrm>
            <a:off x="351691" y="-926038"/>
            <a:ext cx="9829605" cy="1384995"/>
          </a:xfrm>
          <a:prstGeom prst="rect">
            <a:avLst/>
          </a:prstGeom>
        </p:spPr>
        <p:txBody>
          <a:bodyPr wrap="square">
            <a:spAutoFit/>
          </a:bodyPr>
          <a:lstStyle/>
          <a:p>
            <a:pPr algn="just"/>
            <a:endParaRPr lang="fr-FR" sz="2800" dirty="0">
              <a:solidFill>
                <a:prstClr val="black"/>
              </a:solidFill>
            </a:endParaRPr>
          </a:p>
          <a:p>
            <a:pPr algn="just"/>
            <a:endParaRPr lang="fr-FR" sz="2800" dirty="0">
              <a:solidFill>
                <a:prstClr val="black"/>
              </a:solidFill>
            </a:endParaRPr>
          </a:p>
          <a:p>
            <a:pPr algn="just"/>
            <a:endParaRPr lang="fr-FR" sz="2800" dirty="0">
              <a:solidFill>
                <a:prstClr val="black"/>
              </a:solidFill>
            </a:endParaRPr>
          </a:p>
        </p:txBody>
      </p:sp>
      <p:sp>
        <p:nvSpPr>
          <p:cNvPr id="12" name="Rectangle 11"/>
          <p:cNvSpPr/>
          <p:nvPr/>
        </p:nvSpPr>
        <p:spPr>
          <a:xfrm>
            <a:off x="571500" y="-1049149"/>
            <a:ext cx="9522758" cy="6740307"/>
          </a:xfrm>
          <a:prstGeom prst="rect">
            <a:avLst/>
          </a:prstGeom>
        </p:spPr>
        <p:txBody>
          <a:bodyPr wrap="square">
            <a:spAutoFit/>
          </a:bodyPr>
          <a:lstStyle/>
          <a:p>
            <a:pPr lvl="0" algn="just"/>
            <a:endParaRPr lang="fr-FR" sz="3200" b="1" dirty="0">
              <a:solidFill>
                <a:prstClr val="black"/>
              </a:solidFill>
            </a:endParaRPr>
          </a:p>
          <a:p>
            <a:pPr lvl="0" algn="just"/>
            <a:endParaRPr lang="fr-FR" sz="3200" b="1" dirty="0">
              <a:solidFill>
                <a:prstClr val="black"/>
              </a:solidFill>
            </a:endParaRPr>
          </a:p>
          <a:p>
            <a:pPr lvl="0" algn="just"/>
            <a:endParaRPr lang="fr-FR" sz="3200" b="1" dirty="0">
              <a:solidFill>
                <a:prstClr val="black"/>
              </a:solidFill>
            </a:endParaRPr>
          </a:p>
          <a:p>
            <a:pPr lvl="0" algn="just"/>
            <a:r>
              <a:rPr lang="fr-FR" sz="2800" b="1" dirty="0">
                <a:solidFill>
                  <a:prstClr val="black"/>
                </a:solidFill>
              </a:rPr>
              <a:t>Impacts/apports</a:t>
            </a:r>
            <a:endParaRPr lang="fr-FR" sz="2800" dirty="0">
              <a:solidFill>
                <a:prstClr val="black"/>
              </a:solidFill>
            </a:endParaRPr>
          </a:p>
          <a:p>
            <a:pPr marL="457200" lvl="0" indent="-457200" algn="just">
              <a:buFont typeface="Wingdings" pitchFamily="2" charset="2"/>
              <a:buChar char="ü"/>
            </a:pPr>
            <a:r>
              <a:rPr lang="fr-FR" sz="2800" dirty="0">
                <a:solidFill>
                  <a:prstClr val="black"/>
                </a:solidFill>
              </a:rPr>
              <a:t>Célérité dans le traitement des dossiers;</a:t>
            </a:r>
          </a:p>
          <a:p>
            <a:pPr marL="457200" lvl="0" indent="-457200" algn="just">
              <a:buFont typeface="Wingdings" pitchFamily="2" charset="2"/>
              <a:buChar char="ü"/>
            </a:pPr>
            <a:r>
              <a:rPr lang="fr-FR" sz="2800" dirty="0">
                <a:solidFill>
                  <a:prstClr val="black"/>
                </a:solidFill>
              </a:rPr>
              <a:t>Traçabilité des dossiers  </a:t>
            </a:r>
          </a:p>
          <a:p>
            <a:pPr marL="457200" lvl="0" indent="-457200" algn="just">
              <a:buFont typeface="Wingdings" pitchFamily="2" charset="2"/>
              <a:buChar char="ü"/>
            </a:pPr>
            <a:r>
              <a:rPr lang="fr-FR" sz="2800" dirty="0">
                <a:solidFill>
                  <a:prstClr val="black"/>
                </a:solidFill>
              </a:rPr>
              <a:t>Positionnement rapide des salaires­ (le salaire est disposé au même moment pour tous les agents de l’Etat)</a:t>
            </a:r>
          </a:p>
          <a:p>
            <a:pPr marL="457200" lvl="0" indent="-457200" algn="just">
              <a:buFont typeface="Wingdings" pitchFamily="2" charset="2"/>
              <a:buChar char="ü"/>
            </a:pPr>
            <a:r>
              <a:rPr lang="fr-FR" sz="2800" dirty="0">
                <a:solidFill>
                  <a:prstClr val="black"/>
                </a:solidFill>
              </a:rPr>
              <a:t>Alerte de tous les services des visas à l’enclenchement d’un projet d’acte de gestion</a:t>
            </a:r>
          </a:p>
          <a:p>
            <a:pPr marL="457200" lvl="0" indent="-457200" algn="just">
              <a:buFont typeface="Wingdings" pitchFamily="2" charset="2"/>
              <a:buChar char="ü"/>
            </a:pPr>
            <a:r>
              <a:rPr lang="fr-FR" sz="2800" dirty="0">
                <a:solidFill>
                  <a:prstClr val="black"/>
                </a:solidFill>
              </a:rPr>
              <a:t>Allègement des taches des agents (un seul clic suffit a renseigner les usagers)</a:t>
            </a:r>
          </a:p>
          <a:p>
            <a:pPr marL="457200" lvl="0" indent="-457200" algn="just">
              <a:buFont typeface="Wingdings" pitchFamily="2" charset="2"/>
              <a:buChar char="ü"/>
            </a:pPr>
            <a:r>
              <a:rPr lang="fr-FR" sz="2800" dirty="0">
                <a:solidFill>
                  <a:prstClr val="black"/>
                </a:solidFill>
              </a:rPr>
              <a:t> Envoie et réception des courriels et autres documents des partenaires techniques et financiers du Tchad(BIT CRADAT etc.)</a:t>
            </a:r>
          </a:p>
        </p:txBody>
      </p:sp>
    </p:spTree>
    <p:extLst>
      <p:ext uri="{BB962C8B-B14F-4D97-AF65-F5344CB8AC3E}">
        <p14:creationId xmlns:p14="http://schemas.microsoft.com/office/powerpoint/2010/main" val="20008605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7">
            <a:extLst>
              <a:ext uri="{FF2B5EF4-FFF2-40B4-BE49-F238E27FC236}">
                <a16:creationId xmlns:a16="http://schemas.microsoft.com/office/drawing/2014/main" id="{0A929391-4710-3240-98C8-76952E925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5" name="Rectangle 4">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6"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7"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8"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prstClr val="white"/>
                </a:solidFill>
              </a:rPr>
              <a:t>MINISTÈRE DES POSTES, DES NOUVELLES TECHNOLOGIES DE L’INFORMATION ET DE LA COMMUNICATION </a:t>
            </a:r>
          </a:p>
          <a:p>
            <a:endParaRPr lang="fr-FR" sz="1400" dirty="0">
              <a:solidFill>
                <a:srgbClr val="BFE2F8"/>
              </a:solidFill>
            </a:endParaRPr>
          </a:p>
        </p:txBody>
      </p:sp>
      <p:pic>
        <p:nvPicPr>
          <p:cNvPr id="9"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0"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1"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351691" y="359673"/>
            <a:ext cx="9742567" cy="584775"/>
          </a:xfrm>
          <a:prstGeom prst="rect">
            <a:avLst/>
          </a:prstGeom>
        </p:spPr>
        <p:txBody>
          <a:bodyPr wrap="square">
            <a:spAutoFit/>
          </a:bodyPr>
          <a:lstStyle/>
          <a:p>
            <a:pPr algn="just"/>
            <a:endParaRPr lang="fr-FR" sz="3200" dirty="0">
              <a:solidFill>
                <a:prstClr val="black"/>
              </a:solidFill>
            </a:endParaRPr>
          </a:p>
        </p:txBody>
      </p:sp>
      <p:sp>
        <p:nvSpPr>
          <p:cNvPr id="2" name="Rectangle 1"/>
          <p:cNvSpPr/>
          <p:nvPr/>
        </p:nvSpPr>
        <p:spPr>
          <a:xfrm>
            <a:off x="571500" y="652061"/>
            <a:ext cx="9522758" cy="646331"/>
          </a:xfrm>
          <a:prstGeom prst="rect">
            <a:avLst/>
          </a:prstGeom>
        </p:spPr>
        <p:txBody>
          <a:bodyPr wrap="square">
            <a:spAutoFit/>
          </a:bodyPr>
          <a:lstStyle/>
          <a:p>
            <a:pPr algn="just"/>
            <a:r>
              <a:rPr lang="fr-FR" sz="3600" dirty="0">
                <a:solidFill>
                  <a:prstClr val="black"/>
                </a:solidFill>
              </a:rPr>
              <a:t>.</a:t>
            </a:r>
          </a:p>
        </p:txBody>
      </p:sp>
      <p:sp>
        <p:nvSpPr>
          <p:cNvPr id="4" name="Rectangle 3"/>
          <p:cNvSpPr/>
          <p:nvPr/>
        </p:nvSpPr>
        <p:spPr>
          <a:xfrm>
            <a:off x="351691" y="-926038"/>
            <a:ext cx="9829605" cy="1384995"/>
          </a:xfrm>
          <a:prstGeom prst="rect">
            <a:avLst/>
          </a:prstGeom>
        </p:spPr>
        <p:txBody>
          <a:bodyPr wrap="square">
            <a:spAutoFit/>
          </a:bodyPr>
          <a:lstStyle/>
          <a:p>
            <a:pPr algn="just"/>
            <a:endParaRPr lang="fr-FR" sz="2800" dirty="0">
              <a:solidFill>
                <a:prstClr val="black"/>
              </a:solidFill>
            </a:endParaRPr>
          </a:p>
          <a:p>
            <a:pPr algn="just"/>
            <a:endParaRPr lang="fr-FR" sz="2800" dirty="0">
              <a:solidFill>
                <a:prstClr val="black"/>
              </a:solidFill>
            </a:endParaRPr>
          </a:p>
          <a:p>
            <a:pPr algn="just"/>
            <a:endParaRPr lang="fr-FR" sz="2800" dirty="0">
              <a:solidFill>
                <a:prstClr val="black"/>
              </a:solidFill>
            </a:endParaRPr>
          </a:p>
        </p:txBody>
      </p:sp>
      <p:sp>
        <p:nvSpPr>
          <p:cNvPr id="12" name="Rectangle 11"/>
          <p:cNvSpPr/>
          <p:nvPr/>
        </p:nvSpPr>
        <p:spPr>
          <a:xfrm>
            <a:off x="351691" y="-1787812"/>
            <a:ext cx="9829605" cy="8710077"/>
          </a:xfrm>
          <a:prstGeom prst="rect">
            <a:avLst/>
          </a:prstGeom>
        </p:spPr>
        <p:txBody>
          <a:bodyPr wrap="square">
            <a:spAutoFit/>
          </a:bodyPr>
          <a:lstStyle/>
          <a:p>
            <a:pPr lvl="0" algn="just"/>
            <a:endParaRPr lang="fr-FR" sz="2800" dirty="0">
              <a:solidFill>
                <a:prstClr val="black"/>
              </a:solidFill>
            </a:endParaRPr>
          </a:p>
          <a:p>
            <a:pPr lvl="0" algn="just"/>
            <a:endParaRPr lang="fr-FR" sz="2800" dirty="0">
              <a:solidFill>
                <a:prstClr val="black"/>
              </a:solidFill>
            </a:endParaRPr>
          </a:p>
          <a:p>
            <a:pPr lvl="0" algn="just"/>
            <a:endParaRPr lang="fr-FR" sz="2800" dirty="0">
              <a:solidFill>
                <a:prstClr val="black"/>
              </a:solidFill>
            </a:endParaRPr>
          </a:p>
          <a:p>
            <a:pPr lvl="0" algn="just"/>
            <a:endParaRPr lang="fr-FR" sz="2800" dirty="0">
              <a:solidFill>
                <a:prstClr val="black"/>
              </a:solidFill>
            </a:endParaRPr>
          </a:p>
          <a:p>
            <a:pPr lvl="0" algn="just"/>
            <a:endParaRPr lang="fr-FR" sz="2800" dirty="0">
              <a:solidFill>
                <a:prstClr val="black"/>
              </a:solidFill>
            </a:endParaRPr>
          </a:p>
          <a:p>
            <a:pPr lvl="0" algn="just"/>
            <a:r>
              <a:rPr lang="fr-FR" sz="2800" dirty="0">
                <a:solidFill>
                  <a:prstClr val="black"/>
                </a:solidFill>
              </a:rPr>
              <a:t>Les acteurs suivants interviennent pleinement dans l’utilisation du système   SIGASPE :</a:t>
            </a:r>
          </a:p>
          <a:p>
            <a:pPr marL="457200" lvl="0" indent="-457200" algn="just">
              <a:buFont typeface="Wingdings" pitchFamily="2" charset="2"/>
              <a:buChar char="ü"/>
            </a:pPr>
            <a:r>
              <a:rPr lang="fr-FR" sz="2800" dirty="0">
                <a:solidFill>
                  <a:prstClr val="black"/>
                </a:solidFill>
              </a:rPr>
              <a:t>le signataire des actes (MFPT) ;</a:t>
            </a:r>
          </a:p>
          <a:p>
            <a:pPr marL="457200" lvl="0" indent="-457200" algn="just">
              <a:buFont typeface="Wingdings" pitchFamily="2" charset="2"/>
              <a:buChar char="ü"/>
            </a:pPr>
            <a:r>
              <a:rPr lang="fr-FR" sz="2800" dirty="0">
                <a:solidFill>
                  <a:prstClr val="black"/>
                </a:solidFill>
              </a:rPr>
              <a:t>les acteurs de visa ; </a:t>
            </a:r>
          </a:p>
          <a:p>
            <a:pPr marL="457200" lvl="0" indent="-457200" algn="just">
              <a:buFont typeface="Wingdings" pitchFamily="2" charset="2"/>
              <a:buChar char="ü"/>
            </a:pPr>
            <a:r>
              <a:rPr lang="fr-FR" sz="2800" dirty="0">
                <a:solidFill>
                  <a:prstClr val="black"/>
                </a:solidFill>
              </a:rPr>
              <a:t>les validateurs ; </a:t>
            </a:r>
          </a:p>
          <a:p>
            <a:pPr marL="457200" lvl="0" indent="-457200" algn="just">
              <a:buFont typeface="Wingdings" pitchFamily="2" charset="2"/>
              <a:buChar char="ü"/>
            </a:pPr>
            <a:r>
              <a:rPr lang="fr-FR" sz="2800" dirty="0">
                <a:solidFill>
                  <a:prstClr val="black"/>
                </a:solidFill>
              </a:rPr>
              <a:t>les gestionnaires des ressources humaines ;</a:t>
            </a:r>
          </a:p>
          <a:p>
            <a:pPr marL="457200" lvl="0" indent="-457200" algn="just">
              <a:buFont typeface="Wingdings" pitchFamily="2" charset="2"/>
              <a:buChar char="ü"/>
            </a:pPr>
            <a:r>
              <a:rPr lang="fr-FR" sz="2800" dirty="0">
                <a:solidFill>
                  <a:prstClr val="black"/>
                </a:solidFill>
              </a:rPr>
              <a:t>les contrôleurs financiers ; </a:t>
            </a:r>
          </a:p>
          <a:p>
            <a:pPr marL="457200" lvl="0" indent="-457200" algn="just">
              <a:buFont typeface="Wingdings" pitchFamily="2" charset="2"/>
              <a:buChar char="ü"/>
            </a:pPr>
            <a:r>
              <a:rPr lang="fr-FR" sz="2800" dirty="0">
                <a:solidFill>
                  <a:prstClr val="black"/>
                </a:solidFill>
              </a:rPr>
              <a:t>les administrateurs de crédits ;  les ordonnateurs ; </a:t>
            </a:r>
          </a:p>
          <a:p>
            <a:pPr marL="457200" lvl="0" indent="-457200" algn="just">
              <a:buFont typeface="Wingdings" pitchFamily="2" charset="2"/>
              <a:buChar char="ü"/>
            </a:pPr>
            <a:r>
              <a:rPr lang="fr-FR" sz="2800" dirty="0">
                <a:solidFill>
                  <a:prstClr val="black"/>
                </a:solidFill>
              </a:rPr>
              <a:t>les comptables ; </a:t>
            </a:r>
          </a:p>
          <a:p>
            <a:pPr marL="457200" lvl="0" indent="-457200" algn="just">
              <a:buFont typeface="Wingdings" pitchFamily="2" charset="2"/>
              <a:buChar char="ü"/>
            </a:pPr>
            <a:r>
              <a:rPr lang="fr-FR" sz="2800" dirty="0">
                <a:solidFill>
                  <a:prstClr val="black"/>
                </a:solidFill>
              </a:rPr>
              <a:t>les agents de l’opposition au salaire ; </a:t>
            </a:r>
          </a:p>
          <a:p>
            <a:pPr marL="457200" lvl="0" indent="-457200" algn="just">
              <a:buFont typeface="Wingdings" pitchFamily="2" charset="2"/>
              <a:buChar char="ü"/>
            </a:pPr>
            <a:r>
              <a:rPr lang="fr-FR" sz="2800" dirty="0">
                <a:solidFill>
                  <a:prstClr val="black"/>
                </a:solidFill>
              </a:rPr>
              <a:t>les interfaces inter applicatifs. L’application est disponible 24 heures sur 24 sauf en période de maintenance et est accessible dans toutes les  structures interconnectées aux réseaux reliant les différents structures (la Fonction Publique, la Solde, la CESRAP et les ministères sectoriels).</a:t>
            </a:r>
          </a:p>
        </p:txBody>
      </p:sp>
    </p:spTree>
    <p:extLst>
      <p:ext uri="{BB962C8B-B14F-4D97-AF65-F5344CB8AC3E}">
        <p14:creationId xmlns:p14="http://schemas.microsoft.com/office/powerpoint/2010/main" val="173004326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7">
            <a:extLst>
              <a:ext uri="{FF2B5EF4-FFF2-40B4-BE49-F238E27FC236}">
                <a16:creationId xmlns:a16="http://schemas.microsoft.com/office/drawing/2014/main" id="{4527EE3D-1014-DD41-99C6-CD84475B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5" name="Rectangle 4">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pic>
        <p:nvPicPr>
          <p:cNvPr id="6"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7"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8"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prstClr val="white"/>
                </a:solidFill>
              </a:rPr>
              <a:t>MINISTÈRE DES POSTES, DES NOUVELLES TECHNOLOGIES DE L’INFORMATION ET DE LA COMMUNICATION </a:t>
            </a:r>
          </a:p>
          <a:p>
            <a:endParaRPr lang="fr-FR" sz="1400" dirty="0">
              <a:solidFill>
                <a:srgbClr val="BFE2F8"/>
              </a:solidFill>
            </a:endParaRPr>
          </a:p>
        </p:txBody>
      </p:sp>
      <p:pic>
        <p:nvPicPr>
          <p:cNvPr id="9"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0"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1"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351691" y="359673"/>
            <a:ext cx="9742567" cy="584775"/>
          </a:xfrm>
          <a:prstGeom prst="rect">
            <a:avLst/>
          </a:prstGeom>
        </p:spPr>
        <p:txBody>
          <a:bodyPr wrap="square">
            <a:spAutoFit/>
          </a:bodyPr>
          <a:lstStyle/>
          <a:p>
            <a:pPr algn="just"/>
            <a:endParaRPr lang="fr-FR" sz="3200" dirty="0">
              <a:solidFill>
                <a:prstClr val="black"/>
              </a:solidFill>
            </a:endParaRPr>
          </a:p>
        </p:txBody>
      </p:sp>
      <p:sp>
        <p:nvSpPr>
          <p:cNvPr id="2" name="Rectangle 1"/>
          <p:cNvSpPr/>
          <p:nvPr/>
        </p:nvSpPr>
        <p:spPr>
          <a:xfrm>
            <a:off x="571500" y="652061"/>
            <a:ext cx="9522758" cy="646331"/>
          </a:xfrm>
          <a:prstGeom prst="rect">
            <a:avLst/>
          </a:prstGeom>
        </p:spPr>
        <p:txBody>
          <a:bodyPr wrap="square">
            <a:spAutoFit/>
          </a:bodyPr>
          <a:lstStyle/>
          <a:p>
            <a:pPr algn="just"/>
            <a:r>
              <a:rPr lang="fr-FR" sz="3600" dirty="0">
                <a:solidFill>
                  <a:prstClr val="black"/>
                </a:solidFill>
              </a:rPr>
              <a:t>.</a:t>
            </a:r>
          </a:p>
        </p:txBody>
      </p:sp>
      <p:sp>
        <p:nvSpPr>
          <p:cNvPr id="4" name="Rectangle 3"/>
          <p:cNvSpPr/>
          <p:nvPr/>
        </p:nvSpPr>
        <p:spPr>
          <a:xfrm>
            <a:off x="351691" y="-926038"/>
            <a:ext cx="9829605" cy="1384995"/>
          </a:xfrm>
          <a:prstGeom prst="rect">
            <a:avLst/>
          </a:prstGeom>
        </p:spPr>
        <p:txBody>
          <a:bodyPr wrap="square">
            <a:spAutoFit/>
          </a:bodyPr>
          <a:lstStyle/>
          <a:p>
            <a:pPr algn="just"/>
            <a:endParaRPr lang="fr-FR" sz="2800" dirty="0">
              <a:solidFill>
                <a:prstClr val="black"/>
              </a:solidFill>
            </a:endParaRPr>
          </a:p>
          <a:p>
            <a:pPr algn="just"/>
            <a:endParaRPr lang="fr-FR" sz="2800" dirty="0">
              <a:solidFill>
                <a:prstClr val="black"/>
              </a:solidFill>
            </a:endParaRPr>
          </a:p>
          <a:p>
            <a:pPr algn="just"/>
            <a:endParaRPr lang="fr-FR" sz="2800" dirty="0">
              <a:solidFill>
                <a:prstClr val="black"/>
              </a:solidFill>
            </a:endParaRPr>
          </a:p>
        </p:txBody>
      </p:sp>
      <p:sp>
        <p:nvSpPr>
          <p:cNvPr id="12" name="Rectangle 11"/>
          <p:cNvSpPr/>
          <p:nvPr/>
        </p:nvSpPr>
        <p:spPr>
          <a:xfrm>
            <a:off x="190500" y="-1187648"/>
            <a:ext cx="9903758" cy="1569660"/>
          </a:xfrm>
          <a:prstGeom prst="rect">
            <a:avLst/>
          </a:prstGeom>
        </p:spPr>
        <p:txBody>
          <a:bodyPr wrap="square">
            <a:spAutoFit/>
          </a:bodyPr>
          <a:lstStyle/>
          <a:p>
            <a:pPr lvl="0" algn="just"/>
            <a:endParaRPr lang="fr-FR" sz="2400" dirty="0">
              <a:solidFill>
                <a:prstClr val="black"/>
              </a:solidFill>
            </a:endParaRPr>
          </a:p>
          <a:p>
            <a:pPr lvl="0" algn="just"/>
            <a:endParaRPr lang="fr-FR" sz="2400" dirty="0">
              <a:solidFill>
                <a:prstClr val="black"/>
              </a:solidFill>
            </a:endParaRPr>
          </a:p>
          <a:p>
            <a:pPr lvl="0" algn="just"/>
            <a:endParaRPr lang="fr-FR" sz="2400" dirty="0">
              <a:solidFill>
                <a:prstClr val="black"/>
              </a:solidFill>
            </a:endParaRPr>
          </a:p>
          <a:p>
            <a:pPr lvl="0" algn="just"/>
            <a:endParaRPr lang="fr-FR" sz="2400" dirty="0">
              <a:solidFill>
                <a:prstClr val="black"/>
              </a:solidFill>
            </a:endParaRPr>
          </a:p>
        </p:txBody>
      </p:sp>
      <p:sp>
        <p:nvSpPr>
          <p:cNvPr id="3" name="Rectangle 2"/>
          <p:cNvSpPr/>
          <p:nvPr/>
        </p:nvSpPr>
        <p:spPr>
          <a:xfrm>
            <a:off x="190500" y="-1049149"/>
            <a:ext cx="9903758" cy="7848302"/>
          </a:xfrm>
          <a:prstGeom prst="rect">
            <a:avLst/>
          </a:prstGeom>
        </p:spPr>
        <p:txBody>
          <a:bodyPr wrap="square">
            <a:spAutoFit/>
          </a:bodyPr>
          <a:lstStyle/>
          <a:p>
            <a:pPr lvl="0" algn="just"/>
            <a:endParaRPr lang="fr-FR" sz="3600" b="1" dirty="0">
              <a:solidFill>
                <a:prstClr val="black"/>
              </a:solidFill>
            </a:endParaRPr>
          </a:p>
          <a:p>
            <a:pPr lvl="0" algn="just"/>
            <a:endParaRPr lang="fr-FR" sz="3600" b="1" dirty="0">
              <a:solidFill>
                <a:prstClr val="black"/>
              </a:solidFill>
            </a:endParaRPr>
          </a:p>
          <a:p>
            <a:pPr lvl="0" algn="just"/>
            <a:endParaRPr lang="fr-FR" sz="3600" b="1" dirty="0">
              <a:solidFill>
                <a:prstClr val="black"/>
              </a:solidFill>
            </a:endParaRPr>
          </a:p>
          <a:p>
            <a:pPr lvl="0" algn="just"/>
            <a:r>
              <a:rPr lang="fr-FR" sz="3600" b="1" dirty="0">
                <a:solidFill>
                  <a:prstClr val="black"/>
                </a:solidFill>
              </a:rPr>
              <a:t>Perspectives de  développement visées</a:t>
            </a:r>
          </a:p>
          <a:p>
            <a:pPr lvl="0" algn="just"/>
            <a:r>
              <a:rPr lang="fr-FR" sz="3600" dirty="0">
                <a:solidFill>
                  <a:prstClr val="black"/>
                </a:solidFill>
              </a:rPr>
              <a:t>De façon générale</a:t>
            </a:r>
          </a:p>
          <a:p>
            <a:pPr marL="571500" lvl="0" indent="-571500" algn="just">
              <a:buFont typeface="Wingdings" pitchFamily="2" charset="2"/>
              <a:buChar char="ü"/>
            </a:pPr>
            <a:r>
              <a:rPr lang="fr-FR" sz="3600" dirty="0">
                <a:solidFill>
                  <a:prstClr val="black"/>
                </a:solidFill>
              </a:rPr>
              <a:t>Construire ou rendre possible l’utilisation de la fibre optique ;</a:t>
            </a:r>
          </a:p>
          <a:p>
            <a:pPr marL="571500" lvl="0" indent="-571500" algn="just">
              <a:buFont typeface="Wingdings" pitchFamily="2" charset="2"/>
              <a:buChar char="ü"/>
            </a:pPr>
            <a:r>
              <a:rPr lang="fr-FR" sz="3600" dirty="0">
                <a:solidFill>
                  <a:prstClr val="black"/>
                </a:solidFill>
              </a:rPr>
              <a:t>Rendre le débit de la bande passante rapide.</a:t>
            </a:r>
          </a:p>
          <a:p>
            <a:pPr lvl="0" algn="just"/>
            <a:r>
              <a:rPr lang="fr-FR" sz="3600" b="1" dirty="0">
                <a:solidFill>
                  <a:prstClr val="black"/>
                </a:solidFill>
              </a:rPr>
              <a:t>De façon spécifique au MFPDS</a:t>
            </a:r>
          </a:p>
          <a:p>
            <a:pPr marL="571500" lvl="0" indent="-571500" algn="just">
              <a:buFont typeface="Wingdings" pitchFamily="2" charset="2"/>
              <a:buChar char="ü"/>
            </a:pPr>
            <a:r>
              <a:rPr lang="fr-FR" sz="3600" dirty="0">
                <a:solidFill>
                  <a:prstClr val="black"/>
                </a:solidFill>
              </a:rPr>
              <a:t>L’extension du réseau sur l’ensemble du territoire ; </a:t>
            </a:r>
          </a:p>
          <a:p>
            <a:pPr marL="571500" lvl="0" indent="-571500" algn="just">
              <a:buFont typeface="Wingdings" pitchFamily="2" charset="2"/>
              <a:buChar char="ü"/>
            </a:pPr>
            <a:r>
              <a:rPr lang="fr-FR" sz="3600" dirty="0">
                <a:solidFill>
                  <a:prstClr val="black"/>
                </a:solidFill>
              </a:rPr>
              <a:t>Création des antennes provinciales  SIGASPE ;</a:t>
            </a:r>
          </a:p>
          <a:p>
            <a:pPr marL="571500" lvl="0" indent="-571500" algn="just">
              <a:buFont typeface="Wingdings" pitchFamily="2" charset="2"/>
              <a:buChar char="ü"/>
            </a:pPr>
            <a:r>
              <a:rPr lang="fr-FR" sz="3600" dirty="0">
                <a:solidFill>
                  <a:prstClr val="black"/>
                </a:solidFill>
              </a:rPr>
              <a:t>Nouvelle application permettant l’utilisation de la téléphonie mobile.</a:t>
            </a:r>
          </a:p>
        </p:txBody>
      </p:sp>
    </p:spTree>
    <p:extLst>
      <p:ext uri="{BB962C8B-B14F-4D97-AF65-F5344CB8AC3E}">
        <p14:creationId xmlns:p14="http://schemas.microsoft.com/office/powerpoint/2010/main" val="17300432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7">
            <a:extLst>
              <a:ext uri="{FF2B5EF4-FFF2-40B4-BE49-F238E27FC236}">
                <a16:creationId xmlns:a16="http://schemas.microsoft.com/office/drawing/2014/main" id="{55DF93BA-9BFB-0840-A997-6AC1C045A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5" name="Rectangle 4">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6"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7"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8"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9"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0"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1"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351691" y="359673"/>
            <a:ext cx="9742567" cy="584775"/>
          </a:xfrm>
          <a:prstGeom prst="rect">
            <a:avLst/>
          </a:prstGeom>
        </p:spPr>
        <p:txBody>
          <a:bodyPr wrap="square">
            <a:spAutoFit/>
          </a:bodyPr>
          <a:lstStyle/>
          <a:p>
            <a:pPr algn="just"/>
            <a:endParaRPr lang="fr-FR" sz="3200" dirty="0"/>
          </a:p>
        </p:txBody>
      </p:sp>
      <p:sp>
        <p:nvSpPr>
          <p:cNvPr id="2" name="Rectangle 1"/>
          <p:cNvSpPr/>
          <p:nvPr/>
        </p:nvSpPr>
        <p:spPr>
          <a:xfrm>
            <a:off x="571500" y="652061"/>
            <a:ext cx="9182100" cy="6709529"/>
          </a:xfrm>
          <a:prstGeom prst="rect">
            <a:avLst/>
          </a:prstGeom>
        </p:spPr>
        <p:txBody>
          <a:bodyPr wrap="square">
            <a:spAutoFit/>
          </a:bodyPr>
          <a:lstStyle/>
          <a:p>
            <a:pPr lvl="0" algn="just"/>
            <a:r>
              <a:rPr lang="fr-FR" sz="4000" b="1" dirty="0">
                <a:solidFill>
                  <a:prstClr val="black"/>
                </a:solidFill>
              </a:rPr>
              <a:t>CONCLUSION</a:t>
            </a:r>
          </a:p>
          <a:p>
            <a:pPr lvl="0" algn="just"/>
            <a:r>
              <a:rPr lang="fr-FR" sz="2400" dirty="0">
                <a:solidFill>
                  <a:prstClr val="black"/>
                </a:solidFill>
              </a:rPr>
              <a:t>Les TIC rendent possible un management des Ressources Humaines anticipateur, flexible, qualitatif et personnalisé. </a:t>
            </a:r>
          </a:p>
          <a:p>
            <a:pPr lvl="0" algn="just"/>
            <a:r>
              <a:rPr lang="fr-FR" sz="2400" dirty="0">
                <a:solidFill>
                  <a:prstClr val="black"/>
                </a:solidFill>
              </a:rPr>
              <a:t>Les TIC en tant qu’outil de traitement et de circulation de l’information formalisée participent à la mise en place d’une meilleure coordination entre les différentes unités de l’organisation et contribuent ainsi à la performance de l’organisation..</a:t>
            </a:r>
          </a:p>
          <a:p>
            <a:pPr lvl="0" algn="just"/>
            <a:r>
              <a:rPr lang="fr-FR" sz="2400" dirty="0">
                <a:solidFill>
                  <a:prstClr val="black"/>
                </a:solidFill>
              </a:rPr>
              <a:t> </a:t>
            </a:r>
          </a:p>
          <a:p>
            <a:pPr lvl="0" algn="just"/>
            <a:r>
              <a:rPr lang="fr-FR" sz="2400" dirty="0">
                <a:solidFill>
                  <a:prstClr val="black"/>
                </a:solidFill>
              </a:rPr>
              <a:t>Les TIC concourent par ailleurs à modifier la perception des salariés sur leurs conditions de travail. </a:t>
            </a:r>
          </a:p>
          <a:p>
            <a:pPr lvl="0" algn="just"/>
            <a:r>
              <a:rPr lang="fr-FR" sz="2400" dirty="0">
                <a:solidFill>
                  <a:prstClr val="black"/>
                </a:solidFill>
              </a:rPr>
              <a:t> TIC peuvent également transformer la teneur et l’organisation du travail du salarié et avoir, par ce biais, un effet indirect sur la satisfaction. Elles peuvent, par exemple, donner aux salariés plus d’autonomie et de flexibilité dans le travail sachant que ces éléments peuvent être des sources de satisfaction </a:t>
            </a:r>
          </a:p>
          <a:p>
            <a:pPr lvl="0"/>
            <a:r>
              <a:rPr lang="fr-FR" dirty="0">
                <a:solidFill>
                  <a:prstClr val="black"/>
                </a:solidFill>
              </a:rPr>
              <a:t> </a:t>
            </a:r>
          </a:p>
          <a:p>
            <a:pPr marL="571500" indent="-571500" algn="just">
              <a:buFont typeface="Wingdings" pitchFamily="2" charset="2"/>
              <a:buChar char="ü"/>
            </a:pPr>
            <a:endParaRPr lang="fr-FR" sz="3600" b="1" dirty="0">
              <a:latin typeface="Aharoni" pitchFamily="2" charset="-79"/>
              <a:cs typeface="Aharoni" pitchFamily="2" charset="-79"/>
            </a:endParaRPr>
          </a:p>
        </p:txBody>
      </p:sp>
      <p:sp>
        <p:nvSpPr>
          <p:cNvPr id="4" name="Rectangle 3"/>
          <p:cNvSpPr/>
          <p:nvPr/>
        </p:nvSpPr>
        <p:spPr>
          <a:xfrm>
            <a:off x="351691" y="-926038"/>
            <a:ext cx="9829605" cy="1384995"/>
          </a:xfrm>
          <a:prstGeom prst="rect">
            <a:avLst/>
          </a:prstGeom>
        </p:spPr>
        <p:txBody>
          <a:bodyPr wrap="square">
            <a:spAutoFit/>
          </a:bodyPr>
          <a:lstStyle/>
          <a:p>
            <a:pPr lvl="0" algn="just"/>
            <a:endParaRPr lang="fr-FR" sz="2800" dirty="0">
              <a:solidFill>
                <a:prstClr val="black"/>
              </a:solidFill>
            </a:endParaRPr>
          </a:p>
          <a:p>
            <a:pPr lvl="0" algn="just"/>
            <a:endParaRPr lang="fr-FR" sz="2800" dirty="0">
              <a:solidFill>
                <a:prstClr val="black"/>
              </a:solidFill>
            </a:endParaRPr>
          </a:p>
          <a:p>
            <a:pPr lvl="0" algn="just"/>
            <a:endParaRPr lang="fr-FR" sz="2800" dirty="0">
              <a:solidFill>
                <a:prstClr val="black"/>
              </a:solidFill>
            </a:endParaRPr>
          </a:p>
        </p:txBody>
      </p:sp>
    </p:spTree>
    <p:extLst>
      <p:ext uri="{BB962C8B-B14F-4D97-AF65-F5344CB8AC3E}">
        <p14:creationId xmlns:p14="http://schemas.microsoft.com/office/powerpoint/2010/main" val="173004326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7">
            <a:extLst>
              <a:ext uri="{FF2B5EF4-FFF2-40B4-BE49-F238E27FC236}">
                <a16:creationId xmlns:a16="http://schemas.microsoft.com/office/drawing/2014/main" id="{E9D30843-9F36-2F4C-A516-F6CDD45A0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5" name="Rectangle 4">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6"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7"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8"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9"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0"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1"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3" name="Rectangle 12"/>
          <p:cNvSpPr/>
          <p:nvPr/>
        </p:nvSpPr>
        <p:spPr>
          <a:xfrm>
            <a:off x="171450" y="359673"/>
            <a:ext cx="9922807" cy="4031873"/>
          </a:xfrm>
          <a:prstGeom prst="rect">
            <a:avLst/>
          </a:prstGeom>
        </p:spPr>
        <p:txBody>
          <a:bodyPr wrap="square">
            <a:spAutoFit/>
          </a:bodyPr>
          <a:lstStyle/>
          <a:p>
            <a:pPr algn="just"/>
            <a:endParaRPr lang="fr-FR" sz="3200" dirty="0"/>
          </a:p>
          <a:p>
            <a:pPr algn="just"/>
            <a:endParaRPr lang="fr-FR" sz="3200" dirty="0"/>
          </a:p>
          <a:p>
            <a:pPr algn="just"/>
            <a:r>
              <a:rPr lang="fr-FR" sz="4400" b="1" dirty="0"/>
              <a:t>MERCI POUR VOTRE AIMABLE ATTENTION</a:t>
            </a:r>
          </a:p>
          <a:p>
            <a:pPr algn="just"/>
            <a:endParaRPr lang="fr-FR" sz="4400" b="1" dirty="0"/>
          </a:p>
          <a:p>
            <a:pPr algn="just"/>
            <a:r>
              <a:rPr lang="fr-FR" sz="3200" b="1" dirty="0" err="1"/>
              <a:t>Foutsou</a:t>
            </a:r>
            <a:r>
              <a:rPr lang="fr-FR" sz="3200" b="1" dirty="0"/>
              <a:t> </a:t>
            </a:r>
            <a:r>
              <a:rPr lang="fr-FR" sz="3200" b="1" dirty="0" err="1"/>
              <a:t>Ngafouta</a:t>
            </a:r>
            <a:endParaRPr lang="fr-FR" sz="3200" b="1" dirty="0"/>
          </a:p>
          <a:p>
            <a:pPr algn="just"/>
            <a:r>
              <a:rPr lang="fr-FR" sz="2400" dirty="0"/>
              <a:t>Administrateur civil</a:t>
            </a:r>
          </a:p>
          <a:p>
            <a:pPr algn="just"/>
            <a:r>
              <a:rPr lang="fr-FR" sz="2400" dirty="0"/>
              <a:t>Master II en GRH, CRADAT (Centre Régional Africain D’Administration du Travail</a:t>
            </a:r>
            <a:r>
              <a:rPr lang="fr-FR" sz="2400"/>
              <a:t>), Yaoundé-Cameroun</a:t>
            </a:r>
            <a:endParaRPr lang="fr-FR" sz="2400" dirty="0"/>
          </a:p>
        </p:txBody>
      </p:sp>
      <p:sp>
        <p:nvSpPr>
          <p:cNvPr id="4" name="Rectangle 3"/>
          <p:cNvSpPr/>
          <p:nvPr/>
        </p:nvSpPr>
        <p:spPr>
          <a:xfrm>
            <a:off x="351691" y="-926038"/>
            <a:ext cx="9829605" cy="1384995"/>
          </a:xfrm>
          <a:prstGeom prst="rect">
            <a:avLst/>
          </a:prstGeom>
        </p:spPr>
        <p:txBody>
          <a:bodyPr wrap="square">
            <a:spAutoFit/>
          </a:bodyPr>
          <a:lstStyle/>
          <a:p>
            <a:pPr lvl="0" algn="just"/>
            <a:endParaRPr lang="fr-FR" sz="2800" dirty="0">
              <a:solidFill>
                <a:prstClr val="black"/>
              </a:solidFill>
            </a:endParaRPr>
          </a:p>
          <a:p>
            <a:pPr lvl="0" algn="just"/>
            <a:endParaRPr lang="fr-FR" sz="2800" dirty="0">
              <a:solidFill>
                <a:prstClr val="black"/>
              </a:solidFill>
            </a:endParaRPr>
          </a:p>
          <a:p>
            <a:pPr lvl="0" algn="just"/>
            <a:endParaRPr lang="fr-FR" sz="2800" dirty="0">
              <a:solidFill>
                <a:prstClr val="black"/>
              </a:solidFill>
            </a:endParaRPr>
          </a:p>
        </p:txBody>
      </p:sp>
      <p:sp>
        <p:nvSpPr>
          <p:cNvPr id="3" name="Rectangle 2"/>
          <p:cNvSpPr/>
          <p:nvPr/>
        </p:nvSpPr>
        <p:spPr>
          <a:xfrm>
            <a:off x="351691" y="-1049149"/>
            <a:ext cx="9742567" cy="1200329"/>
          </a:xfrm>
          <a:prstGeom prst="rect">
            <a:avLst/>
          </a:prstGeom>
        </p:spPr>
        <p:txBody>
          <a:bodyPr wrap="square">
            <a:spAutoFit/>
          </a:bodyPr>
          <a:lstStyle/>
          <a:p>
            <a:pPr lvl="0" algn="just"/>
            <a:endParaRPr lang="fr-FR" sz="3600" b="1" dirty="0">
              <a:solidFill>
                <a:prstClr val="black"/>
              </a:solidFill>
            </a:endParaRPr>
          </a:p>
          <a:p>
            <a:pPr lvl="0" algn="just"/>
            <a:endParaRPr lang="fr-FR" sz="3600" b="1" dirty="0">
              <a:solidFill>
                <a:prstClr val="black"/>
              </a:solidFill>
            </a:endParaRPr>
          </a:p>
        </p:txBody>
      </p:sp>
    </p:spTree>
    <p:extLst>
      <p:ext uri="{BB962C8B-B14F-4D97-AF65-F5344CB8AC3E}">
        <p14:creationId xmlns:p14="http://schemas.microsoft.com/office/powerpoint/2010/main" val="173004326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AD1AF8-666E-4A2F-8F4B-DABDB24D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0340"/>
            <a:ext cx="10132617" cy="937659"/>
          </a:xfrm>
          <a:prstGeom prst="rect">
            <a:avLst/>
          </a:prstGeom>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84579"/>
            <a:ext cx="821159" cy="674523"/>
          </a:xfrm>
          <a:prstGeom prst="rect">
            <a:avLst/>
          </a:prstGeom>
        </p:spPr>
      </p:pic>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4" y="834963"/>
            <a:ext cx="10087119" cy="567904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3" name="Rectangle 2"/>
          <p:cNvSpPr/>
          <p:nvPr/>
        </p:nvSpPr>
        <p:spPr>
          <a:xfrm>
            <a:off x="323850" y="-218152"/>
            <a:ext cx="9563100" cy="6740307"/>
          </a:xfrm>
          <a:prstGeom prst="rect">
            <a:avLst/>
          </a:prstGeom>
          <a:noFill/>
        </p:spPr>
        <p:txBody>
          <a:bodyPr wrap="square">
            <a:spAutoFit/>
          </a:bodyPr>
          <a:lstStyle/>
          <a:p>
            <a:pPr lvl="0" algn="just"/>
            <a:endParaRPr lang="fr-FR" sz="3600" b="1" dirty="0">
              <a:solidFill>
                <a:prstClr val="black"/>
              </a:solidFill>
              <a:latin typeface="Aharoni" pitchFamily="2" charset="-79"/>
              <a:cs typeface="Aharoni" pitchFamily="2" charset="-79"/>
            </a:endParaRPr>
          </a:p>
          <a:p>
            <a:pPr lvl="0" algn="just"/>
            <a:r>
              <a:rPr lang="fr-FR" sz="3600" b="1" dirty="0">
                <a:solidFill>
                  <a:prstClr val="black"/>
                </a:solidFill>
                <a:latin typeface="Aharoni" pitchFamily="2" charset="-79"/>
                <a:cs typeface="Aharoni" pitchFamily="2" charset="-79"/>
              </a:rPr>
              <a:t>     </a:t>
            </a:r>
          </a:p>
          <a:p>
            <a:pPr lvl="0" algn="ctr"/>
            <a:r>
              <a:rPr lang="fr-FR" sz="3600" b="1" dirty="0">
                <a:solidFill>
                  <a:prstClr val="black"/>
                </a:solidFill>
                <a:latin typeface="Aharoni" pitchFamily="2" charset="-79"/>
                <a:cs typeface="Aharoni" pitchFamily="2" charset="-79"/>
              </a:rPr>
              <a:t>Plan de la présentation</a:t>
            </a:r>
          </a:p>
          <a:p>
            <a:pPr lvl="0" algn="just"/>
            <a:r>
              <a:rPr lang="fr-FR" sz="3600" dirty="0">
                <a:solidFill>
                  <a:prstClr val="black"/>
                </a:solidFill>
                <a:latin typeface="Aharoni" pitchFamily="2" charset="-79"/>
                <a:cs typeface="Aharoni" pitchFamily="2" charset="-79"/>
              </a:rPr>
              <a:t>       Introduction</a:t>
            </a:r>
          </a:p>
          <a:p>
            <a:pPr marL="857250" lvl="0" indent="-857250" algn="just">
              <a:buFontTx/>
              <a:buAutoNum type="romanUcPeriod"/>
            </a:pPr>
            <a:r>
              <a:rPr lang="fr-FR" sz="3600" i="1" dirty="0">
                <a:solidFill>
                  <a:prstClr val="black"/>
                </a:solidFill>
                <a:latin typeface="Aharoni" pitchFamily="2" charset="-79"/>
                <a:cs typeface="Aharoni" pitchFamily="2" charset="-79"/>
              </a:rPr>
              <a:t>Définition des concepts</a:t>
            </a:r>
          </a:p>
          <a:p>
            <a:pPr marL="857250" lvl="0" indent="-857250" algn="just">
              <a:buFontTx/>
              <a:buAutoNum type="romanUcPeriod"/>
            </a:pPr>
            <a:r>
              <a:rPr lang="fr-FR" sz="3600" i="1" dirty="0">
                <a:solidFill>
                  <a:prstClr val="black"/>
                </a:solidFill>
                <a:latin typeface="Aharoni" pitchFamily="2" charset="-79"/>
                <a:cs typeface="Aharoni" pitchFamily="2" charset="-79"/>
              </a:rPr>
              <a:t>Brève présentation du MFPDS</a:t>
            </a:r>
          </a:p>
          <a:p>
            <a:pPr marL="857250" lvl="0" indent="-857250" algn="just">
              <a:buFontTx/>
              <a:buAutoNum type="romanUcPeriod"/>
            </a:pPr>
            <a:r>
              <a:rPr lang="fr-FR" sz="3600" i="1" dirty="0">
                <a:solidFill>
                  <a:prstClr val="black"/>
                </a:solidFill>
                <a:latin typeface="Aharoni" pitchFamily="2" charset="-79"/>
                <a:cs typeface="Aharoni" pitchFamily="2" charset="-79"/>
              </a:rPr>
              <a:t>impacts/apports des tic sur les activités du MFPDS</a:t>
            </a:r>
          </a:p>
          <a:p>
            <a:pPr marL="857250" lvl="0" indent="-857250" algn="just">
              <a:buFontTx/>
              <a:buAutoNum type="romanUcPeriod"/>
            </a:pPr>
            <a:r>
              <a:rPr lang="fr-FR" sz="3600" i="1" dirty="0">
                <a:solidFill>
                  <a:prstClr val="black"/>
                </a:solidFill>
                <a:latin typeface="Aharoni" pitchFamily="2" charset="-79"/>
                <a:cs typeface="Aharoni" pitchFamily="2" charset="-79"/>
              </a:rPr>
              <a:t>Perspectives de développement des TIC au MFPDS</a:t>
            </a:r>
          </a:p>
          <a:p>
            <a:pPr lvl="0" algn="just"/>
            <a:r>
              <a:rPr lang="fr-FR" sz="3600" b="1" i="1" dirty="0">
                <a:solidFill>
                  <a:prstClr val="black"/>
                </a:solidFill>
                <a:latin typeface="Aharoni" pitchFamily="2" charset="-79"/>
                <a:cs typeface="Aharoni" pitchFamily="2" charset="-79"/>
              </a:rPr>
              <a:t>      conclusion</a:t>
            </a:r>
          </a:p>
          <a:p>
            <a:pPr lvl="0" algn="just"/>
            <a:endParaRPr lang="fr-FR" sz="3600" dirty="0">
              <a:solidFill>
                <a:prstClr val="black"/>
              </a:solidFill>
              <a:latin typeface="Aharoni" pitchFamily="2" charset="-79"/>
              <a:cs typeface="Aharoni" pitchFamily="2" charset="-79"/>
            </a:endParaRPr>
          </a:p>
        </p:txBody>
      </p:sp>
    </p:spTree>
    <p:extLst>
      <p:ext uri="{BB962C8B-B14F-4D97-AF65-F5344CB8AC3E}">
        <p14:creationId xmlns:p14="http://schemas.microsoft.com/office/powerpoint/2010/main" val="1546104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3" name="Rectangle 2"/>
          <p:cNvSpPr/>
          <p:nvPr/>
        </p:nvSpPr>
        <p:spPr>
          <a:xfrm>
            <a:off x="323850" y="451477"/>
            <a:ext cx="9604132" cy="5447645"/>
          </a:xfrm>
          <a:prstGeom prst="rect">
            <a:avLst/>
          </a:prstGeom>
        </p:spPr>
        <p:txBody>
          <a:bodyPr wrap="square">
            <a:spAutoFit/>
          </a:bodyPr>
          <a:lstStyle/>
          <a:p>
            <a:pPr lvl="0" algn="just"/>
            <a:endParaRPr lang="fr-FR" sz="3200" b="1" dirty="0">
              <a:solidFill>
                <a:prstClr val="black"/>
              </a:solidFill>
            </a:endParaRPr>
          </a:p>
          <a:p>
            <a:pPr lvl="0" algn="just"/>
            <a:r>
              <a:rPr lang="fr-FR" sz="3200" b="1" dirty="0">
                <a:solidFill>
                  <a:prstClr val="black"/>
                </a:solidFill>
              </a:rPr>
              <a:t>INTRODUCTION</a:t>
            </a:r>
          </a:p>
          <a:p>
            <a:pPr lvl="0" algn="just"/>
            <a:endParaRPr lang="fr-FR" sz="3200" b="1" dirty="0">
              <a:solidFill>
                <a:prstClr val="black"/>
              </a:solidFill>
            </a:endParaRPr>
          </a:p>
          <a:p>
            <a:pPr lvl="0" algn="just"/>
            <a:r>
              <a:rPr lang="fr-FR" sz="2800" dirty="0">
                <a:solidFill>
                  <a:prstClr val="black"/>
                </a:solidFill>
              </a:rPr>
              <a:t>Les Nouvelles Technologies de l’Information et de la Communication (NTICS) ont bouleversé notre vie quotidienne. Les TICS permettent de produire, transformer ou échanger de l’information en quantité importante en temps réel ou dans des délais très courts. Au sein de l’organisation, les TICS facilitent, voire rendent possibles de pratiques professionnelles. Il s’agit le plus souvent de renforcer la flexibilité, d’augmenter la productivité, d’améliorer la valeur produite, ou encore de développer la capacité d’innovation. </a:t>
            </a:r>
          </a:p>
        </p:txBody>
      </p:sp>
    </p:spTree>
    <p:extLst>
      <p:ext uri="{BB962C8B-B14F-4D97-AF65-F5344CB8AC3E}">
        <p14:creationId xmlns:p14="http://schemas.microsoft.com/office/powerpoint/2010/main" val="33275022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3" name="Rectangle 2"/>
          <p:cNvSpPr/>
          <p:nvPr/>
        </p:nvSpPr>
        <p:spPr>
          <a:xfrm>
            <a:off x="351691" y="143714"/>
            <a:ext cx="9592409" cy="6740307"/>
          </a:xfrm>
          <a:prstGeom prst="rect">
            <a:avLst/>
          </a:prstGeom>
        </p:spPr>
        <p:txBody>
          <a:bodyPr wrap="square">
            <a:spAutoFit/>
          </a:bodyPr>
          <a:lstStyle/>
          <a:p>
            <a:pPr algn="just"/>
            <a:endParaRPr lang="fr-FR" b="1" dirty="0"/>
          </a:p>
          <a:p>
            <a:pPr algn="just"/>
            <a:r>
              <a:rPr lang="fr-FR" sz="2800" b="1" dirty="0"/>
              <a:t>DEFINITION DES CONCEPTS</a:t>
            </a:r>
          </a:p>
          <a:p>
            <a:pPr algn="just"/>
            <a:endParaRPr lang="fr-FR" sz="2800" b="1" dirty="0"/>
          </a:p>
          <a:p>
            <a:pPr algn="just"/>
            <a:r>
              <a:rPr lang="fr-FR" sz="2800" dirty="0"/>
              <a:t>Nous ne pouvons parler de NTIC  sans expliquer les concepts de TIC de levier et bien- être au travail/</a:t>
            </a:r>
          </a:p>
          <a:p>
            <a:pPr algn="just"/>
            <a:r>
              <a:rPr lang="fr-FR" sz="2800" dirty="0"/>
              <a:t>. </a:t>
            </a:r>
            <a:r>
              <a:rPr lang="fr-FR" sz="2800" b="1" dirty="0"/>
              <a:t>Concept de TIC </a:t>
            </a:r>
            <a:r>
              <a:rPr lang="fr-FR" sz="2800" dirty="0"/>
              <a:t>sa définition sémantique reste floue. Par exemple, le terme technologie qui signifie « discours sur la technique » est utilisé à la place de « technique » qui serait à la fois plus simple et plus exact.</a:t>
            </a:r>
            <a:endParaRPr lang="fr-FR" sz="2800" b="1" dirty="0"/>
          </a:p>
          <a:p>
            <a:pPr algn="just"/>
            <a:r>
              <a:rPr lang="fr-FR" sz="2800" dirty="0"/>
              <a:t>Par extension, elles désignent les notions de Technologies de l'Information et de la Communication (TIC) et de Nouvelles Technologies de l'Information et de la Communication (NTIC) regroupent les techniques utilisées dans le traitement et la transmission des informations, principalement de l'informatique, de l'Internet et des télécommunications</a:t>
            </a:r>
            <a:r>
              <a:rPr lang="fr-FR" sz="3200" dirty="0"/>
              <a:t>.</a:t>
            </a:r>
          </a:p>
          <a:p>
            <a:pPr algn="just"/>
            <a:r>
              <a:rPr lang="fr-FR" dirty="0"/>
              <a:t>;</a:t>
            </a:r>
          </a:p>
        </p:txBody>
      </p:sp>
    </p:spTree>
    <p:extLst>
      <p:ext uri="{BB962C8B-B14F-4D97-AF65-F5344CB8AC3E}">
        <p14:creationId xmlns:p14="http://schemas.microsoft.com/office/powerpoint/2010/main" val="222203505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3" name="Rectangle 2"/>
          <p:cNvSpPr/>
          <p:nvPr/>
        </p:nvSpPr>
        <p:spPr>
          <a:xfrm>
            <a:off x="381000" y="-503871"/>
            <a:ext cx="9718862" cy="1882567"/>
          </a:xfrm>
          <a:prstGeom prst="rect">
            <a:avLst/>
          </a:prstGeom>
        </p:spPr>
        <p:txBody>
          <a:bodyPr wrap="square">
            <a:spAutoFit/>
          </a:bodyPr>
          <a:lstStyle/>
          <a:p>
            <a:pPr lvl="0">
              <a:lnSpc>
                <a:spcPct val="90000"/>
              </a:lnSpc>
              <a:spcBef>
                <a:spcPts val="1000"/>
              </a:spcBef>
            </a:pPr>
            <a:endParaRPr lang="fr-FR" sz="6000" b="1" dirty="0">
              <a:solidFill>
                <a:prstClr val="black"/>
              </a:solidFill>
              <a:latin typeface="Times New Roman" pitchFamily="18" charset="0"/>
              <a:cs typeface="Times New Roman" pitchFamily="18" charset="0"/>
            </a:endParaRPr>
          </a:p>
          <a:p>
            <a:pPr lvl="0">
              <a:lnSpc>
                <a:spcPct val="90000"/>
              </a:lnSpc>
              <a:spcBef>
                <a:spcPts val="1000"/>
              </a:spcBef>
            </a:pPr>
            <a:endParaRPr lang="fr-FR" sz="6000" b="1" dirty="0">
              <a:solidFill>
                <a:prstClr val="black"/>
              </a:solidFill>
              <a:latin typeface="Times New Roman" pitchFamily="18" charset="0"/>
              <a:cs typeface="Times New Roman" pitchFamily="18" charset="0"/>
            </a:endParaRPr>
          </a:p>
        </p:txBody>
      </p:sp>
      <p:sp>
        <p:nvSpPr>
          <p:cNvPr id="4" name="Rectangle 3"/>
          <p:cNvSpPr/>
          <p:nvPr/>
        </p:nvSpPr>
        <p:spPr>
          <a:xfrm>
            <a:off x="285750" y="1143893"/>
            <a:ext cx="9696450" cy="3262432"/>
          </a:xfrm>
          <a:prstGeom prst="rect">
            <a:avLst/>
          </a:prstGeom>
        </p:spPr>
        <p:txBody>
          <a:bodyPr wrap="square">
            <a:spAutoFit/>
          </a:bodyPr>
          <a:lstStyle/>
          <a:p>
            <a:pPr lvl="0" algn="just"/>
            <a:r>
              <a:rPr lang="fr-FR" sz="5400" b="1" dirty="0">
                <a:solidFill>
                  <a:prstClr val="black"/>
                </a:solidFill>
                <a:latin typeface="Times New Roman" pitchFamily="18" charset="0"/>
                <a:cs typeface="Times New Roman" pitchFamily="18" charset="0"/>
              </a:rPr>
              <a:t>Levier :</a:t>
            </a:r>
            <a:r>
              <a:rPr lang="fr-FR" sz="3600" dirty="0">
                <a:solidFill>
                  <a:prstClr val="black"/>
                </a:solidFill>
              </a:rPr>
              <a:t> </a:t>
            </a:r>
            <a:r>
              <a:rPr lang="fr-FR" sz="2800" dirty="0">
                <a:solidFill>
                  <a:prstClr val="black"/>
                </a:solidFill>
              </a:rPr>
              <a:t>Selon le petit Robert , un levier se définit comme un moyen,  un instrument un appui</a:t>
            </a:r>
          </a:p>
          <a:p>
            <a:pPr lvl="0" algn="just"/>
            <a:r>
              <a:rPr lang="fr-FR" sz="2800" dirty="0">
                <a:solidFill>
                  <a:prstClr val="black"/>
                </a:solidFill>
              </a:rPr>
              <a:t> par extension un levier peut se définir comme un facteur , un élément cardinal, un stimulus contribuant a l’atteinte de la performance, du bien être etc.</a:t>
            </a:r>
          </a:p>
          <a:p>
            <a:pPr lvl="0"/>
            <a:endParaRPr lang="fr-FR" sz="4000" dirty="0">
              <a:solidFill>
                <a:prstClr val="black"/>
              </a:solidFill>
            </a:endParaRPr>
          </a:p>
        </p:txBody>
      </p:sp>
    </p:spTree>
    <p:extLst>
      <p:ext uri="{BB962C8B-B14F-4D97-AF65-F5344CB8AC3E}">
        <p14:creationId xmlns:p14="http://schemas.microsoft.com/office/powerpoint/2010/main" val="42058032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441868"/>
            <a:ext cx="10090155" cy="6416132"/>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 name="Rectangle 1"/>
          <p:cNvSpPr/>
          <p:nvPr/>
        </p:nvSpPr>
        <p:spPr>
          <a:xfrm>
            <a:off x="183500" y="441868"/>
            <a:ext cx="9916362" cy="6221190"/>
          </a:xfrm>
          <a:prstGeom prst="rect">
            <a:avLst/>
          </a:prstGeom>
        </p:spPr>
        <p:txBody>
          <a:bodyPr wrap="square">
            <a:spAutoFit/>
          </a:bodyPr>
          <a:lstStyle/>
          <a:p>
            <a:pPr lvl="0">
              <a:lnSpc>
                <a:spcPct val="90000"/>
              </a:lnSpc>
              <a:spcBef>
                <a:spcPts val="1000"/>
              </a:spcBef>
            </a:pPr>
            <a:r>
              <a:rPr lang="fr-FR" sz="6000" b="1" dirty="0">
                <a:solidFill>
                  <a:prstClr val="black"/>
                </a:solidFill>
                <a:latin typeface="Times New Roman" pitchFamily="18" charset="0"/>
                <a:cs typeface="Times New Roman" pitchFamily="18" charset="0"/>
              </a:rPr>
              <a:t>Bien-être au travail :</a:t>
            </a:r>
            <a:endParaRPr lang="fr-FR" sz="6000" dirty="0">
              <a:solidFill>
                <a:prstClr val="black"/>
              </a:solidFill>
            </a:endParaRPr>
          </a:p>
          <a:p>
            <a:pPr lvl="0" algn="just" fontAlgn="base">
              <a:lnSpc>
                <a:spcPct val="90000"/>
              </a:lnSpc>
              <a:spcBef>
                <a:spcPts val="1000"/>
              </a:spcBef>
            </a:pPr>
            <a:r>
              <a:rPr lang="fr-FR" sz="2800" dirty="0">
                <a:solidFill>
                  <a:prstClr val="black"/>
                </a:solidFill>
              </a:rPr>
              <a:t>On entend par bien-être, l’ensemble des facteurs dont une personne a besoin pour jouir d’une bonne qualité de vie. Ces facteurs lui procurent de la satisfaction dans son travail. L’organisation Mondiale de la Santé considère le bien-être comme un état de d’esprit caractérisé par une harmonie satisfaisante entre d’un cote les aptitudes, les besoins et les aspirations des travailleurs et de l’autre les contraintes du milieu du travail.</a:t>
            </a:r>
          </a:p>
          <a:p>
            <a:pPr lvl="0" algn="just" fontAlgn="base">
              <a:lnSpc>
                <a:spcPct val="90000"/>
              </a:lnSpc>
              <a:spcBef>
                <a:spcPts val="1000"/>
              </a:spcBef>
            </a:pPr>
            <a:r>
              <a:rPr lang="fr-FR" sz="2800" dirty="0">
                <a:solidFill>
                  <a:prstClr val="black"/>
                </a:solidFill>
              </a:rPr>
              <a:t>C‘est un ressenti personnel (aspect psychologique, environnemental ,relationnel d’épanouissement, créativité sentiment d’être utile, de reconnaissance, d’autonomie d’innovation qualité de service etc. ) indépendamment d’aisance sociale ou gain découlant de l’activité. </a:t>
            </a:r>
          </a:p>
        </p:txBody>
      </p:sp>
    </p:spTree>
    <p:extLst>
      <p:ext uri="{BB962C8B-B14F-4D97-AF65-F5344CB8AC3E}">
        <p14:creationId xmlns:p14="http://schemas.microsoft.com/office/powerpoint/2010/main" val="65204285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4962"/>
            <a:ext cx="10099862" cy="5698360"/>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 name="Rectangle 1"/>
          <p:cNvSpPr/>
          <p:nvPr/>
        </p:nvSpPr>
        <p:spPr>
          <a:xfrm>
            <a:off x="457200" y="2274838"/>
            <a:ext cx="9391650" cy="1754326"/>
          </a:xfrm>
          <a:prstGeom prst="rect">
            <a:avLst/>
          </a:prstGeom>
        </p:spPr>
        <p:txBody>
          <a:bodyPr wrap="square">
            <a:spAutoFit/>
          </a:bodyPr>
          <a:lstStyle/>
          <a:p>
            <a:pPr lvl="0" algn="just"/>
            <a:r>
              <a:rPr lang="fr-FR" sz="3600" b="1" dirty="0">
                <a:solidFill>
                  <a:prstClr val="black"/>
                </a:solidFill>
                <a:latin typeface="Aharoni" pitchFamily="2" charset="-79"/>
                <a:cs typeface="Aharoni" pitchFamily="2" charset="-79"/>
              </a:rPr>
              <a:t>BREVE PRESENTATION DU MINISTERE DE LA FONCTION PUBLIQUE, DU TRAVAIL ET DU DIALOGUE SOCIAL</a:t>
            </a:r>
          </a:p>
        </p:txBody>
      </p:sp>
    </p:spTree>
    <p:extLst>
      <p:ext uri="{BB962C8B-B14F-4D97-AF65-F5344CB8AC3E}">
        <p14:creationId xmlns:p14="http://schemas.microsoft.com/office/powerpoint/2010/main" val="365220860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6" name="Rectangle 5">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7"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8"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9"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10"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1"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2"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 name="Rectangle 1"/>
          <p:cNvSpPr/>
          <p:nvPr/>
        </p:nvSpPr>
        <p:spPr>
          <a:xfrm>
            <a:off x="476250" y="-679817"/>
            <a:ext cx="9618009" cy="7478970"/>
          </a:xfrm>
          <a:prstGeom prst="rect">
            <a:avLst/>
          </a:prstGeom>
        </p:spPr>
        <p:txBody>
          <a:bodyPr wrap="square">
            <a:spAutoFit/>
          </a:bodyPr>
          <a:lstStyle/>
          <a:p>
            <a:pPr lvl="0" algn="just"/>
            <a:endParaRPr lang="fr-FR" sz="2400" dirty="0">
              <a:solidFill>
                <a:prstClr val="black"/>
              </a:solidFill>
            </a:endParaRPr>
          </a:p>
          <a:p>
            <a:pPr lvl="0" algn="just"/>
            <a:endParaRPr lang="fr-FR" sz="2400" dirty="0">
              <a:solidFill>
                <a:prstClr val="black"/>
              </a:solidFill>
            </a:endParaRPr>
          </a:p>
          <a:p>
            <a:pPr lvl="0" algn="just"/>
            <a:endParaRPr lang="fr-FR" sz="2400" dirty="0">
              <a:solidFill>
                <a:prstClr val="black"/>
              </a:solidFill>
            </a:endParaRPr>
          </a:p>
          <a:p>
            <a:pPr lvl="0" algn="just"/>
            <a:endParaRPr lang="fr-FR" sz="2400" dirty="0">
              <a:solidFill>
                <a:prstClr val="black"/>
              </a:solidFill>
            </a:endParaRPr>
          </a:p>
          <a:p>
            <a:pPr lvl="0" algn="just"/>
            <a:endParaRPr lang="fr-FR" sz="2400" dirty="0">
              <a:solidFill>
                <a:prstClr val="black"/>
              </a:solidFill>
            </a:endParaRPr>
          </a:p>
          <a:p>
            <a:pPr lvl="0" algn="just"/>
            <a:r>
              <a:rPr lang="fr-FR" sz="2400" dirty="0">
                <a:solidFill>
                  <a:prstClr val="black"/>
                </a:solidFill>
              </a:rPr>
              <a:t>Le Ministère de la Fonction Publique du travail et de l’emploi est chargé de la </a:t>
            </a:r>
            <a:r>
              <a:rPr lang="fr-FR" sz="2400" b="1" dirty="0">
                <a:solidFill>
                  <a:prstClr val="black"/>
                </a:solidFill>
              </a:rPr>
              <a:t>conception, de la coordination, de la mise en œuvre et du suivi de la politique du gouvernement en matière de la fonction publique, de travail et de protection sociale, d’emploi et de modernisation de l’administration</a:t>
            </a:r>
            <a:r>
              <a:rPr lang="fr-FR" sz="2400" dirty="0">
                <a:solidFill>
                  <a:prstClr val="black"/>
                </a:solidFill>
              </a:rPr>
              <a:t>.</a:t>
            </a:r>
          </a:p>
          <a:p>
            <a:pPr lvl="0" algn="just"/>
            <a:endParaRPr lang="fr-FR" sz="2400" dirty="0">
              <a:solidFill>
                <a:prstClr val="black"/>
              </a:solidFill>
            </a:endParaRPr>
          </a:p>
          <a:p>
            <a:pPr lvl="0" algn="just"/>
            <a:r>
              <a:rPr lang="fr-FR" sz="2400" dirty="0">
                <a:solidFill>
                  <a:prstClr val="black"/>
                </a:solidFill>
              </a:rPr>
              <a:t>Il a la responsabilité des actions de recrutement des personnels civils des administrations de l’Etat en relation avec les autres départements. Le Ministère de la fonction Publique du travail et de l’emploi est chargé aussi de </a:t>
            </a:r>
            <a:r>
              <a:rPr lang="fr-FR" sz="2400" b="1" dirty="0">
                <a:solidFill>
                  <a:prstClr val="black"/>
                </a:solidFill>
              </a:rPr>
              <a:t>l’application des textes relatifs à la gestion des personnels de l’Etat, de la formation et du perfectionnement des personnels de l’Etat. </a:t>
            </a:r>
            <a:r>
              <a:rPr lang="fr-FR" sz="2400" dirty="0">
                <a:solidFill>
                  <a:prstClr val="black"/>
                </a:solidFill>
              </a:rPr>
              <a:t> </a:t>
            </a:r>
            <a:r>
              <a:rPr lang="fr-FR" sz="2400" b="1" dirty="0">
                <a:solidFill>
                  <a:prstClr val="black"/>
                </a:solidFill>
              </a:rPr>
              <a:t>Il coordonne les activités de tous les services de gestion des personnels des administrations de l’Etat et met en œuvre la politique du gouvernement en matière de promotion sociale des travailleurs des secteurs publics et privés</a:t>
            </a:r>
            <a:endParaRPr lang="fr-FR" sz="2400" b="1" dirty="0"/>
          </a:p>
        </p:txBody>
      </p:sp>
    </p:spTree>
    <p:extLst>
      <p:ext uri="{BB962C8B-B14F-4D97-AF65-F5344CB8AC3E}">
        <p14:creationId xmlns:p14="http://schemas.microsoft.com/office/powerpoint/2010/main" val="258792974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5" name="Rectangle 4">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6" name="Picture 11">
            <a:extLst>
              <a:ext uri="{FF2B5EF4-FFF2-40B4-BE49-F238E27FC236}">
                <a16:creationId xmlns:a16="http://schemas.microsoft.com/office/drawing/2014/main" id="{40123720-243C-40FD-BD4E-C1A856C63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7" name="Picture 13">
            <a:extLst>
              <a:ext uri="{FF2B5EF4-FFF2-40B4-BE49-F238E27FC236}">
                <a16:creationId xmlns:a16="http://schemas.microsoft.com/office/drawing/2014/main" id="{9F81375B-A641-41FC-8246-961FF4AD3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8"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9" name="Picture 4">
            <a:extLst>
              <a:ext uri="{FF2B5EF4-FFF2-40B4-BE49-F238E27FC236}">
                <a16:creationId xmlns:a16="http://schemas.microsoft.com/office/drawing/2014/main" id="{343266A0-564D-467A-9828-3475DF619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0" name="Picture 16">
            <a:extLst>
              <a:ext uri="{FF2B5EF4-FFF2-40B4-BE49-F238E27FC236}">
                <a16:creationId xmlns:a16="http://schemas.microsoft.com/office/drawing/2014/main" id="{C502AFEC-CC81-42D9-BC6F-B0096B255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1"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2" name="Rectangle 11"/>
          <p:cNvSpPr/>
          <p:nvPr/>
        </p:nvSpPr>
        <p:spPr>
          <a:xfrm>
            <a:off x="183500" y="441868"/>
            <a:ext cx="9742567" cy="584775"/>
          </a:xfrm>
          <a:prstGeom prst="rect">
            <a:avLst/>
          </a:prstGeom>
        </p:spPr>
        <p:txBody>
          <a:bodyPr wrap="square">
            <a:spAutoFit/>
          </a:bodyPr>
          <a:lstStyle/>
          <a:p>
            <a:pPr algn="just"/>
            <a:endParaRPr lang="fr-FR" sz="3200" dirty="0"/>
          </a:p>
        </p:txBody>
      </p:sp>
      <p:sp>
        <p:nvSpPr>
          <p:cNvPr id="13" name="Rectangle 12"/>
          <p:cNvSpPr/>
          <p:nvPr/>
        </p:nvSpPr>
        <p:spPr>
          <a:xfrm>
            <a:off x="183500" y="568659"/>
            <a:ext cx="8960500" cy="523220"/>
          </a:xfrm>
          <a:prstGeom prst="rect">
            <a:avLst/>
          </a:prstGeom>
        </p:spPr>
        <p:txBody>
          <a:bodyPr wrap="square">
            <a:spAutoFit/>
          </a:bodyPr>
          <a:lstStyle/>
          <a:p>
            <a:r>
              <a:rPr lang="fr-FR" sz="2800" dirty="0"/>
              <a:t> </a:t>
            </a:r>
          </a:p>
        </p:txBody>
      </p:sp>
      <p:sp>
        <p:nvSpPr>
          <p:cNvPr id="2" name="Rectangle 1"/>
          <p:cNvSpPr/>
          <p:nvPr/>
        </p:nvSpPr>
        <p:spPr>
          <a:xfrm>
            <a:off x="183500" y="-588646"/>
            <a:ext cx="9910759" cy="6986528"/>
          </a:xfrm>
          <a:prstGeom prst="rect">
            <a:avLst/>
          </a:prstGeom>
        </p:spPr>
        <p:txBody>
          <a:bodyPr wrap="square">
            <a:spAutoFit/>
          </a:bodyPr>
          <a:lstStyle/>
          <a:p>
            <a:pPr lvl="0" algn="just"/>
            <a:endParaRPr lang="fr-FR" sz="2800" dirty="0">
              <a:solidFill>
                <a:prstClr val="black"/>
              </a:solidFill>
            </a:endParaRPr>
          </a:p>
          <a:p>
            <a:pPr lvl="0" algn="just"/>
            <a:endParaRPr lang="fr-FR" sz="2800" dirty="0">
              <a:solidFill>
                <a:prstClr val="black"/>
              </a:solidFill>
            </a:endParaRPr>
          </a:p>
          <a:p>
            <a:pPr lvl="0" algn="just"/>
            <a:endParaRPr lang="fr-FR" sz="2800" dirty="0">
              <a:solidFill>
                <a:prstClr val="black"/>
              </a:solidFill>
            </a:endParaRPr>
          </a:p>
          <a:p>
            <a:pPr lvl="0" algn="just"/>
            <a:r>
              <a:rPr lang="fr-FR" sz="2800" dirty="0">
                <a:solidFill>
                  <a:prstClr val="black"/>
                </a:solidFill>
              </a:rPr>
              <a:t>Il conçoit, élabore, interprète et révise des textes législatifs et réglementaires relatifs au travail et contrôle leur application. Il est chargé du contrôle, de l’animation et du suivi des cadres règlementaires en matière de négociation, de conciliation et d’arbitrage dans les conflits de travail.</a:t>
            </a:r>
          </a:p>
          <a:p>
            <a:pPr lvl="0" algn="just"/>
            <a:r>
              <a:rPr lang="fr-FR" sz="2800" dirty="0">
                <a:solidFill>
                  <a:prstClr val="black"/>
                </a:solidFill>
              </a:rPr>
              <a:t>Il </a:t>
            </a:r>
            <a:r>
              <a:rPr lang="fr-FR" sz="2800" b="1" dirty="0">
                <a:solidFill>
                  <a:prstClr val="black"/>
                </a:solidFill>
              </a:rPr>
              <a:t>conçoit</a:t>
            </a:r>
            <a:r>
              <a:rPr lang="fr-FR" sz="2800" dirty="0">
                <a:solidFill>
                  <a:prstClr val="black"/>
                </a:solidFill>
              </a:rPr>
              <a:t>, </a:t>
            </a:r>
            <a:r>
              <a:rPr lang="fr-FR" sz="2800" b="1" dirty="0">
                <a:solidFill>
                  <a:prstClr val="black"/>
                </a:solidFill>
              </a:rPr>
              <a:t>interprète</a:t>
            </a:r>
            <a:r>
              <a:rPr lang="fr-FR" sz="2800" dirty="0">
                <a:solidFill>
                  <a:prstClr val="black"/>
                </a:solidFill>
              </a:rPr>
              <a:t> et révise les </a:t>
            </a:r>
            <a:r>
              <a:rPr lang="fr-FR" sz="2800" b="1" dirty="0">
                <a:solidFill>
                  <a:prstClr val="black"/>
                </a:solidFill>
              </a:rPr>
              <a:t>textes législatifs et réglementaires relatifs à la protection des travailleurs salariés et de leurs familles.</a:t>
            </a:r>
          </a:p>
          <a:p>
            <a:pPr lvl="0" algn="just"/>
            <a:r>
              <a:rPr lang="fr-FR" sz="2800" dirty="0">
                <a:solidFill>
                  <a:prstClr val="black"/>
                </a:solidFill>
              </a:rPr>
              <a:t>Le MFPDS met en œuvre et </a:t>
            </a:r>
            <a:r>
              <a:rPr lang="fr-FR" sz="2800" b="1" dirty="0">
                <a:solidFill>
                  <a:prstClr val="black"/>
                </a:solidFill>
              </a:rPr>
              <a:t>contrôle l’application des normes en matière de sécurité sociale, de santé du travail et d’hygiène professionnelle.</a:t>
            </a:r>
            <a:r>
              <a:rPr lang="fr-FR" sz="2800" dirty="0">
                <a:solidFill>
                  <a:prstClr val="black"/>
                </a:solidFill>
              </a:rPr>
              <a:t> Il suit en relation avec le Ministère en charge des affaires Etrangères des </a:t>
            </a:r>
            <a:r>
              <a:rPr lang="fr-FR" sz="2800" b="1" dirty="0">
                <a:solidFill>
                  <a:prstClr val="black"/>
                </a:solidFill>
              </a:rPr>
              <a:t>rapports de l’Etat avec les organisations et associations internationales du travail</a:t>
            </a:r>
            <a:r>
              <a:rPr lang="fr-FR" sz="2800" dirty="0">
                <a:solidFill>
                  <a:prstClr val="black"/>
                </a:solidFill>
              </a:rPr>
              <a:t>. </a:t>
            </a:r>
          </a:p>
        </p:txBody>
      </p:sp>
    </p:spTree>
    <p:extLst>
      <p:ext uri="{BB962C8B-B14F-4D97-AF65-F5344CB8AC3E}">
        <p14:creationId xmlns:p14="http://schemas.microsoft.com/office/powerpoint/2010/main" val="3786162998"/>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2130</TotalTime>
  <Words>1565</Words>
  <Application>Microsoft Macintosh PowerPoint</Application>
  <PresentationFormat>Grand écran</PresentationFormat>
  <Paragraphs>315</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Aharoni</vt:lpstr>
      <vt:lpstr>Arial</vt:lpstr>
      <vt:lpstr>Franklin Gothic Book</vt:lpstr>
      <vt:lpstr>Franklin Gothic Medium</vt:lpstr>
      <vt:lpstr>Tahoma</vt:lpstr>
      <vt:lpstr>Times New Roman</vt:lpstr>
      <vt:lpstr>Tunga</vt:lpstr>
      <vt:lpstr>Wingdings</vt:lpstr>
      <vt:lpstr>Angles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Utilisateur Microsoft Office</cp:lastModifiedBy>
  <cp:revision>77</cp:revision>
  <dcterms:created xsi:type="dcterms:W3CDTF">2019-04-13T15:34:17Z</dcterms:created>
  <dcterms:modified xsi:type="dcterms:W3CDTF">2019-07-07T14:10:07Z</dcterms:modified>
</cp:coreProperties>
</file>