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0" r:id="rId2"/>
    <p:sldId id="265" r:id="rId3"/>
    <p:sldId id="266" r:id="rId4"/>
    <p:sldId id="267" r:id="rId5"/>
    <p:sldId id="269" r:id="rId6"/>
    <p:sldId id="270" r:id="rId7"/>
    <p:sldId id="271" r:id="rId8"/>
    <p:sldId id="272" r:id="rId9"/>
    <p:sldId id="273" r:id="rId10"/>
    <p:sldId id="274" r:id="rId11"/>
    <p:sldId id="275" r:id="rId12"/>
    <p:sldId id="276" r:id="rId13"/>
    <p:sldId id="277" r:id="rId14"/>
    <p:sldId id="278" r:id="rId15"/>
    <p:sldId id="279" r:id="rId16"/>
    <p:sldId id="280" r:id="rId17"/>
    <p:sldId id="281" r:id="rId18"/>
    <p:sldId id="282" r:id="rId19"/>
    <p:sldId id="283" r:id="rId20"/>
    <p:sldId id="284" r:id="rId21"/>
    <p:sldId id="285" r:id="rId22"/>
    <p:sldId id="286" r:id="rId23"/>
    <p:sldId id="287" r:id="rId24"/>
    <p:sldId id="288" r:id="rId25"/>
    <p:sldId id="289" r:id="rId26"/>
    <p:sldId id="268" r:id="rId27"/>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060"/>
    <a:srgbClr val="BFE2F8"/>
    <a:srgbClr val="55A9DB"/>
    <a:srgbClr val="FFFFFF"/>
    <a:srgbClr val="06A0E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592" autoAdjust="0"/>
    <p:restoredTop sz="94660"/>
  </p:normalViewPr>
  <p:slideViewPr>
    <p:cSldViewPr snapToGrid="0">
      <p:cViewPr varScale="1">
        <p:scale>
          <a:sx n="129" d="100"/>
          <a:sy n="129" d="100"/>
        </p:scale>
        <p:origin x="224"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B62F2E4-66D5-49D7-8F50-C3D6FFEE1F85}" type="doc">
      <dgm:prSet loTypeId="urn:microsoft.com/office/officeart/2005/8/layout/radial5" loCatId="relationship" qsTypeId="urn:microsoft.com/office/officeart/2005/8/quickstyle/simple1" qsCatId="simple" csTypeId="urn:microsoft.com/office/officeart/2005/8/colors/colorful3" csCatId="colorful" phldr="1"/>
      <dgm:spPr/>
      <dgm:t>
        <a:bodyPr/>
        <a:lstStyle/>
        <a:p>
          <a:endParaRPr lang="fr-FR"/>
        </a:p>
      </dgm:t>
    </dgm:pt>
    <dgm:pt modelId="{70C35FC5-5222-406F-ACE5-BEA19C906F3E}">
      <dgm:prSet phldrT="[Texte]" custT="1"/>
      <dgm:spPr>
        <a:xfrm>
          <a:off x="3404352" y="1693631"/>
          <a:ext cx="1428720" cy="1141214"/>
        </a:xfrm>
        <a:prstGeom prst="ellipse">
          <a:avLst/>
        </a:prstGeom>
        <a:solidFill>
          <a:srgbClr val="C0504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pPr>
            <a:buNone/>
          </a:pPr>
          <a:r>
            <a:rPr lang="fr-FR" sz="1600" b="1" dirty="0">
              <a:solidFill>
                <a:sysClr val="window" lastClr="FFFFFF"/>
              </a:solidFill>
              <a:effectLst>
                <a:outerShdw blurRad="38100" dist="38100" dir="2700000" algn="tl">
                  <a:srgbClr val="000000">
                    <a:alpha val="43137"/>
                  </a:srgbClr>
                </a:outerShdw>
              </a:effectLst>
              <a:latin typeface="Calibri"/>
              <a:ea typeface="+mn-ea"/>
              <a:cs typeface="+mn-cs"/>
            </a:rPr>
            <a:t>Mesures Incitatives</a:t>
          </a:r>
        </a:p>
      </dgm:t>
    </dgm:pt>
    <dgm:pt modelId="{ECF332AA-99E1-440F-8338-3AAC7614AE69}" type="parTrans" cxnId="{1A7D53D5-B7B0-4279-A59B-9782BCF77C7B}">
      <dgm:prSet/>
      <dgm:spPr/>
      <dgm:t>
        <a:bodyPr/>
        <a:lstStyle/>
        <a:p>
          <a:endParaRPr lang="fr-FR" sz="1800" b="1">
            <a:effectLst>
              <a:outerShdw blurRad="38100" dist="38100" dir="2700000" algn="tl">
                <a:srgbClr val="000000">
                  <a:alpha val="43137"/>
                </a:srgbClr>
              </a:outerShdw>
            </a:effectLst>
          </a:endParaRPr>
        </a:p>
      </dgm:t>
    </dgm:pt>
    <dgm:pt modelId="{49E90C2F-0AE0-4767-B210-D537F0EE77BE}" type="sibTrans" cxnId="{1A7D53D5-B7B0-4279-A59B-9782BCF77C7B}">
      <dgm:prSet/>
      <dgm:spPr/>
      <dgm:t>
        <a:bodyPr/>
        <a:lstStyle/>
        <a:p>
          <a:endParaRPr lang="fr-FR" sz="1800" b="1">
            <a:effectLst>
              <a:outerShdw blurRad="38100" dist="38100" dir="2700000" algn="tl">
                <a:srgbClr val="000000">
                  <a:alpha val="43137"/>
                </a:srgbClr>
              </a:outerShdw>
            </a:effectLst>
          </a:endParaRPr>
        </a:p>
      </dgm:t>
    </dgm:pt>
    <dgm:pt modelId="{2935447F-07B0-4A19-99CD-5D1DB449CFB1}">
      <dgm:prSet phldrT="[Texte]" custT="1"/>
      <dgm:spPr>
        <a:xfrm>
          <a:off x="3471875" y="2776"/>
          <a:ext cx="1285848" cy="1027092"/>
        </a:xfrm>
        <a:prstGeom prst="ellipse">
          <a:avLst/>
        </a:prstGeom>
        <a:solidFill>
          <a:srgbClr val="9BBB59">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pPr>
            <a:buNone/>
          </a:pPr>
          <a:r>
            <a:rPr lang="fr-FR" sz="1200" b="1" dirty="0">
              <a:solidFill>
                <a:sysClr val="window" lastClr="FFFFFF"/>
              </a:solidFill>
              <a:effectLst>
                <a:outerShdw blurRad="38100" dist="38100" dir="2700000" algn="tl">
                  <a:srgbClr val="000000">
                    <a:alpha val="43137"/>
                  </a:srgbClr>
                </a:outerShdw>
              </a:effectLst>
              <a:latin typeface="Calibri"/>
              <a:ea typeface="+mn-ea"/>
              <a:cs typeface="+mn-cs"/>
            </a:rPr>
            <a:t>OHADA</a:t>
          </a:r>
        </a:p>
      </dgm:t>
    </dgm:pt>
    <dgm:pt modelId="{AD1C05CA-25D7-4E4A-B676-14475D2EE028}" type="parTrans" cxnId="{38B5D2C0-4F12-443D-BCBE-373F0EC07062}">
      <dgm:prSet custT="1"/>
      <dgm:spPr>
        <a:xfrm rot="16192305">
          <a:off x="3896502" y="1177700"/>
          <a:ext cx="440423" cy="388012"/>
        </a:xfrm>
        <a:prstGeom prst="rightArrow">
          <a:avLst>
            <a:gd name="adj1" fmla="val 60000"/>
            <a:gd name="adj2" fmla="val 50000"/>
          </a:avLst>
        </a:prstGeom>
        <a:solidFill>
          <a:srgbClr val="9BBB59">
            <a:hueOff val="0"/>
            <a:satOff val="0"/>
            <a:lumOff val="0"/>
            <a:alphaOff val="0"/>
          </a:srgbClr>
        </a:solidFill>
        <a:ln>
          <a:noFill/>
        </a:ln>
        <a:effectLst/>
      </dgm:spPr>
      <dgm:t>
        <a:bodyPr/>
        <a:lstStyle/>
        <a:p>
          <a:pPr>
            <a:buNone/>
          </a:pPr>
          <a:endParaRPr lang="fr-FR" sz="3600" b="1">
            <a:solidFill>
              <a:sysClr val="window" lastClr="FFFFFF"/>
            </a:solidFill>
            <a:effectLst>
              <a:outerShdw blurRad="38100" dist="38100" dir="2700000" algn="tl">
                <a:srgbClr val="000000">
                  <a:alpha val="43137"/>
                </a:srgbClr>
              </a:outerShdw>
            </a:effectLst>
            <a:latin typeface="Calibri"/>
            <a:ea typeface="+mn-ea"/>
            <a:cs typeface="+mn-cs"/>
          </a:endParaRPr>
        </a:p>
      </dgm:t>
    </dgm:pt>
    <dgm:pt modelId="{185E3133-3438-4667-BCA0-31E628B32D94}" type="sibTrans" cxnId="{38B5D2C0-4F12-443D-BCBE-373F0EC07062}">
      <dgm:prSet/>
      <dgm:spPr/>
      <dgm:t>
        <a:bodyPr/>
        <a:lstStyle/>
        <a:p>
          <a:endParaRPr lang="fr-FR" sz="1800" b="1">
            <a:effectLst>
              <a:outerShdw blurRad="38100" dist="38100" dir="2700000" algn="tl">
                <a:srgbClr val="000000">
                  <a:alpha val="43137"/>
                </a:srgbClr>
              </a:outerShdw>
            </a:effectLst>
          </a:endParaRPr>
        </a:p>
      </dgm:t>
    </dgm:pt>
    <dgm:pt modelId="{85802A20-0862-43F3-8B0C-E328656DE3C7}">
      <dgm:prSet phldrT="[Texte]" custT="1"/>
      <dgm:spPr>
        <a:xfrm>
          <a:off x="4706949" y="514360"/>
          <a:ext cx="1285848" cy="1027092"/>
        </a:xfrm>
        <a:prstGeom prst="ellipse">
          <a:avLst/>
        </a:prstGeom>
        <a:solidFill>
          <a:srgbClr val="9BBB59">
            <a:hueOff val="1607181"/>
            <a:satOff val="-2411"/>
            <a:lumOff val="-392"/>
            <a:alphaOff val="0"/>
          </a:srgbClr>
        </a:solidFill>
        <a:ln w="25400" cap="flat" cmpd="sng" algn="ctr">
          <a:solidFill>
            <a:sysClr val="window" lastClr="FFFFFF">
              <a:hueOff val="0"/>
              <a:satOff val="0"/>
              <a:lumOff val="0"/>
              <a:alphaOff val="0"/>
            </a:sysClr>
          </a:solidFill>
          <a:prstDash val="solid"/>
        </a:ln>
        <a:effectLst/>
      </dgm:spPr>
      <dgm:t>
        <a:bodyPr/>
        <a:lstStyle/>
        <a:p>
          <a:pPr>
            <a:buNone/>
          </a:pPr>
          <a:r>
            <a:rPr lang="fr-FR" sz="1200" b="1" dirty="0">
              <a:solidFill>
                <a:sysClr val="windowText" lastClr="000000"/>
              </a:solidFill>
              <a:effectLst>
                <a:outerShdw blurRad="38100" dist="38100" dir="2700000" algn="tl">
                  <a:srgbClr val="000000">
                    <a:alpha val="43137"/>
                  </a:srgbClr>
                </a:outerShdw>
              </a:effectLst>
              <a:latin typeface="Calibri"/>
              <a:ea typeface="+mn-ea"/>
              <a:cs typeface="+mn-cs"/>
            </a:rPr>
            <a:t>Code de Marchés Publics</a:t>
          </a:r>
        </a:p>
      </dgm:t>
    </dgm:pt>
    <dgm:pt modelId="{ABD2F5EC-F206-4FEE-809C-3619A5E182DC}" type="parTrans" cxnId="{345FC5D8-53D0-4FD7-8CDA-285C4E76F504}">
      <dgm:prSet custT="1"/>
      <dgm:spPr>
        <a:xfrm rot="18892797">
          <a:off x="4569137" y="1435556"/>
          <a:ext cx="363193" cy="388012"/>
        </a:xfrm>
        <a:prstGeom prst="rightArrow">
          <a:avLst>
            <a:gd name="adj1" fmla="val 60000"/>
            <a:gd name="adj2" fmla="val 50000"/>
          </a:avLst>
        </a:prstGeom>
        <a:solidFill>
          <a:srgbClr val="9BBB59">
            <a:hueOff val="1607181"/>
            <a:satOff val="-2411"/>
            <a:lumOff val="-392"/>
            <a:alphaOff val="0"/>
          </a:srgbClr>
        </a:solidFill>
        <a:ln>
          <a:noFill/>
        </a:ln>
        <a:effectLst/>
      </dgm:spPr>
      <dgm:t>
        <a:bodyPr/>
        <a:lstStyle/>
        <a:p>
          <a:pPr>
            <a:buNone/>
          </a:pPr>
          <a:endParaRPr lang="fr-FR" sz="3600" b="1">
            <a:solidFill>
              <a:sysClr val="window" lastClr="FFFFFF"/>
            </a:solidFill>
            <a:effectLst>
              <a:outerShdw blurRad="38100" dist="38100" dir="2700000" algn="tl">
                <a:srgbClr val="000000">
                  <a:alpha val="43137"/>
                </a:srgbClr>
              </a:outerShdw>
            </a:effectLst>
            <a:latin typeface="Calibri"/>
            <a:ea typeface="+mn-ea"/>
            <a:cs typeface="+mn-cs"/>
          </a:endParaRPr>
        </a:p>
      </dgm:t>
    </dgm:pt>
    <dgm:pt modelId="{82287793-76D4-4B6F-9904-B1C46CE145E9}" type="sibTrans" cxnId="{345FC5D8-53D0-4FD7-8CDA-285C4E76F504}">
      <dgm:prSet/>
      <dgm:spPr/>
      <dgm:t>
        <a:bodyPr/>
        <a:lstStyle/>
        <a:p>
          <a:endParaRPr lang="fr-FR" sz="1800" b="1">
            <a:effectLst>
              <a:outerShdw blurRad="38100" dist="38100" dir="2700000" algn="tl">
                <a:srgbClr val="000000">
                  <a:alpha val="43137"/>
                </a:srgbClr>
              </a:outerShdw>
            </a:effectLst>
          </a:endParaRPr>
        </a:p>
      </dgm:t>
    </dgm:pt>
    <dgm:pt modelId="{D353B353-1644-4D5E-BCE6-2C5E1D8265DD}">
      <dgm:prSet phldrT="[Texte]" custT="1"/>
      <dgm:spPr>
        <a:xfrm>
          <a:off x="5218534" y="1749434"/>
          <a:ext cx="1285848" cy="1027092"/>
        </a:xfrm>
        <a:prstGeom prst="ellipse">
          <a:avLst/>
        </a:prstGeom>
        <a:solidFill>
          <a:srgbClr val="9BBB59">
            <a:hueOff val="3214361"/>
            <a:satOff val="-4823"/>
            <a:lumOff val="-784"/>
            <a:alphaOff val="0"/>
          </a:srgbClr>
        </a:solidFill>
        <a:ln w="25400" cap="flat" cmpd="sng" algn="ctr">
          <a:solidFill>
            <a:sysClr val="window" lastClr="FFFFFF">
              <a:hueOff val="0"/>
              <a:satOff val="0"/>
              <a:lumOff val="0"/>
              <a:alphaOff val="0"/>
            </a:sysClr>
          </a:solidFill>
          <a:prstDash val="solid"/>
        </a:ln>
        <a:effectLst/>
      </dgm:spPr>
      <dgm:t>
        <a:bodyPr/>
        <a:lstStyle/>
        <a:p>
          <a:pPr>
            <a:buNone/>
          </a:pPr>
          <a:r>
            <a:rPr lang="fr-FR" sz="1200" b="1" dirty="0">
              <a:solidFill>
                <a:sysClr val="windowText" lastClr="000000"/>
              </a:solidFill>
              <a:effectLst>
                <a:outerShdw blurRad="38100" dist="38100" dir="2700000" algn="tl">
                  <a:srgbClr val="000000">
                    <a:alpha val="43137"/>
                  </a:srgbClr>
                </a:outerShdw>
              </a:effectLst>
              <a:latin typeface="Calibri"/>
              <a:ea typeface="+mn-ea"/>
              <a:cs typeface="+mn-cs"/>
            </a:rPr>
            <a:t>Code de Travail</a:t>
          </a:r>
        </a:p>
      </dgm:t>
    </dgm:pt>
    <dgm:pt modelId="{0239D9FF-BB6E-47C9-B10E-F2EC16679A53}" type="parTrans" cxnId="{3967F2ED-B641-403D-A6A7-262DA0785D55}">
      <dgm:prSet custT="1"/>
      <dgm:spPr>
        <a:xfrm rot="21597519">
          <a:off x="4892139" y="2069581"/>
          <a:ext cx="255762" cy="388012"/>
        </a:xfrm>
        <a:prstGeom prst="rightArrow">
          <a:avLst>
            <a:gd name="adj1" fmla="val 60000"/>
            <a:gd name="adj2" fmla="val 50000"/>
          </a:avLst>
        </a:prstGeom>
        <a:solidFill>
          <a:srgbClr val="9BBB59">
            <a:hueOff val="3214361"/>
            <a:satOff val="-4823"/>
            <a:lumOff val="-784"/>
            <a:alphaOff val="0"/>
          </a:srgbClr>
        </a:solidFill>
        <a:ln>
          <a:noFill/>
        </a:ln>
        <a:effectLst/>
      </dgm:spPr>
      <dgm:t>
        <a:bodyPr/>
        <a:lstStyle/>
        <a:p>
          <a:pPr>
            <a:buNone/>
          </a:pPr>
          <a:endParaRPr lang="fr-FR" sz="3600" b="1">
            <a:solidFill>
              <a:sysClr val="window" lastClr="FFFFFF"/>
            </a:solidFill>
            <a:effectLst>
              <a:outerShdw blurRad="38100" dist="38100" dir="2700000" algn="tl">
                <a:srgbClr val="000000">
                  <a:alpha val="43137"/>
                </a:srgbClr>
              </a:outerShdw>
            </a:effectLst>
            <a:latin typeface="Calibri"/>
            <a:ea typeface="+mn-ea"/>
            <a:cs typeface="+mn-cs"/>
          </a:endParaRPr>
        </a:p>
      </dgm:t>
    </dgm:pt>
    <dgm:pt modelId="{C5D1C4D9-90E8-4516-9872-FD9E1E1D5FF6}" type="sibTrans" cxnId="{3967F2ED-B641-403D-A6A7-262DA0785D55}">
      <dgm:prSet/>
      <dgm:spPr/>
      <dgm:t>
        <a:bodyPr/>
        <a:lstStyle/>
        <a:p>
          <a:endParaRPr lang="fr-FR" sz="1800" b="1">
            <a:effectLst>
              <a:outerShdw blurRad="38100" dist="38100" dir="2700000" algn="tl">
                <a:srgbClr val="000000">
                  <a:alpha val="43137"/>
                </a:srgbClr>
              </a:outerShdw>
            </a:effectLst>
          </a:endParaRPr>
        </a:p>
      </dgm:t>
    </dgm:pt>
    <dgm:pt modelId="{8A693024-938D-415E-BD25-064800B7145C}">
      <dgm:prSet phldrT="[Texte]" custT="1"/>
      <dgm:spPr>
        <a:xfrm>
          <a:off x="4706949" y="2984508"/>
          <a:ext cx="1285848" cy="1027092"/>
        </a:xfrm>
        <a:prstGeom prst="ellipse">
          <a:avLst/>
        </a:prstGeom>
        <a:solidFill>
          <a:srgbClr val="9BBB59">
            <a:hueOff val="4821541"/>
            <a:satOff val="-7234"/>
            <a:lumOff val="-1176"/>
            <a:alphaOff val="0"/>
          </a:srgbClr>
        </a:solidFill>
        <a:ln w="25400" cap="flat" cmpd="sng" algn="ctr">
          <a:solidFill>
            <a:sysClr val="window" lastClr="FFFFFF">
              <a:hueOff val="0"/>
              <a:satOff val="0"/>
              <a:lumOff val="0"/>
              <a:alphaOff val="0"/>
            </a:sysClr>
          </a:solidFill>
          <a:prstDash val="solid"/>
        </a:ln>
        <a:effectLst/>
      </dgm:spPr>
      <dgm:t>
        <a:bodyPr/>
        <a:lstStyle/>
        <a:p>
          <a:pPr>
            <a:buNone/>
          </a:pPr>
          <a:r>
            <a:rPr lang="fr-FR" sz="1200" b="1" dirty="0">
              <a:solidFill>
                <a:sysClr val="windowText" lastClr="000000"/>
              </a:solidFill>
              <a:effectLst>
                <a:outerShdw blurRad="38100" dist="38100" dir="2700000" algn="tl">
                  <a:srgbClr val="000000">
                    <a:alpha val="43137"/>
                  </a:srgbClr>
                </a:outerShdw>
              </a:effectLst>
              <a:latin typeface="Calibri"/>
              <a:ea typeface="+mn-ea"/>
              <a:cs typeface="+mn-cs"/>
            </a:rPr>
            <a:t>Code Pétrolier</a:t>
          </a:r>
        </a:p>
      </dgm:t>
    </dgm:pt>
    <dgm:pt modelId="{CD8ABE10-6E7C-48C9-9D5A-38B527A42321}" type="parTrans" cxnId="{41EFBED1-8730-47E9-B69F-6CB65A5C2AB4}">
      <dgm:prSet custT="1"/>
      <dgm:spPr>
        <a:xfrm rot="2703703">
          <a:off x="4569861" y="2703660"/>
          <a:ext cx="361832" cy="388012"/>
        </a:xfrm>
        <a:prstGeom prst="rightArrow">
          <a:avLst>
            <a:gd name="adj1" fmla="val 60000"/>
            <a:gd name="adj2" fmla="val 50000"/>
          </a:avLst>
        </a:prstGeom>
        <a:solidFill>
          <a:srgbClr val="9BBB59">
            <a:hueOff val="4821541"/>
            <a:satOff val="-7234"/>
            <a:lumOff val="-1176"/>
            <a:alphaOff val="0"/>
          </a:srgbClr>
        </a:solidFill>
        <a:ln>
          <a:noFill/>
        </a:ln>
        <a:effectLst/>
      </dgm:spPr>
      <dgm:t>
        <a:bodyPr/>
        <a:lstStyle/>
        <a:p>
          <a:pPr>
            <a:buNone/>
          </a:pPr>
          <a:endParaRPr lang="fr-FR" sz="3600" b="1">
            <a:solidFill>
              <a:sysClr val="window" lastClr="FFFFFF"/>
            </a:solidFill>
            <a:effectLst>
              <a:outerShdw blurRad="38100" dist="38100" dir="2700000" algn="tl">
                <a:srgbClr val="000000">
                  <a:alpha val="43137"/>
                </a:srgbClr>
              </a:outerShdw>
            </a:effectLst>
            <a:latin typeface="Calibri"/>
            <a:ea typeface="+mn-ea"/>
            <a:cs typeface="+mn-cs"/>
          </a:endParaRPr>
        </a:p>
      </dgm:t>
    </dgm:pt>
    <dgm:pt modelId="{BEFD6A50-A52A-4FCE-863C-EEF25CAE703A}" type="sibTrans" cxnId="{41EFBED1-8730-47E9-B69F-6CB65A5C2AB4}">
      <dgm:prSet/>
      <dgm:spPr/>
      <dgm:t>
        <a:bodyPr/>
        <a:lstStyle/>
        <a:p>
          <a:endParaRPr lang="fr-FR" sz="1800" b="1">
            <a:effectLst>
              <a:outerShdw blurRad="38100" dist="38100" dir="2700000" algn="tl">
                <a:srgbClr val="000000">
                  <a:alpha val="43137"/>
                </a:srgbClr>
              </a:outerShdw>
            </a:effectLst>
          </a:endParaRPr>
        </a:p>
      </dgm:t>
    </dgm:pt>
    <dgm:pt modelId="{5A4EDC3C-09C3-413B-9775-649E69D90B2D}">
      <dgm:prSet phldrT="[Texte]" custT="1"/>
      <dgm:spPr>
        <a:xfrm>
          <a:off x="1725217" y="1749434"/>
          <a:ext cx="1285848" cy="1027092"/>
        </a:xfrm>
        <a:prstGeom prst="ellipse">
          <a:avLst/>
        </a:prstGeom>
        <a:solidFill>
          <a:srgbClr val="9BBB59">
            <a:hueOff val="9643083"/>
            <a:satOff val="-14469"/>
            <a:lumOff val="-2353"/>
            <a:alphaOff val="0"/>
          </a:srgbClr>
        </a:solidFill>
        <a:ln w="25400" cap="flat" cmpd="sng" algn="ctr">
          <a:solidFill>
            <a:sysClr val="window" lastClr="FFFFFF">
              <a:hueOff val="0"/>
              <a:satOff val="0"/>
              <a:lumOff val="0"/>
              <a:alphaOff val="0"/>
            </a:sysClr>
          </a:solidFill>
          <a:prstDash val="solid"/>
        </a:ln>
        <a:effectLst/>
      </dgm:spPr>
      <dgm:t>
        <a:bodyPr/>
        <a:lstStyle/>
        <a:p>
          <a:pPr>
            <a:buNone/>
          </a:pPr>
          <a:r>
            <a:rPr lang="fr-FR" sz="1200" b="1" dirty="0">
              <a:solidFill>
                <a:sysClr val="window" lastClr="FFFFFF"/>
              </a:solidFill>
              <a:effectLst>
                <a:outerShdw blurRad="38100" dist="38100" dir="2700000" algn="tl">
                  <a:srgbClr val="000000">
                    <a:alpha val="43137"/>
                  </a:srgbClr>
                </a:outerShdw>
              </a:effectLst>
              <a:latin typeface="Calibri"/>
              <a:ea typeface="+mn-ea"/>
              <a:cs typeface="+mn-cs"/>
            </a:rPr>
            <a:t>Code Général des Impôts</a:t>
          </a:r>
        </a:p>
      </dgm:t>
    </dgm:pt>
    <dgm:pt modelId="{93023044-A2E3-4A11-8182-F6E21771BFD6}" type="parTrans" cxnId="{B1203384-74D0-404B-A2C3-240577FBD61F}">
      <dgm:prSet custT="1"/>
      <dgm:spPr>
        <a:xfrm rot="10802470">
          <a:off x="3083130" y="2069581"/>
          <a:ext cx="260955" cy="388012"/>
        </a:xfrm>
        <a:prstGeom prst="rightArrow">
          <a:avLst>
            <a:gd name="adj1" fmla="val 60000"/>
            <a:gd name="adj2" fmla="val 50000"/>
          </a:avLst>
        </a:prstGeom>
        <a:solidFill>
          <a:srgbClr val="9BBB59">
            <a:hueOff val="9643083"/>
            <a:satOff val="-14469"/>
            <a:lumOff val="-2353"/>
            <a:alphaOff val="0"/>
          </a:srgbClr>
        </a:solidFill>
        <a:ln>
          <a:noFill/>
        </a:ln>
        <a:effectLst/>
      </dgm:spPr>
      <dgm:t>
        <a:bodyPr/>
        <a:lstStyle/>
        <a:p>
          <a:pPr>
            <a:buNone/>
          </a:pPr>
          <a:endParaRPr lang="fr-FR" sz="3600" b="1">
            <a:solidFill>
              <a:sysClr val="window" lastClr="FFFFFF"/>
            </a:solidFill>
            <a:effectLst>
              <a:outerShdw blurRad="38100" dist="38100" dir="2700000" algn="tl">
                <a:srgbClr val="000000">
                  <a:alpha val="43137"/>
                </a:srgbClr>
              </a:outerShdw>
            </a:effectLst>
            <a:latin typeface="Calibri"/>
            <a:ea typeface="+mn-ea"/>
            <a:cs typeface="+mn-cs"/>
          </a:endParaRPr>
        </a:p>
      </dgm:t>
    </dgm:pt>
    <dgm:pt modelId="{A47FA06A-C49B-404A-BF3B-AECDEAEA4AE4}" type="sibTrans" cxnId="{B1203384-74D0-404B-A2C3-240577FBD61F}">
      <dgm:prSet/>
      <dgm:spPr/>
      <dgm:t>
        <a:bodyPr/>
        <a:lstStyle/>
        <a:p>
          <a:endParaRPr lang="fr-FR" sz="1800" b="1">
            <a:effectLst>
              <a:outerShdw blurRad="38100" dist="38100" dir="2700000" algn="tl">
                <a:srgbClr val="000000">
                  <a:alpha val="43137"/>
                </a:srgbClr>
              </a:outerShdw>
            </a:effectLst>
          </a:endParaRPr>
        </a:p>
      </dgm:t>
    </dgm:pt>
    <dgm:pt modelId="{D59E6DC2-06A5-4904-AF8A-5603AF99DC84}">
      <dgm:prSet phldrT="[Texte]" custT="1"/>
      <dgm:spPr>
        <a:xfrm>
          <a:off x="3471875" y="3496092"/>
          <a:ext cx="1285848" cy="1027092"/>
        </a:xfrm>
        <a:prstGeom prst="ellipse">
          <a:avLst/>
        </a:prstGeom>
        <a:solidFill>
          <a:srgbClr val="9BBB59">
            <a:hueOff val="6428722"/>
            <a:satOff val="-9646"/>
            <a:lumOff val="-1569"/>
            <a:alphaOff val="0"/>
          </a:srgbClr>
        </a:solidFill>
        <a:ln w="25400" cap="flat" cmpd="sng" algn="ctr">
          <a:solidFill>
            <a:sysClr val="window" lastClr="FFFFFF">
              <a:hueOff val="0"/>
              <a:satOff val="0"/>
              <a:lumOff val="0"/>
              <a:alphaOff val="0"/>
            </a:sysClr>
          </a:solidFill>
          <a:prstDash val="solid"/>
        </a:ln>
        <a:effectLst/>
      </dgm:spPr>
      <dgm:t>
        <a:bodyPr/>
        <a:lstStyle/>
        <a:p>
          <a:pPr>
            <a:buNone/>
          </a:pPr>
          <a:r>
            <a:rPr lang="fr-FR" sz="1200" b="1" dirty="0">
              <a:solidFill>
                <a:sysClr val="windowText" lastClr="000000"/>
              </a:solidFill>
              <a:effectLst>
                <a:outerShdw blurRad="38100" dist="38100" dir="2700000" algn="tl">
                  <a:srgbClr val="000000">
                    <a:alpha val="43137"/>
                  </a:srgbClr>
                </a:outerShdw>
              </a:effectLst>
              <a:latin typeface="Calibri"/>
              <a:ea typeface="+mn-ea"/>
              <a:cs typeface="+mn-cs"/>
            </a:rPr>
            <a:t>Code Minier</a:t>
          </a:r>
        </a:p>
      </dgm:t>
    </dgm:pt>
    <dgm:pt modelId="{4C4F3FEB-21E1-463C-90C0-AA3774D287EA}" type="parTrans" cxnId="{9CA2F3B8-5C01-4957-8A45-E3A464F9B292}">
      <dgm:prSet custT="1"/>
      <dgm:spPr>
        <a:xfrm rot="5407706">
          <a:off x="3897337" y="2961544"/>
          <a:ext cx="438754" cy="388012"/>
        </a:xfrm>
        <a:prstGeom prst="rightArrow">
          <a:avLst>
            <a:gd name="adj1" fmla="val 60000"/>
            <a:gd name="adj2" fmla="val 50000"/>
          </a:avLst>
        </a:prstGeom>
        <a:solidFill>
          <a:srgbClr val="9BBB59">
            <a:hueOff val="6428722"/>
            <a:satOff val="-9646"/>
            <a:lumOff val="-1569"/>
            <a:alphaOff val="0"/>
          </a:srgbClr>
        </a:solidFill>
        <a:ln>
          <a:noFill/>
        </a:ln>
        <a:effectLst/>
      </dgm:spPr>
      <dgm:t>
        <a:bodyPr/>
        <a:lstStyle/>
        <a:p>
          <a:pPr>
            <a:buNone/>
          </a:pPr>
          <a:endParaRPr lang="fr-FR" sz="3600" b="1">
            <a:solidFill>
              <a:sysClr val="window" lastClr="FFFFFF"/>
            </a:solidFill>
            <a:effectLst>
              <a:outerShdw blurRad="38100" dist="38100" dir="2700000" algn="tl">
                <a:srgbClr val="000000">
                  <a:alpha val="43137"/>
                </a:srgbClr>
              </a:outerShdw>
            </a:effectLst>
            <a:latin typeface="Calibri"/>
            <a:ea typeface="+mn-ea"/>
            <a:cs typeface="+mn-cs"/>
          </a:endParaRPr>
        </a:p>
      </dgm:t>
    </dgm:pt>
    <dgm:pt modelId="{D283E9CB-9507-4288-B935-47CFEAE06927}" type="sibTrans" cxnId="{9CA2F3B8-5C01-4957-8A45-E3A464F9B292}">
      <dgm:prSet/>
      <dgm:spPr/>
      <dgm:t>
        <a:bodyPr/>
        <a:lstStyle/>
        <a:p>
          <a:endParaRPr lang="fr-FR" sz="1800" b="1">
            <a:effectLst>
              <a:outerShdw blurRad="38100" dist="38100" dir="2700000" algn="tl">
                <a:srgbClr val="000000">
                  <a:alpha val="43137"/>
                </a:srgbClr>
              </a:outerShdw>
            </a:effectLst>
          </a:endParaRPr>
        </a:p>
      </dgm:t>
    </dgm:pt>
    <dgm:pt modelId="{1C5E0F03-E0B6-41FF-A611-5C273944AE1B}">
      <dgm:prSet phldrT="[Texte]" custT="1"/>
      <dgm:spPr>
        <a:xfrm>
          <a:off x="2236802" y="2984508"/>
          <a:ext cx="1285848" cy="1027092"/>
        </a:xfrm>
        <a:prstGeom prst="ellipse">
          <a:avLst/>
        </a:prstGeom>
        <a:solidFill>
          <a:srgbClr val="9BBB59">
            <a:hueOff val="8035903"/>
            <a:satOff val="-12057"/>
            <a:lumOff val="-1961"/>
            <a:alphaOff val="0"/>
          </a:srgbClr>
        </a:solidFill>
        <a:ln w="25400" cap="flat" cmpd="sng" algn="ctr">
          <a:solidFill>
            <a:sysClr val="window" lastClr="FFFFFF">
              <a:hueOff val="0"/>
              <a:satOff val="0"/>
              <a:lumOff val="0"/>
              <a:alphaOff val="0"/>
            </a:sysClr>
          </a:solidFill>
          <a:prstDash val="solid"/>
        </a:ln>
        <a:effectLst/>
      </dgm:spPr>
      <dgm:t>
        <a:bodyPr/>
        <a:lstStyle/>
        <a:p>
          <a:pPr>
            <a:buNone/>
          </a:pPr>
          <a:r>
            <a:rPr lang="fr-FR" sz="1200" b="1" dirty="0">
              <a:solidFill>
                <a:sysClr val="window" lastClr="FFFFFF"/>
              </a:solidFill>
              <a:effectLst>
                <a:outerShdw blurRad="38100" dist="38100" dir="2700000" algn="tl">
                  <a:srgbClr val="000000">
                    <a:alpha val="43137"/>
                  </a:srgbClr>
                </a:outerShdw>
              </a:effectLst>
              <a:latin typeface="Calibri"/>
              <a:ea typeface="+mn-ea"/>
              <a:cs typeface="+mn-cs"/>
            </a:rPr>
            <a:t>Code Douanier </a:t>
          </a:r>
        </a:p>
      </dgm:t>
    </dgm:pt>
    <dgm:pt modelId="{93BCCCCF-CF59-4DE9-8F53-C3109F7FC918}" type="parTrans" cxnId="{3E09E0C3-2203-4490-BD76-6CC61228AA7D}">
      <dgm:prSet custT="1"/>
      <dgm:spPr>
        <a:xfrm rot="8107188">
          <a:off x="3300241" y="2703574"/>
          <a:ext cx="364949" cy="388012"/>
        </a:xfrm>
        <a:prstGeom prst="rightArrow">
          <a:avLst>
            <a:gd name="adj1" fmla="val 60000"/>
            <a:gd name="adj2" fmla="val 50000"/>
          </a:avLst>
        </a:prstGeom>
        <a:solidFill>
          <a:srgbClr val="9BBB59">
            <a:hueOff val="8035903"/>
            <a:satOff val="-12057"/>
            <a:lumOff val="-1961"/>
            <a:alphaOff val="0"/>
          </a:srgbClr>
        </a:solidFill>
        <a:ln>
          <a:noFill/>
        </a:ln>
        <a:effectLst/>
      </dgm:spPr>
      <dgm:t>
        <a:bodyPr/>
        <a:lstStyle/>
        <a:p>
          <a:pPr>
            <a:buNone/>
          </a:pPr>
          <a:endParaRPr lang="fr-FR" sz="3600" b="1">
            <a:solidFill>
              <a:sysClr val="window" lastClr="FFFFFF"/>
            </a:solidFill>
            <a:effectLst>
              <a:outerShdw blurRad="38100" dist="38100" dir="2700000" algn="tl">
                <a:srgbClr val="000000">
                  <a:alpha val="43137"/>
                </a:srgbClr>
              </a:outerShdw>
            </a:effectLst>
            <a:latin typeface="Calibri"/>
            <a:ea typeface="+mn-ea"/>
            <a:cs typeface="+mn-cs"/>
          </a:endParaRPr>
        </a:p>
      </dgm:t>
    </dgm:pt>
    <dgm:pt modelId="{F6BBBEF2-3EEF-4BB6-BF77-783955B362C4}" type="sibTrans" cxnId="{3E09E0C3-2203-4490-BD76-6CC61228AA7D}">
      <dgm:prSet/>
      <dgm:spPr/>
      <dgm:t>
        <a:bodyPr/>
        <a:lstStyle/>
        <a:p>
          <a:endParaRPr lang="fr-FR" sz="1800" b="1">
            <a:effectLst>
              <a:outerShdw blurRad="38100" dist="38100" dir="2700000" algn="tl">
                <a:srgbClr val="000000">
                  <a:alpha val="43137"/>
                </a:srgbClr>
              </a:outerShdw>
            </a:effectLst>
          </a:endParaRPr>
        </a:p>
      </dgm:t>
    </dgm:pt>
    <dgm:pt modelId="{F7988150-10A5-43EF-BE83-AB5397B3DBD9}">
      <dgm:prSet phldrT="[Texte]" custT="1"/>
      <dgm:spPr>
        <a:xfrm>
          <a:off x="1980238" y="589841"/>
          <a:ext cx="1518659" cy="1027092"/>
        </a:xfrm>
        <a:prstGeom prst="ellipse">
          <a:avLst/>
        </a:prstGeom>
        <a:solidFill>
          <a:srgbClr val="9BBB59">
            <a:hueOff val="11250264"/>
            <a:satOff val="-16880"/>
            <a:lumOff val="-2745"/>
            <a:alphaOff val="0"/>
          </a:srgbClr>
        </a:solidFill>
        <a:ln w="25400" cap="flat" cmpd="sng" algn="ctr">
          <a:solidFill>
            <a:sysClr val="window" lastClr="FFFFFF">
              <a:hueOff val="0"/>
              <a:satOff val="0"/>
              <a:lumOff val="0"/>
              <a:alphaOff val="0"/>
            </a:sysClr>
          </a:solidFill>
          <a:prstDash val="solid"/>
        </a:ln>
        <a:effectLst/>
      </dgm:spPr>
      <dgm:t>
        <a:bodyPr/>
        <a:lstStyle/>
        <a:p>
          <a:pPr>
            <a:buNone/>
          </a:pPr>
          <a:r>
            <a:rPr lang="fr-FR" sz="1200" b="1" dirty="0">
              <a:solidFill>
                <a:sysClr val="window" lastClr="FFFFFF"/>
              </a:solidFill>
              <a:effectLst>
                <a:outerShdw blurRad="38100" dist="38100" dir="2700000" algn="tl">
                  <a:srgbClr val="000000">
                    <a:alpha val="43137"/>
                  </a:srgbClr>
                </a:outerShdw>
              </a:effectLst>
              <a:latin typeface="Calibri"/>
              <a:ea typeface="+mn-ea"/>
              <a:cs typeface="+mn-cs"/>
            </a:rPr>
            <a:t>Charte Nat. Des Investissements </a:t>
          </a:r>
        </a:p>
      </dgm:t>
    </dgm:pt>
    <dgm:pt modelId="{BCA684C9-D31E-478F-A581-B8ADD43CEA2C}" type="parTrans" cxnId="{F255B7CC-C7A6-4182-B5C2-AD1888BD8BB9}">
      <dgm:prSet custT="1"/>
      <dgm:spPr>
        <a:xfrm rot="13205275">
          <a:off x="3248680" y="1488219"/>
          <a:ext cx="357147" cy="388012"/>
        </a:xfrm>
        <a:prstGeom prst="rightArrow">
          <a:avLst>
            <a:gd name="adj1" fmla="val 60000"/>
            <a:gd name="adj2" fmla="val 50000"/>
          </a:avLst>
        </a:prstGeom>
        <a:solidFill>
          <a:srgbClr val="9BBB59">
            <a:hueOff val="11250264"/>
            <a:satOff val="-16880"/>
            <a:lumOff val="-2745"/>
            <a:alphaOff val="0"/>
          </a:srgbClr>
        </a:solidFill>
        <a:ln>
          <a:noFill/>
        </a:ln>
        <a:effectLst/>
      </dgm:spPr>
      <dgm:t>
        <a:bodyPr/>
        <a:lstStyle/>
        <a:p>
          <a:pPr>
            <a:buNone/>
          </a:pPr>
          <a:endParaRPr lang="fr-FR" sz="3600" b="1">
            <a:solidFill>
              <a:sysClr val="window" lastClr="FFFFFF"/>
            </a:solidFill>
            <a:effectLst>
              <a:outerShdw blurRad="38100" dist="38100" dir="2700000" algn="tl">
                <a:srgbClr val="000000">
                  <a:alpha val="43137"/>
                </a:srgbClr>
              </a:outerShdw>
            </a:effectLst>
            <a:latin typeface="Calibri"/>
            <a:ea typeface="+mn-ea"/>
            <a:cs typeface="+mn-cs"/>
          </a:endParaRPr>
        </a:p>
      </dgm:t>
    </dgm:pt>
    <dgm:pt modelId="{368A5F24-A4E6-4D16-9120-9753384B2F77}" type="sibTrans" cxnId="{F255B7CC-C7A6-4182-B5C2-AD1888BD8BB9}">
      <dgm:prSet/>
      <dgm:spPr/>
      <dgm:t>
        <a:bodyPr/>
        <a:lstStyle/>
        <a:p>
          <a:endParaRPr lang="fr-FR" sz="1800" b="1">
            <a:effectLst>
              <a:outerShdw blurRad="38100" dist="38100" dir="2700000" algn="tl">
                <a:srgbClr val="000000">
                  <a:alpha val="43137"/>
                </a:srgbClr>
              </a:outerShdw>
            </a:effectLst>
          </a:endParaRPr>
        </a:p>
      </dgm:t>
    </dgm:pt>
    <dgm:pt modelId="{11A20707-C51D-4B76-A554-5FA540AE0669}" type="pres">
      <dgm:prSet presAssocID="{2B62F2E4-66D5-49D7-8F50-C3D6FFEE1F85}" presName="Name0" presStyleCnt="0">
        <dgm:presLayoutVars>
          <dgm:chMax val="1"/>
          <dgm:dir/>
          <dgm:animLvl val="ctr"/>
          <dgm:resizeHandles val="exact"/>
        </dgm:presLayoutVars>
      </dgm:prSet>
      <dgm:spPr/>
    </dgm:pt>
    <dgm:pt modelId="{6024967A-4658-4CE0-ACD1-2BEDF16E5DE3}" type="pres">
      <dgm:prSet presAssocID="{70C35FC5-5222-406F-ACE5-BEA19C906F3E}" presName="centerShape" presStyleLbl="node0" presStyleIdx="0" presStyleCnt="1" custScaleX="125193" custLinFactNeighborX="112" custLinFactNeighborY="36"/>
      <dgm:spPr/>
    </dgm:pt>
    <dgm:pt modelId="{D22B4F92-7A1E-4488-BE54-70E435D032DE}" type="pres">
      <dgm:prSet presAssocID="{AD1C05CA-25D7-4E4A-B676-14475D2EE028}" presName="parTrans" presStyleLbl="sibTrans2D1" presStyleIdx="0" presStyleCnt="8" custScaleX="125193"/>
      <dgm:spPr/>
    </dgm:pt>
    <dgm:pt modelId="{4937D056-A9B7-4357-A773-D2436B9D0B3C}" type="pres">
      <dgm:prSet presAssocID="{AD1C05CA-25D7-4E4A-B676-14475D2EE028}" presName="connectorText" presStyleLbl="sibTrans2D1" presStyleIdx="0" presStyleCnt="8"/>
      <dgm:spPr/>
    </dgm:pt>
    <dgm:pt modelId="{B57B9375-5F78-490E-A346-268EA26D8FF6}" type="pres">
      <dgm:prSet presAssocID="{2935447F-07B0-4A19-99CD-5D1DB449CFB1}" presName="node" presStyleLbl="node1" presStyleIdx="0" presStyleCnt="8" custAng="0" custScaleX="125193">
        <dgm:presLayoutVars>
          <dgm:bulletEnabled val="1"/>
        </dgm:presLayoutVars>
      </dgm:prSet>
      <dgm:spPr/>
    </dgm:pt>
    <dgm:pt modelId="{D0BD525A-AA5D-4822-A8EB-D38AE1C7ABFE}" type="pres">
      <dgm:prSet presAssocID="{ABD2F5EC-F206-4FEE-809C-3619A5E182DC}" presName="parTrans" presStyleLbl="sibTrans2D1" presStyleIdx="1" presStyleCnt="8" custScaleX="125193"/>
      <dgm:spPr/>
    </dgm:pt>
    <dgm:pt modelId="{843872A6-8937-4E5E-A974-A83F1AFEA2A1}" type="pres">
      <dgm:prSet presAssocID="{ABD2F5EC-F206-4FEE-809C-3619A5E182DC}" presName="connectorText" presStyleLbl="sibTrans2D1" presStyleIdx="1" presStyleCnt="8"/>
      <dgm:spPr/>
    </dgm:pt>
    <dgm:pt modelId="{13358CAC-A3CB-4250-B5C7-788C858397CB}" type="pres">
      <dgm:prSet presAssocID="{85802A20-0862-43F3-8B0C-E328656DE3C7}" presName="node" presStyleLbl="node1" presStyleIdx="1" presStyleCnt="8" custScaleX="125193">
        <dgm:presLayoutVars>
          <dgm:bulletEnabled val="1"/>
        </dgm:presLayoutVars>
      </dgm:prSet>
      <dgm:spPr/>
    </dgm:pt>
    <dgm:pt modelId="{8EA28263-542C-4D5B-89E3-A3008A776353}" type="pres">
      <dgm:prSet presAssocID="{0239D9FF-BB6E-47C9-B10E-F2EC16679A53}" presName="parTrans" presStyleLbl="sibTrans2D1" presStyleIdx="2" presStyleCnt="8" custScaleX="125193"/>
      <dgm:spPr/>
    </dgm:pt>
    <dgm:pt modelId="{D5084364-A54A-42C2-AB60-D4856C8B2CF9}" type="pres">
      <dgm:prSet presAssocID="{0239D9FF-BB6E-47C9-B10E-F2EC16679A53}" presName="connectorText" presStyleLbl="sibTrans2D1" presStyleIdx="2" presStyleCnt="8"/>
      <dgm:spPr/>
    </dgm:pt>
    <dgm:pt modelId="{9EE8FAEF-CBBB-4D28-8AD9-618A8455A001}" type="pres">
      <dgm:prSet presAssocID="{D353B353-1644-4D5E-BCE6-2C5E1D8265DD}" presName="node" presStyleLbl="node1" presStyleIdx="2" presStyleCnt="8" custScaleX="125193">
        <dgm:presLayoutVars>
          <dgm:bulletEnabled val="1"/>
        </dgm:presLayoutVars>
      </dgm:prSet>
      <dgm:spPr/>
    </dgm:pt>
    <dgm:pt modelId="{B63973A2-1613-4CF7-92A0-A636CC305412}" type="pres">
      <dgm:prSet presAssocID="{CD8ABE10-6E7C-48C9-9D5A-38B527A42321}" presName="parTrans" presStyleLbl="sibTrans2D1" presStyleIdx="3" presStyleCnt="8" custScaleX="125193"/>
      <dgm:spPr/>
    </dgm:pt>
    <dgm:pt modelId="{1F1B48F0-F01E-496A-90CC-D41BD9D7C4AC}" type="pres">
      <dgm:prSet presAssocID="{CD8ABE10-6E7C-48C9-9D5A-38B527A42321}" presName="connectorText" presStyleLbl="sibTrans2D1" presStyleIdx="3" presStyleCnt="8"/>
      <dgm:spPr/>
    </dgm:pt>
    <dgm:pt modelId="{7D3582E4-1121-441D-951B-8A4B782AE950}" type="pres">
      <dgm:prSet presAssocID="{8A693024-938D-415E-BD25-064800B7145C}" presName="node" presStyleLbl="node1" presStyleIdx="3" presStyleCnt="8" custScaleX="125193">
        <dgm:presLayoutVars>
          <dgm:bulletEnabled val="1"/>
        </dgm:presLayoutVars>
      </dgm:prSet>
      <dgm:spPr/>
    </dgm:pt>
    <dgm:pt modelId="{A31ACFFE-0A00-4A8B-A38F-7CB620742D46}" type="pres">
      <dgm:prSet presAssocID="{4C4F3FEB-21E1-463C-90C0-AA3774D287EA}" presName="parTrans" presStyleLbl="sibTrans2D1" presStyleIdx="4" presStyleCnt="8" custScaleX="125193"/>
      <dgm:spPr/>
    </dgm:pt>
    <dgm:pt modelId="{071A5B2C-60BC-4FB3-8A98-08A9D85C0011}" type="pres">
      <dgm:prSet presAssocID="{4C4F3FEB-21E1-463C-90C0-AA3774D287EA}" presName="connectorText" presStyleLbl="sibTrans2D1" presStyleIdx="4" presStyleCnt="8"/>
      <dgm:spPr/>
    </dgm:pt>
    <dgm:pt modelId="{94007FCF-063F-4039-96E1-3E1E5866C09C}" type="pres">
      <dgm:prSet presAssocID="{D59E6DC2-06A5-4904-AF8A-5603AF99DC84}" presName="node" presStyleLbl="node1" presStyleIdx="4" presStyleCnt="8" custScaleX="125193">
        <dgm:presLayoutVars>
          <dgm:bulletEnabled val="1"/>
        </dgm:presLayoutVars>
      </dgm:prSet>
      <dgm:spPr/>
    </dgm:pt>
    <dgm:pt modelId="{8F88E733-143F-441E-893F-E24BA81219A0}" type="pres">
      <dgm:prSet presAssocID="{93BCCCCF-CF59-4DE9-8F53-C3109F7FC918}" presName="parTrans" presStyleLbl="sibTrans2D1" presStyleIdx="5" presStyleCnt="8" custScaleX="125193"/>
      <dgm:spPr/>
    </dgm:pt>
    <dgm:pt modelId="{2D5B7625-078A-4A47-A505-54B286F815E1}" type="pres">
      <dgm:prSet presAssocID="{93BCCCCF-CF59-4DE9-8F53-C3109F7FC918}" presName="connectorText" presStyleLbl="sibTrans2D1" presStyleIdx="5" presStyleCnt="8"/>
      <dgm:spPr/>
    </dgm:pt>
    <dgm:pt modelId="{CC651E35-1CA6-4854-874C-B35E155E9C39}" type="pres">
      <dgm:prSet presAssocID="{1C5E0F03-E0B6-41FF-A611-5C273944AE1B}" presName="node" presStyleLbl="node1" presStyleIdx="5" presStyleCnt="8" custScaleX="125193">
        <dgm:presLayoutVars>
          <dgm:bulletEnabled val="1"/>
        </dgm:presLayoutVars>
      </dgm:prSet>
      <dgm:spPr/>
    </dgm:pt>
    <dgm:pt modelId="{8410D89B-A014-4FF7-B1DD-69ABDDD33F65}" type="pres">
      <dgm:prSet presAssocID="{93023044-A2E3-4A11-8182-F6E21771BFD6}" presName="parTrans" presStyleLbl="sibTrans2D1" presStyleIdx="6" presStyleCnt="8" custScaleX="125193"/>
      <dgm:spPr/>
    </dgm:pt>
    <dgm:pt modelId="{87929549-4092-4793-BA41-1751F73152DB}" type="pres">
      <dgm:prSet presAssocID="{93023044-A2E3-4A11-8182-F6E21771BFD6}" presName="connectorText" presStyleLbl="sibTrans2D1" presStyleIdx="6" presStyleCnt="8"/>
      <dgm:spPr/>
    </dgm:pt>
    <dgm:pt modelId="{6073402B-110A-422E-9AF4-F9F2C4A2622C}" type="pres">
      <dgm:prSet presAssocID="{5A4EDC3C-09C3-413B-9775-649E69D90B2D}" presName="node" presStyleLbl="node1" presStyleIdx="6" presStyleCnt="8" custScaleX="125193">
        <dgm:presLayoutVars>
          <dgm:bulletEnabled val="1"/>
        </dgm:presLayoutVars>
      </dgm:prSet>
      <dgm:spPr/>
    </dgm:pt>
    <dgm:pt modelId="{1D3FD147-6B6C-4C0B-94E7-606CA9B8DDB1}" type="pres">
      <dgm:prSet presAssocID="{BCA684C9-D31E-478F-A581-B8ADD43CEA2C}" presName="parTrans" presStyleLbl="sibTrans2D1" presStyleIdx="7" presStyleCnt="8" custScaleX="125193"/>
      <dgm:spPr/>
    </dgm:pt>
    <dgm:pt modelId="{F0908987-FD6A-49F9-8158-72DEF61DC4E8}" type="pres">
      <dgm:prSet presAssocID="{BCA684C9-D31E-478F-A581-B8ADD43CEA2C}" presName="connectorText" presStyleLbl="sibTrans2D1" presStyleIdx="7" presStyleCnt="8"/>
      <dgm:spPr/>
    </dgm:pt>
    <dgm:pt modelId="{CCAFB3C9-B174-4985-AF74-D9AE77558D3C}" type="pres">
      <dgm:prSet presAssocID="{F7988150-10A5-43EF-BE83-AB5397B3DBD9}" presName="node" presStyleLbl="node1" presStyleIdx="7" presStyleCnt="8" custScaleX="147860" custRadScaleRad="102989" custRadScaleInc="-21611">
        <dgm:presLayoutVars>
          <dgm:bulletEnabled val="1"/>
        </dgm:presLayoutVars>
      </dgm:prSet>
      <dgm:spPr/>
    </dgm:pt>
  </dgm:ptLst>
  <dgm:cxnLst>
    <dgm:cxn modelId="{AF81AA16-20B5-414D-80AB-613CA1DF82BE}" type="presOf" srcId="{1C5E0F03-E0B6-41FF-A611-5C273944AE1B}" destId="{CC651E35-1CA6-4854-874C-B35E155E9C39}" srcOrd="0" destOrd="0" presId="urn:microsoft.com/office/officeart/2005/8/layout/radial5"/>
    <dgm:cxn modelId="{F9FC7A18-7E2E-4CE4-AD28-AEF357F94C1B}" type="presOf" srcId="{CD8ABE10-6E7C-48C9-9D5A-38B527A42321}" destId="{B63973A2-1613-4CF7-92A0-A636CC305412}" srcOrd="0" destOrd="0" presId="urn:microsoft.com/office/officeart/2005/8/layout/radial5"/>
    <dgm:cxn modelId="{BE854925-1726-454F-8A5B-440E72BBEEF8}" type="presOf" srcId="{5A4EDC3C-09C3-413B-9775-649E69D90B2D}" destId="{6073402B-110A-422E-9AF4-F9F2C4A2622C}" srcOrd="0" destOrd="0" presId="urn:microsoft.com/office/officeart/2005/8/layout/radial5"/>
    <dgm:cxn modelId="{91A6FC2F-17EC-4420-8943-8E97ECE2A014}" type="presOf" srcId="{0239D9FF-BB6E-47C9-B10E-F2EC16679A53}" destId="{8EA28263-542C-4D5B-89E3-A3008A776353}" srcOrd="0" destOrd="0" presId="urn:microsoft.com/office/officeart/2005/8/layout/radial5"/>
    <dgm:cxn modelId="{8E83AA32-6A9E-44FD-8139-84AD5D4E6058}" type="presOf" srcId="{4C4F3FEB-21E1-463C-90C0-AA3774D287EA}" destId="{071A5B2C-60BC-4FB3-8A98-08A9D85C0011}" srcOrd="1" destOrd="0" presId="urn:microsoft.com/office/officeart/2005/8/layout/radial5"/>
    <dgm:cxn modelId="{CC21D734-5FEF-424B-B582-E2A279E24815}" type="presOf" srcId="{CD8ABE10-6E7C-48C9-9D5A-38B527A42321}" destId="{1F1B48F0-F01E-496A-90CC-D41BD9D7C4AC}" srcOrd="1" destOrd="0" presId="urn:microsoft.com/office/officeart/2005/8/layout/radial5"/>
    <dgm:cxn modelId="{1B793747-4675-4A6F-B313-07919F9A6E88}" type="presOf" srcId="{AD1C05CA-25D7-4E4A-B676-14475D2EE028}" destId="{4937D056-A9B7-4357-A773-D2436B9D0B3C}" srcOrd="1" destOrd="0" presId="urn:microsoft.com/office/officeart/2005/8/layout/radial5"/>
    <dgm:cxn modelId="{E01DD34A-BFFE-45E5-9706-75E4C05A16A7}" type="presOf" srcId="{4C4F3FEB-21E1-463C-90C0-AA3774D287EA}" destId="{A31ACFFE-0A00-4A8B-A38F-7CB620742D46}" srcOrd="0" destOrd="0" presId="urn:microsoft.com/office/officeart/2005/8/layout/radial5"/>
    <dgm:cxn modelId="{C7D0304E-3117-4EF3-9832-0E30903A01B9}" type="presOf" srcId="{D353B353-1644-4D5E-BCE6-2C5E1D8265DD}" destId="{9EE8FAEF-CBBB-4D28-8AD9-618A8455A001}" srcOrd="0" destOrd="0" presId="urn:microsoft.com/office/officeart/2005/8/layout/radial5"/>
    <dgm:cxn modelId="{78C96856-E743-4B2F-B5C3-6D4FB75FE6B2}" type="presOf" srcId="{AD1C05CA-25D7-4E4A-B676-14475D2EE028}" destId="{D22B4F92-7A1E-4488-BE54-70E435D032DE}" srcOrd="0" destOrd="0" presId="urn:microsoft.com/office/officeart/2005/8/layout/radial5"/>
    <dgm:cxn modelId="{9FA8E85B-9CCD-4A12-A81B-6EA851C4D58F}" type="presOf" srcId="{BCA684C9-D31E-478F-A581-B8ADD43CEA2C}" destId="{1D3FD147-6B6C-4C0B-94E7-606CA9B8DDB1}" srcOrd="0" destOrd="0" presId="urn:microsoft.com/office/officeart/2005/8/layout/radial5"/>
    <dgm:cxn modelId="{4EF90C5F-0C46-4ECE-8403-47A4AE8789B9}" type="presOf" srcId="{85802A20-0862-43F3-8B0C-E328656DE3C7}" destId="{13358CAC-A3CB-4250-B5C7-788C858397CB}" srcOrd="0" destOrd="0" presId="urn:microsoft.com/office/officeart/2005/8/layout/radial5"/>
    <dgm:cxn modelId="{C6CC6063-CA7A-4804-B5FB-02786CD1B6DD}" type="presOf" srcId="{ABD2F5EC-F206-4FEE-809C-3619A5E182DC}" destId="{D0BD525A-AA5D-4822-A8EB-D38AE1C7ABFE}" srcOrd="0" destOrd="0" presId="urn:microsoft.com/office/officeart/2005/8/layout/radial5"/>
    <dgm:cxn modelId="{BD3E1668-FEA1-4577-9210-71B284C1B363}" type="presOf" srcId="{ABD2F5EC-F206-4FEE-809C-3619A5E182DC}" destId="{843872A6-8937-4E5E-A974-A83F1AFEA2A1}" srcOrd="1" destOrd="0" presId="urn:microsoft.com/office/officeart/2005/8/layout/radial5"/>
    <dgm:cxn modelId="{014D7E75-C1DA-4B6B-8EE3-07AE36271B39}" type="presOf" srcId="{93BCCCCF-CF59-4DE9-8F53-C3109F7FC918}" destId="{2D5B7625-078A-4A47-A505-54B286F815E1}" srcOrd="1" destOrd="0" presId="urn:microsoft.com/office/officeart/2005/8/layout/radial5"/>
    <dgm:cxn modelId="{7DDB027B-B76F-4FBB-AD14-B968CDF1501C}" type="presOf" srcId="{BCA684C9-D31E-478F-A581-B8ADD43CEA2C}" destId="{F0908987-FD6A-49F9-8158-72DEF61DC4E8}" srcOrd="1" destOrd="0" presId="urn:microsoft.com/office/officeart/2005/8/layout/radial5"/>
    <dgm:cxn modelId="{B1203384-74D0-404B-A2C3-240577FBD61F}" srcId="{70C35FC5-5222-406F-ACE5-BEA19C906F3E}" destId="{5A4EDC3C-09C3-413B-9775-649E69D90B2D}" srcOrd="6" destOrd="0" parTransId="{93023044-A2E3-4A11-8182-F6E21771BFD6}" sibTransId="{A47FA06A-C49B-404A-BF3B-AECDEAEA4AE4}"/>
    <dgm:cxn modelId="{7FF25887-0E3A-4366-9E4A-8FD77CA4C14D}" type="presOf" srcId="{8A693024-938D-415E-BD25-064800B7145C}" destId="{7D3582E4-1121-441D-951B-8A4B782AE950}" srcOrd="0" destOrd="0" presId="urn:microsoft.com/office/officeart/2005/8/layout/radial5"/>
    <dgm:cxn modelId="{F55A368B-4371-45E2-B138-061D6E5B350B}" type="presOf" srcId="{D59E6DC2-06A5-4904-AF8A-5603AF99DC84}" destId="{94007FCF-063F-4039-96E1-3E1E5866C09C}" srcOrd="0" destOrd="0" presId="urn:microsoft.com/office/officeart/2005/8/layout/radial5"/>
    <dgm:cxn modelId="{C8C09F8C-A873-4DC7-B2ED-41331072851F}" type="presOf" srcId="{93023044-A2E3-4A11-8182-F6E21771BFD6}" destId="{8410D89B-A014-4FF7-B1DD-69ABDDD33F65}" srcOrd="0" destOrd="0" presId="urn:microsoft.com/office/officeart/2005/8/layout/radial5"/>
    <dgm:cxn modelId="{3697C396-1326-40C8-8B99-B6EB43EED46A}" type="presOf" srcId="{0239D9FF-BB6E-47C9-B10E-F2EC16679A53}" destId="{D5084364-A54A-42C2-AB60-D4856C8B2CF9}" srcOrd="1" destOrd="0" presId="urn:microsoft.com/office/officeart/2005/8/layout/radial5"/>
    <dgm:cxn modelId="{4BDC06A0-0569-4252-8DC0-E001642EA8E1}" type="presOf" srcId="{93BCCCCF-CF59-4DE9-8F53-C3109F7FC918}" destId="{8F88E733-143F-441E-893F-E24BA81219A0}" srcOrd="0" destOrd="0" presId="urn:microsoft.com/office/officeart/2005/8/layout/radial5"/>
    <dgm:cxn modelId="{4CAA48A3-AE9D-4D51-A970-FCEBC73BA1DE}" type="presOf" srcId="{2B62F2E4-66D5-49D7-8F50-C3D6FFEE1F85}" destId="{11A20707-C51D-4B76-A554-5FA540AE0669}" srcOrd="0" destOrd="0" presId="urn:microsoft.com/office/officeart/2005/8/layout/radial5"/>
    <dgm:cxn modelId="{A923F6A6-66FF-4D86-B77E-C832C6A79557}" type="presOf" srcId="{93023044-A2E3-4A11-8182-F6E21771BFD6}" destId="{87929549-4092-4793-BA41-1751F73152DB}" srcOrd="1" destOrd="0" presId="urn:microsoft.com/office/officeart/2005/8/layout/radial5"/>
    <dgm:cxn modelId="{D62E44AA-1B74-4F51-BC4C-F6489279598D}" type="presOf" srcId="{F7988150-10A5-43EF-BE83-AB5397B3DBD9}" destId="{CCAFB3C9-B174-4985-AF74-D9AE77558D3C}" srcOrd="0" destOrd="0" presId="urn:microsoft.com/office/officeart/2005/8/layout/radial5"/>
    <dgm:cxn modelId="{9CA2F3B8-5C01-4957-8A45-E3A464F9B292}" srcId="{70C35FC5-5222-406F-ACE5-BEA19C906F3E}" destId="{D59E6DC2-06A5-4904-AF8A-5603AF99DC84}" srcOrd="4" destOrd="0" parTransId="{4C4F3FEB-21E1-463C-90C0-AA3774D287EA}" sibTransId="{D283E9CB-9507-4288-B935-47CFEAE06927}"/>
    <dgm:cxn modelId="{38B5D2C0-4F12-443D-BCBE-373F0EC07062}" srcId="{70C35FC5-5222-406F-ACE5-BEA19C906F3E}" destId="{2935447F-07B0-4A19-99CD-5D1DB449CFB1}" srcOrd="0" destOrd="0" parTransId="{AD1C05CA-25D7-4E4A-B676-14475D2EE028}" sibTransId="{185E3133-3438-4667-BCA0-31E628B32D94}"/>
    <dgm:cxn modelId="{3E09E0C3-2203-4490-BD76-6CC61228AA7D}" srcId="{70C35FC5-5222-406F-ACE5-BEA19C906F3E}" destId="{1C5E0F03-E0B6-41FF-A611-5C273944AE1B}" srcOrd="5" destOrd="0" parTransId="{93BCCCCF-CF59-4DE9-8F53-C3109F7FC918}" sibTransId="{F6BBBEF2-3EEF-4BB6-BF77-783955B362C4}"/>
    <dgm:cxn modelId="{F255B7CC-C7A6-4182-B5C2-AD1888BD8BB9}" srcId="{70C35FC5-5222-406F-ACE5-BEA19C906F3E}" destId="{F7988150-10A5-43EF-BE83-AB5397B3DBD9}" srcOrd="7" destOrd="0" parTransId="{BCA684C9-D31E-478F-A581-B8ADD43CEA2C}" sibTransId="{368A5F24-A4E6-4D16-9120-9753384B2F77}"/>
    <dgm:cxn modelId="{41EFBED1-8730-47E9-B69F-6CB65A5C2AB4}" srcId="{70C35FC5-5222-406F-ACE5-BEA19C906F3E}" destId="{8A693024-938D-415E-BD25-064800B7145C}" srcOrd="3" destOrd="0" parTransId="{CD8ABE10-6E7C-48C9-9D5A-38B527A42321}" sibTransId="{BEFD6A50-A52A-4FCE-863C-EEF25CAE703A}"/>
    <dgm:cxn modelId="{1A7D53D5-B7B0-4279-A59B-9782BCF77C7B}" srcId="{2B62F2E4-66D5-49D7-8F50-C3D6FFEE1F85}" destId="{70C35FC5-5222-406F-ACE5-BEA19C906F3E}" srcOrd="0" destOrd="0" parTransId="{ECF332AA-99E1-440F-8338-3AAC7614AE69}" sibTransId="{49E90C2F-0AE0-4767-B210-D537F0EE77BE}"/>
    <dgm:cxn modelId="{345FC5D8-53D0-4FD7-8CDA-285C4E76F504}" srcId="{70C35FC5-5222-406F-ACE5-BEA19C906F3E}" destId="{85802A20-0862-43F3-8B0C-E328656DE3C7}" srcOrd="1" destOrd="0" parTransId="{ABD2F5EC-F206-4FEE-809C-3619A5E182DC}" sibTransId="{82287793-76D4-4B6F-9904-B1C46CE145E9}"/>
    <dgm:cxn modelId="{3967F2ED-B641-403D-A6A7-262DA0785D55}" srcId="{70C35FC5-5222-406F-ACE5-BEA19C906F3E}" destId="{D353B353-1644-4D5E-BCE6-2C5E1D8265DD}" srcOrd="2" destOrd="0" parTransId="{0239D9FF-BB6E-47C9-B10E-F2EC16679A53}" sibTransId="{C5D1C4D9-90E8-4516-9872-FD9E1E1D5FF6}"/>
    <dgm:cxn modelId="{DEE322F0-5FF4-4BAF-8649-A222F1E5303E}" type="presOf" srcId="{2935447F-07B0-4A19-99CD-5D1DB449CFB1}" destId="{B57B9375-5F78-490E-A346-268EA26D8FF6}" srcOrd="0" destOrd="0" presId="urn:microsoft.com/office/officeart/2005/8/layout/radial5"/>
    <dgm:cxn modelId="{3988DBFE-1027-4BF5-A3E7-29889F07C626}" type="presOf" srcId="{70C35FC5-5222-406F-ACE5-BEA19C906F3E}" destId="{6024967A-4658-4CE0-ACD1-2BEDF16E5DE3}" srcOrd="0" destOrd="0" presId="urn:microsoft.com/office/officeart/2005/8/layout/radial5"/>
    <dgm:cxn modelId="{9353E28F-1448-492A-9A14-836E3A4C1D29}" type="presParOf" srcId="{11A20707-C51D-4B76-A554-5FA540AE0669}" destId="{6024967A-4658-4CE0-ACD1-2BEDF16E5DE3}" srcOrd="0" destOrd="0" presId="urn:microsoft.com/office/officeart/2005/8/layout/radial5"/>
    <dgm:cxn modelId="{6E686140-E5EB-4D1C-A75B-0D0258185F39}" type="presParOf" srcId="{11A20707-C51D-4B76-A554-5FA540AE0669}" destId="{D22B4F92-7A1E-4488-BE54-70E435D032DE}" srcOrd="1" destOrd="0" presId="urn:microsoft.com/office/officeart/2005/8/layout/radial5"/>
    <dgm:cxn modelId="{881E3F64-5B76-4CB3-BB23-1D8E260B032B}" type="presParOf" srcId="{D22B4F92-7A1E-4488-BE54-70E435D032DE}" destId="{4937D056-A9B7-4357-A773-D2436B9D0B3C}" srcOrd="0" destOrd="0" presId="urn:microsoft.com/office/officeart/2005/8/layout/radial5"/>
    <dgm:cxn modelId="{DEDD3601-CAFB-4F84-98C5-DFC88C8D8A93}" type="presParOf" srcId="{11A20707-C51D-4B76-A554-5FA540AE0669}" destId="{B57B9375-5F78-490E-A346-268EA26D8FF6}" srcOrd="2" destOrd="0" presId="urn:microsoft.com/office/officeart/2005/8/layout/radial5"/>
    <dgm:cxn modelId="{4C787729-A4D7-4AE5-926A-4C1C05DED072}" type="presParOf" srcId="{11A20707-C51D-4B76-A554-5FA540AE0669}" destId="{D0BD525A-AA5D-4822-A8EB-D38AE1C7ABFE}" srcOrd="3" destOrd="0" presId="urn:microsoft.com/office/officeart/2005/8/layout/radial5"/>
    <dgm:cxn modelId="{8D9D2BFB-90F5-4426-AD97-2BE25E1E3DC3}" type="presParOf" srcId="{D0BD525A-AA5D-4822-A8EB-D38AE1C7ABFE}" destId="{843872A6-8937-4E5E-A974-A83F1AFEA2A1}" srcOrd="0" destOrd="0" presId="urn:microsoft.com/office/officeart/2005/8/layout/radial5"/>
    <dgm:cxn modelId="{ED0D0BFC-5573-464F-B0C4-234B0EF18815}" type="presParOf" srcId="{11A20707-C51D-4B76-A554-5FA540AE0669}" destId="{13358CAC-A3CB-4250-B5C7-788C858397CB}" srcOrd="4" destOrd="0" presId="urn:microsoft.com/office/officeart/2005/8/layout/radial5"/>
    <dgm:cxn modelId="{20586E4C-84F2-4CCC-A600-917223BFD860}" type="presParOf" srcId="{11A20707-C51D-4B76-A554-5FA540AE0669}" destId="{8EA28263-542C-4D5B-89E3-A3008A776353}" srcOrd="5" destOrd="0" presId="urn:microsoft.com/office/officeart/2005/8/layout/radial5"/>
    <dgm:cxn modelId="{13DEBEF2-1B27-4075-A501-C1D29207D9E0}" type="presParOf" srcId="{8EA28263-542C-4D5B-89E3-A3008A776353}" destId="{D5084364-A54A-42C2-AB60-D4856C8B2CF9}" srcOrd="0" destOrd="0" presId="urn:microsoft.com/office/officeart/2005/8/layout/radial5"/>
    <dgm:cxn modelId="{B07A1B97-9AC9-4D9B-94FC-A0B31F4A1A85}" type="presParOf" srcId="{11A20707-C51D-4B76-A554-5FA540AE0669}" destId="{9EE8FAEF-CBBB-4D28-8AD9-618A8455A001}" srcOrd="6" destOrd="0" presId="urn:microsoft.com/office/officeart/2005/8/layout/radial5"/>
    <dgm:cxn modelId="{A483D4A6-D030-4A70-8567-389016178C75}" type="presParOf" srcId="{11A20707-C51D-4B76-A554-5FA540AE0669}" destId="{B63973A2-1613-4CF7-92A0-A636CC305412}" srcOrd="7" destOrd="0" presId="urn:microsoft.com/office/officeart/2005/8/layout/radial5"/>
    <dgm:cxn modelId="{19166BA1-27CF-4C97-A1E8-077190426070}" type="presParOf" srcId="{B63973A2-1613-4CF7-92A0-A636CC305412}" destId="{1F1B48F0-F01E-496A-90CC-D41BD9D7C4AC}" srcOrd="0" destOrd="0" presId="urn:microsoft.com/office/officeart/2005/8/layout/radial5"/>
    <dgm:cxn modelId="{0A31F2B7-C9A6-4A52-9061-624376AAFDCE}" type="presParOf" srcId="{11A20707-C51D-4B76-A554-5FA540AE0669}" destId="{7D3582E4-1121-441D-951B-8A4B782AE950}" srcOrd="8" destOrd="0" presId="urn:microsoft.com/office/officeart/2005/8/layout/radial5"/>
    <dgm:cxn modelId="{BC5BBD7F-22E8-4C3C-9A58-12A8E98DB30E}" type="presParOf" srcId="{11A20707-C51D-4B76-A554-5FA540AE0669}" destId="{A31ACFFE-0A00-4A8B-A38F-7CB620742D46}" srcOrd="9" destOrd="0" presId="urn:microsoft.com/office/officeart/2005/8/layout/radial5"/>
    <dgm:cxn modelId="{11967EE2-383A-4014-8B03-4377DA608844}" type="presParOf" srcId="{A31ACFFE-0A00-4A8B-A38F-7CB620742D46}" destId="{071A5B2C-60BC-4FB3-8A98-08A9D85C0011}" srcOrd="0" destOrd="0" presId="urn:microsoft.com/office/officeart/2005/8/layout/radial5"/>
    <dgm:cxn modelId="{1EA596E1-C462-40D0-B136-1BCD4902A812}" type="presParOf" srcId="{11A20707-C51D-4B76-A554-5FA540AE0669}" destId="{94007FCF-063F-4039-96E1-3E1E5866C09C}" srcOrd="10" destOrd="0" presId="urn:microsoft.com/office/officeart/2005/8/layout/radial5"/>
    <dgm:cxn modelId="{E3594560-B9C3-4873-BE27-BEA1F8DCD2A8}" type="presParOf" srcId="{11A20707-C51D-4B76-A554-5FA540AE0669}" destId="{8F88E733-143F-441E-893F-E24BA81219A0}" srcOrd="11" destOrd="0" presId="urn:microsoft.com/office/officeart/2005/8/layout/radial5"/>
    <dgm:cxn modelId="{EB41244C-A45B-424C-BEAD-72C388FC1AE2}" type="presParOf" srcId="{8F88E733-143F-441E-893F-E24BA81219A0}" destId="{2D5B7625-078A-4A47-A505-54B286F815E1}" srcOrd="0" destOrd="0" presId="urn:microsoft.com/office/officeart/2005/8/layout/radial5"/>
    <dgm:cxn modelId="{B8C9ACA3-7A72-4792-BA65-8327A231A15D}" type="presParOf" srcId="{11A20707-C51D-4B76-A554-5FA540AE0669}" destId="{CC651E35-1CA6-4854-874C-B35E155E9C39}" srcOrd="12" destOrd="0" presId="urn:microsoft.com/office/officeart/2005/8/layout/radial5"/>
    <dgm:cxn modelId="{4AFBFF33-ACC5-44DA-86B0-E0B8576962F0}" type="presParOf" srcId="{11A20707-C51D-4B76-A554-5FA540AE0669}" destId="{8410D89B-A014-4FF7-B1DD-69ABDDD33F65}" srcOrd="13" destOrd="0" presId="urn:microsoft.com/office/officeart/2005/8/layout/radial5"/>
    <dgm:cxn modelId="{B7A7829F-B645-40D2-B606-D529C25BDCD9}" type="presParOf" srcId="{8410D89B-A014-4FF7-B1DD-69ABDDD33F65}" destId="{87929549-4092-4793-BA41-1751F73152DB}" srcOrd="0" destOrd="0" presId="urn:microsoft.com/office/officeart/2005/8/layout/radial5"/>
    <dgm:cxn modelId="{F9646839-D9C4-4187-B47E-F78A388FB00A}" type="presParOf" srcId="{11A20707-C51D-4B76-A554-5FA540AE0669}" destId="{6073402B-110A-422E-9AF4-F9F2C4A2622C}" srcOrd="14" destOrd="0" presId="urn:microsoft.com/office/officeart/2005/8/layout/radial5"/>
    <dgm:cxn modelId="{5131D5F0-AF57-4DD9-A5CC-60DA1C23B5C5}" type="presParOf" srcId="{11A20707-C51D-4B76-A554-5FA540AE0669}" destId="{1D3FD147-6B6C-4C0B-94E7-606CA9B8DDB1}" srcOrd="15" destOrd="0" presId="urn:microsoft.com/office/officeart/2005/8/layout/radial5"/>
    <dgm:cxn modelId="{F883085F-3F9A-41EE-AE97-440A58E81054}" type="presParOf" srcId="{1D3FD147-6B6C-4C0B-94E7-606CA9B8DDB1}" destId="{F0908987-FD6A-49F9-8158-72DEF61DC4E8}" srcOrd="0" destOrd="0" presId="urn:microsoft.com/office/officeart/2005/8/layout/radial5"/>
    <dgm:cxn modelId="{4B94B920-E0C5-4434-9793-9F2A212F78B5}" type="presParOf" srcId="{11A20707-C51D-4B76-A554-5FA540AE0669}" destId="{CCAFB3C9-B174-4985-AF74-D9AE77558D3C}" srcOrd="16" destOrd="0" presId="urn:microsoft.com/office/officeart/2005/8/layout/radial5"/>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7B222F9-36CA-403C-A31E-D4477994CDD5}" type="doc">
      <dgm:prSet loTypeId="urn:microsoft.com/office/officeart/2005/8/layout/radial6" loCatId="relationship" qsTypeId="urn:microsoft.com/office/officeart/2005/8/quickstyle/simple4" qsCatId="simple" csTypeId="urn:microsoft.com/office/officeart/2005/8/colors/colorful4" csCatId="colorful" phldr="1"/>
      <dgm:spPr/>
      <dgm:t>
        <a:bodyPr/>
        <a:lstStyle/>
        <a:p>
          <a:endParaRPr lang="fr-FR"/>
        </a:p>
      </dgm:t>
    </dgm:pt>
    <dgm:pt modelId="{1E2A38D0-FE77-4F94-BB08-34A52C4468C9}">
      <dgm:prSet phldrT="[Texte]" custT="1"/>
      <dgm:spPr>
        <a:xfrm>
          <a:off x="2819710" y="1563079"/>
          <a:ext cx="2590179" cy="1715839"/>
        </a:xfrm>
        <a:prstGeom prst="ellipse">
          <a:avLst/>
        </a:prstGeom>
        <a:gradFill rotWithShape="0">
          <a:gsLst>
            <a:gs pos="0">
              <a:srgbClr val="9BBB59">
                <a:hueOff val="0"/>
                <a:satOff val="0"/>
                <a:lumOff val="0"/>
                <a:alphaOff val="0"/>
                <a:shade val="51000"/>
                <a:satMod val="130000"/>
              </a:srgbClr>
            </a:gs>
            <a:gs pos="80000">
              <a:srgbClr val="9BBB59">
                <a:hueOff val="0"/>
                <a:satOff val="0"/>
                <a:lumOff val="0"/>
                <a:alphaOff val="0"/>
                <a:shade val="93000"/>
                <a:satMod val="130000"/>
              </a:srgbClr>
            </a:gs>
            <a:gs pos="100000">
              <a:srgbClr val="9BBB59">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dgm:spPr>
      <dgm:t>
        <a:bodyPr/>
        <a:lstStyle/>
        <a:p>
          <a:pPr algn="ctr">
            <a:lnSpc>
              <a:spcPct val="150000"/>
            </a:lnSpc>
            <a:buNone/>
          </a:pPr>
          <a:r>
            <a:rPr lang="fr-FR" sz="1600" b="1" dirty="0">
              <a:solidFill>
                <a:sysClr val="windowText" lastClr="000000"/>
              </a:solidFill>
              <a:effectLst>
                <a:outerShdw blurRad="38100" dist="38100" dir="2700000" algn="tl">
                  <a:srgbClr val="000000">
                    <a:alpha val="43137"/>
                  </a:srgbClr>
                </a:outerShdw>
              </a:effectLst>
              <a:latin typeface="Cambria" pitchFamily="18" charset="0"/>
              <a:ea typeface="+mn-ea"/>
              <a:cs typeface="+mn-cs"/>
            </a:rPr>
            <a:t>DISPOSITIONS INTERNATIONALES </a:t>
          </a:r>
        </a:p>
      </dgm:t>
    </dgm:pt>
    <dgm:pt modelId="{8E9D8004-BB43-4DE2-A78C-C2BD33197A83}" type="parTrans" cxnId="{CD1B6E38-CCF0-4326-9C0F-F867D6DF4123}">
      <dgm:prSet/>
      <dgm:spPr/>
      <dgm:t>
        <a:bodyPr/>
        <a:lstStyle/>
        <a:p>
          <a:pPr algn="ctr"/>
          <a:endParaRPr lang="fr-FR">
            <a:latin typeface="Cambria" pitchFamily="18" charset="0"/>
          </a:endParaRPr>
        </a:p>
      </dgm:t>
    </dgm:pt>
    <dgm:pt modelId="{5830C20A-5B7C-4FA7-AD3F-96D98A0699B5}" type="sibTrans" cxnId="{CD1B6E38-CCF0-4326-9C0F-F867D6DF4123}">
      <dgm:prSet/>
      <dgm:spPr/>
      <dgm:t>
        <a:bodyPr/>
        <a:lstStyle/>
        <a:p>
          <a:pPr algn="ctr"/>
          <a:endParaRPr lang="fr-FR">
            <a:latin typeface="Cambria" pitchFamily="18" charset="0"/>
          </a:endParaRPr>
        </a:p>
      </dgm:t>
    </dgm:pt>
    <dgm:pt modelId="{A8581847-7B54-4F71-AAFC-4B48AE2FD38F}">
      <dgm:prSet phldrT="[Texte]"/>
      <dgm:spPr>
        <a:xfrm>
          <a:off x="3514256" y="761"/>
          <a:ext cx="1201087" cy="1201087"/>
        </a:xfrm>
        <a:prstGeom prst="ellipse">
          <a:avLst/>
        </a:prstGeom>
        <a:gradFill rotWithShape="0">
          <a:gsLst>
            <a:gs pos="0">
              <a:srgbClr val="8064A2">
                <a:hueOff val="0"/>
                <a:satOff val="0"/>
                <a:lumOff val="0"/>
                <a:alphaOff val="0"/>
                <a:shade val="51000"/>
                <a:satMod val="130000"/>
              </a:srgbClr>
            </a:gs>
            <a:gs pos="80000">
              <a:srgbClr val="8064A2">
                <a:hueOff val="0"/>
                <a:satOff val="0"/>
                <a:lumOff val="0"/>
                <a:alphaOff val="0"/>
                <a:shade val="93000"/>
                <a:satMod val="130000"/>
              </a:srgbClr>
            </a:gs>
            <a:gs pos="100000">
              <a:srgbClr val="8064A2">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dgm:spPr>
      <dgm:t>
        <a:bodyPr/>
        <a:lstStyle/>
        <a:p>
          <a:pPr algn="ctr">
            <a:buNone/>
          </a:pPr>
          <a:r>
            <a:rPr lang="fr-FR" dirty="0">
              <a:solidFill>
                <a:sysClr val="window" lastClr="FFFFFF"/>
              </a:solidFill>
              <a:latin typeface="Cambria" pitchFamily="18" charset="0"/>
              <a:ea typeface="+mn-ea"/>
              <a:cs typeface="+mn-cs"/>
            </a:rPr>
            <a:t>AMGI</a:t>
          </a:r>
        </a:p>
      </dgm:t>
    </dgm:pt>
    <dgm:pt modelId="{4FE6D2F0-2FE5-4927-AE34-D883FB58AF0A}" type="parTrans" cxnId="{B85FCE79-DE74-4CD3-82AE-E9E2BE1F6C5A}">
      <dgm:prSet/>
      <dgm:spPr/>
      <dgm:t>
        <a:bodyPr/>
        <a:lstStyle/>
        <a:p>
          <a:pPr algn="ctr"/>
          <a:endParaRPr lang="fr-FR">
            <a:latin typeface="Cambria" pitchFamily="18" charset="0"/>
          </a:endParaRPr>
        </a:p>
      </dgm:t>
    </dgm:pt>
    <dgm:pt modelId="{61B59CC6-34E4-4670-807B-9248DB80C81C}" type="sibTrans" cxnId="{B85FCE79-DE74-4CD3-82AE-E9E2BE1F6C5A}">
      <dgm:prSet/>
      <dgm:spPr>
        <a:xfrm>
          <a:off x="2337156" y="556065"/>
          <a:ext cx="3725866" cy="3725866"/>
        </a:xfrm>
        <a:prstGeom prst="blockArc">
          <a:avLst>
            <a:gd name="adj1" fmla="val 16038813"/>
            <a:gd name="adj2" fmla="val 20459657"/>
            <a:gd name="adj3" fmla="val 4642"/>
          </a:avLst>
        </a:prstGeom>
        <a:gradFill rotWithShape="0">
          <a:gsLst>
            <a:gs pos="0">
              <a:srgbClr val="8064A2">
                <a:hueOff val="0"/>
                <a:satOff val="0"/>
                <a:lumOff val="0"/>
                <a:alphaOff val="0"/>
                <a:shade val="51000"/>
                <a:satMod val="130000"/>
              </a:srgbClr>
            </a:gs>
            <a:gs pos="80000">
              <a:srgbClr val="8064A2">
                <a:hueOff val="0"/>
                <a:satOff val="0"/>
                <a:lumOff val="0"/>
                <a:alphaOff val="0"/>
                <a:shade val="93000"/>
                <a:satMod val="130000"/>
              </a:srgbClr>
            </a:gs>
            <a:gs pos="100000">
              <a:srgbClr val="8064A2">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dgm:spPr>
      <dgm:t>
        <a:bodyPr/>
        <a:lstStyle/>
        <a:p>
          <a:pPr algn="ctr"/>
          <a:endParaRPr lang="fr-FR">
            <a:latin typeface="Cambria" pitchFamily="18" charset="0"/>
          </a:endParaRPr>
        </a:p>
      </dgm:t>
    </dgm:pt>
    <dgm:pt modelId="{6EBB87C3-FAD7-4F77-B804-759CAA93CDBC}">
      <dgm:prSet phldrT="[Texte]"/>
      <dgm:spPr>
        <a:xfrm>
          <a:off x="5320041" y="1225848"/>
          <a:ext cx="1201087" cy="1201087"/>
        </a:xfrm>
        <a:prstGeom prst="ellipse">
          <a:avLst/>
        </a:prstGeom>
        <a:gradFill rotWithShape="0">
          <a:gsLst>
            <a:gs pos="0">
              <a:srgbClr val="8064A2">
                <a:hueOff val="-1116192"/>
                <a:satOff val="6725"/>
                <a:lumOff val="539"/>
                <a:alphaOff val="0"/>
                <a:shade val="51000"/>
                <a:satMod val="130000"/>
              </a:srgbClr>
            </a:gs>
            <a:gs pos="80000">
              <a:srgbClr val="8064A2">
                <a:hueOff val="-1116192"/>
                <a:satOff val="6725"/>
                <a:lumOff val="539"/>
                <a:alphaOff val="0"/>
                <a:shade val="93000"/>
                <a:satMod val="130000"/>
              </a:srgbClr>
            </a:gs>
            <a:gs pos="100000">
              <a:srgbClr val="8064A2">
                <a:hueOff val="-1116192"/>
                <a:satOff val="6725"/>
                <a:lumOff val="539"/>
                <a:alphaOff val="0"/>
                <a:shade val="94000"/>
                <a:satMod val="135000"/>
              </a:srgbClr>
            </a:gs>
          </a:gsLst>
          <a:lin ang="16200000" scaled="0"/>
        </a:gradFill>
        <a:ln>
          <a:noFill/>
        </a:ln>
        <a:effectLst>
          <a:outerShdw blurRad="40000" dist="23000" dir="5400000" rotWithShape="0">
            <a:srgbClr val="000000">
              <a:alpha val="35000"/>
            </a:srgbClr>
          </a:outerShdw>
        </a:effectLst>
      </dgm:spPr>
      <dgm:t>
        <a:bodyPr/>
        <a:lstStyle/>
        <a:p>
          <a:pPr algn="ctr">
            <a:buNone/>
          </a:pPr>
          <a:r>
            <a:rPr lang="fr-FR" dirty="0">
              <a:solidFill>
                <a:sysClr val="window" lastClr="FFFFFF"/>
              </a:solidFill>
              <a:latin typeface="Cambria" pitchFamily="18" charset="0"/>
              <a:ea typeface="+mn-ea"/>
              <a:cs typeface="+mn-cs"/>
            </a:rPr>
            <a:t>CIRDI</a:t>
          </a:r>
        </a:p>
      </dgm:t>
    </dgm:pt>
    <dgm:pt modelId="{A01795A8-777C-4CDA-9093-983A009B132C}" type="parTrans" cxnId="{03E89C6B-9905-4BC1-8EC9-DD27FAABBB11}">
      <dgm:prSet/>
      <dgm:spPr/>
      <dgm:t>
        <a:bodyPr/>
        <a:lstStyle/>
        <a:p>
          <a:pPr algn="ctr"/>
          <a:endParaRPr lang="fr-FR">
            <a:latin typeface="Cambria" pitchFamily="18" charset="0"/>
          </a:endParaRPr>
        </a:p>
      </dgm:t>
    </dgm:pt>
    <dgm:pt modelId="{1A48A237-7A0E-473E-B0CC-CBD737C0ED89}" type="sibTrans" cxnId="{03E89C6B-9905-4BC1-8EC9-DD27FAABBB11}">
      <dgm:prSet/>
      <dgm:spPr>
        <a:xfrm>
          <a:off x="2321868" y="509666"/>
          <a:ext cx="3725866" cy="3725866"/>
        </a:xfrm>
        <a:prstGeom prst="blockArc">
          <a:avLst>
            <a:gd name="adj1" fmla="val 20551952"/>
            <a:gd name="adj2" fmla="val 3400792"/>
            <a:gd name="adj3" fmla="val 4642"/>
          </a:avLst>
        </a:prstGeom>
        <a:gradFill rotWithShape="0">
          <a:gsLst>
            <a:gs pos="0">
              <a:srgbClr val="8064A2">
                <a:hueOff val="-1116192"/>
                <a:satOff val="6725"/>
                <a:lumOff val="539"/>
                <a:alphaOff val="0"/>
                <a:shade val="51000"/>
                <a:satMod val="130000"/>
              </a:srgbClr>
            </a:gs>
            <a:gs pos="80000">
              <a:srgbClr val="8064A2">
                <a:hueOff val="-1116192"/>
                <a:satOff val="6725"/>
                <a:lumOff val="539"/>
                <a:alphaOff val="0"/>
                <a:shade val="93000"/>
                <a:satMod val="130000"/>
              </a:srgbClr>
            </a:gs>
            <a:gs pos="100000">
              <a:srgbClr val="8064A2">
                <a:hueOff val="-1116192"/>
                <a:satOff val="6725"/>
                <a:lumOff val="539"/>
                <a:alphaOff val="0"/>
                <a:shade val="94000"/>
                <a:satMod val="135000"/>
              </a:srgbClr>
            </a:gs>
          </a:gsLst>
          <a:lin ang="16200000" scaled="0"/>
        </a:gradFill>
        <a:ln>
          <a:noFill/>
        </a:ln>
        <a:effectLst>
          <a:outerShdw blurRad="40000" dist="23000" dir="5400000" rotWithShape="0">
            <a:srgbClr val="000000">
              <a:alpha val="35000"/>
            </a:srgbClr>
          </a:outerShdw>
        </a:effectLst>
      </dgm:spPr>
      <dgm:t>
        <a:bodyPr/>
        <a:lstStyle/>
        <a:p>
          <a:pPr algn="ctr"/>
          <a:endParaRPr lang="fr-FR">
            <a:latin typeface="Cambria" pitchFamily="18" charset="0"/>
          </a:endParaRPr>
        </a:p>
      </dgm:t>
    </dgm:pt>
    <dgm:pt modelId="{B2C0C864-C520-4EF6-8744-E3F3A1FA0835}">
      <dgm:prSet phldrT="[Texte]"/>
      <dgm:spPr>
        <a:xfrm>
          <a:off x="2444666" y="3292618"/>
          <a:ext cx="1201087" cy="1201087"/>
        </a:xfrm>
        <a:prstGeom prst="ellipse">
          <a:avLst/>
        </a:prstGeom>
        <a:gradFill rotWithShape="0">
          <a:gsLst>
            <a:gs pos="0">
              <a:srgbClr val="8064A2">
                <a:hueOff val="-3348577"/>
                <a:satOff val="20174"/>
                <a:lumOff val="1617"/>
                <a:alphaOff val="0"/>
                <a:shade val="51000"/>
                <a:satMod val="130000"/>
              </a:srgbClr>
            </a:gs>
            <a:gs pos="80000">
              <a:srgbClr val="8064A2">
                <a:hueOff val="-3348577"/>
                <a:satOff val="20174"/>
                <a:lumOff val="1617"/>
                <a:alphaOff val="0"/>
                <a:shade val="93000"/>
                <a:satMod val="130000"/>
              </a:srgbClr>
            </a:gs>
            <a:gs pos="100000">
              <a:srgbClr val="8064A2">
                <a:hueOff val="-3348577"/>
                <a:satOff val="20174"/>
                <a:lumOff val="1617"/>
                <a:alphaOff val="0"/>
                <a:shade val="94000"/>
                <a:satMod val="135000"/>
              </a:srgbClr>
            </a:gs>
          </a:gsLst>
          <a:lin ang="16200000" scaled="0"/>
        </a:gradFill>
        <a:ln>
          <a:noFill/>
        </a:ln>
        <a:effectLst>
          <a:outerShdw blurRad="40000" dist="23000" dir="5400000" rotWithShape="0">
            <a:srgbClr val="000000">
              <a:alpha val="35000"/>
            </a:srgbClr>
          </a:outerShdw>
        </a:effectLst>
      </dgm:spPr>
      <dgm:t>
        <a:bodyPr/>
        <a:lstStyle/>
        <a:p>
          <a:pPr algn="ctr">
            <a:buNone/>
          </a:pPr>
          <a:r>
            <a:rPr lang="fr-FR" dirty="0">
              <a:solidFill>
                <a:sysClr val="window" lastClr="FFFFFF"/>
              </a:solidFill>
              <a:latin typeface="Cambria" pitchFamily="18" charset="0"/>
              <a:ea typeface="+mn-ea"/>
              <a:cs typeface="+mn-cs"/>
            </a:rPr>
            <a:t>CCJA</a:t>
          </a:r>
        </a:p>
      </dgm:t>
    </dgm:pt>
    <dgm:pt modelId="{506C38D9-7F2F-4CC5-B561-CE5FFB6E28CE}" type="parTrans" cxnId="{5F121515-B585-482B-99B0-7F6E4CF839F2}">
      <dgm:prSet/>
      <dgm:spPr/>
      <dgm:t>
        <a:bodyPr/>
        <a:lstStyle/>
        <a:p>
          <a:pPr algn="ctr"/>
          <a:endParaRPr lang="fr-FR">
            <a:latin typeface="Cambria" pitchFamily="18" charset="0"/>
          </a:endParaRPr>
        </a:p>
      </dgm:t>
    </dgm:pt>
    <dgm:pt modelId="{529456E2-FE09-473F-86EA-9CFDF3F65493}" type="sibTrans" cxnId="{5F121515-B585-482B-99B0-7F6E4CF839F2}">
      <dgm:prSet/>
      <dgm:spPr>
        <a:xfrm>
          <a:off x="2194395" y="517978"/>
          <a:ext cx="3725866" cy="3725866"/>
        </a:xfrm>
        <a:prstGeom prst="blockArc">
          <a:avLst>
            <a:gd name="adj1" fmla="val 7427614"/>
            <a:gd name="adj2" fmla="val 12007218"/>
            <a:gd name="adj3" fmla="val 4642"/>
          </a:avLst>
        </a:prstGeom>
        <a:gradFill rotWithShape="0">
          <a:gsLst>
            <a:gs pos="0">
              <a:srgbClr val="8064A2">
                <a:hueOff val="-3348577"/>
                <a:satOff val="20174"/>
                <a:lumOff val="1617"/>
                <a:alphaOff val="0"/>
                <a:shade val="51000"/>
                <a:satMod val="130000"/>
              </a:srgbClr>
            </a:gs>
            <a:gs pos="80000">
              <a:srgbClr val="8064A2">
                <a:hueOff val="-3348577"/>
                <a:satOff val="20174"/>
                <a:lumOff val="1617"/>
                <a:alphaOff val="0"/>
                <a:shade val="93000"/>
                <a:satMod val="130000"/>
              </a:srgbClr>
            </a:gs>
            <a:gs pos="100000">
              <a:srgbClr val="8064A2">
                <a:hueOff val="-3348577"/>
                <a:satOff val="20174"/>
                <a:lumOff val="1617"/>
                <a:alphaOff val="0"/>
                <a:shade val="94000"/>
                <a:satMod val="135000"/>
              </a:srgbClr>
            </a:gs>
          </a:gsLst>
          <a:lin ang="16200000" scaled="0"/>
        </a:gradFill>
        <a:ln>
          <a:noFill/>
        </a:ln>
        <a:effectLst>
          <a:outerShdw blurRad="40000" dist="23000" dir="5400000" rotWithShape="0">
            <a:srgbClr val="000000">
              <a:alpha val="35000"/>
            </a:srgbClr>
          </a:outerShdw>
        </a:effectLst>
      </dgm:spPr>
      <dgm:t>
        <a:bodyPr/>
        <a:lstStyle/>
        <a:p>
          <a:pPr algn="ctr"/>
          <a:endParaRPr lang="fr-FR">
            <a:latin typeface="Cambria" pitchFamily="18" charset="0"/>
          </a:endParaRPr>
        </a:p>
      </dgm:t>
    </dgm:pt>
    <dgm:pt modelId="{D1448C73-B16E-4515-8842-915F61E0C0FE}">
      <dgm:prSet phldrT="[Texte]"/>
      <dgm:spPr>
        <a:xfrm>
          <a:off x="4583845" y="3292618"/>
          <a:ext cx="1201087" cy="1201087"/>
        </a:xfrm>
        <a:prstGeom prst="ellipse">
          <a:avLst/>
        </a:prstGeom>
        <a:gradFill rotWithShape="0">
          <a:gsLst>
            <a:gs pos="0">
              <a:srgbClr val="8064A2">
                <a:hueOff val="-2232385"/>
                <a:satOff val="13449"/>
                <a:lumOff val="1078"/>
                <a:alphaOff val="0"/>
                <a:shade val="51000"/>
                <a:satMod val="130000"/>
              </a:srgbClr>
            </a:gs>
            <a:gs pos="80000">
              <a:srgbClr val="8064A2">
                <a:hueOff val="-2232385"/>
                <a:satOff val="13449"/>
                <a:lumOff val="1078"/>
                <a:alphaOff val="0"/>
                <a:shade val="93000"/>
                <a:satMod val="130000"/>
              </a:srgbClr>
            </a:gs>
            <a:gs pos="100000">
              <a:srgbClr val="8064A2">
                <a:hueOff val="-2232385"/>
                <a:satOff val="13449"/>
                <a:lumOff val="1078"/>
                <a:alphaOff val="0"/>
                <a:shade val="94000"/>
                <a:satMod val="135000"/>
              </a:srgbClr>
            </a:gs>
          </a:gsLst>
          <a:lin ang="16200000" scaled="0"/>
        </a:gradFill>
        <a:ln>
          <a:noFill/>
        </a:ln>
        <a:effectLst>
          <a:outerShdw blurRad="40000" dist="23000" dir="5400000" rotWithShape="0">
            <a:srgbClr val="000000">
              <a:alpha val="35000"/>
            </a:srgbClr>
          </a:outerShdw>
        </a:effectLst>
      </dgm:spPr>
      <dgm:t>
        <a:bodyPr/>
        <a:lstStyle/>
        <a:p>
          <a:pPr algn="ctr">
            <a:buNone/>
          </a:pPr>
          <a:r>
            <a:rPr lang="fr-FR" dirty="0">
              <a:solidFill>
                <a:sysClr val="window" lastClr="FFFFFF"/>
              </a:solidFill>
              <a:latin typeface="Cambria" pitchFamily="18" charset="0"/>
              <a:ea typeface="+mn-ea"/>
              <a:cs typeface="+mn-cs"/>
            </a:rPr>
            <a:t>CEMAC</a:t>
          </a:r>
        </a:p>
      </dgm:t>
    </dgm:pt>
    <dgm:pt modelId="{51CB0E4C-9402-49C7-8E7E-72B7F7954B5F}" type="parTrans" cxnId="{5303A4E3-5ED1-470C-B5AA-F7CC8371AD56}">
      <dgm:prSet/>
      <dgm:spPr/>
      <dgm:t>
        <a:bodyPr/>
        <a:lstStyle/>
        <a:p>
          <a:pPr algn="ctr"/>
          <a:endParaRPr lang="fr-FR">
            <a:latin typeface="Cambria" pitchFamily="18" charset="0"/>
          </a:endParaRPr>
        </a:p>
      </dgm:t>
    </dgm:pt>
    <dgm:pt modelId="{87ED724E-683B-4AAF-BAF4-EE12E3F31927}" type="sibTrans" cxnId="{5303A4E3-5ED1-470C-B5AA-F7CC8371AD56}">
      <dgm:prSet/>
      <dgm:spPr>
        <a:xfrm>
          <a:off x="2251866" y="881564"/>
          <a:ext cx="3725866" cy="3078869"/>
        </a:xfrm>
        <a:prstGeom prst="blockArc">
          <a:avLst>
            <a:gd name="adj1" fmla="val 3240000"/>
            <a:gd name="adj2" fmla="val 7560000"/>
            <a:gd name="adj3" fmla="val 4642"/>
          </a:avLst>
        </a:prstGeom>
        <a:gradFill rotWithShape="0">
          <a:gsLst>
            <a:gs pos="0">
              <a:srgbClr val="8064A2">
                <a:hueOff val="-2232385"/>
                <a:satOff val="13449"/>
                <a:lumOff val="1078"/>
                <a:alphaOff val="0"/>
                <a:shade val="51000"/>
                <a:satMod val="130000"/>
              </a:srgbClr>
            </a:gs>
            <a:gs pos="80000">
              <a:srgbClr val="8064A2">
                <a:hueOff val="-2232385"/>
                <a:satOff val="13449"/>
                <a:lumOff val="1078"/>
                <a:alphaOff val="0"/>
                <a:shade val="93000"/>
                <a:satMod val="130000"/>
              </a:srgbClr>
            </a:gs>
            <a:gs pos="100000">
              <a:srgbClr val="8064A2">
                <a:hueOff val="-2232385"/>
                <a:satOff val="13449"/>
                <a:lumOff val="1078"/>
                <a:alphaOff val="0"/>
                <a:shade val="94000"/>
                <a:satMod val="135000"/>
              </a:srgbClr>
            </a:gs>
          </a:gsLst>
          <a:lin ang="16200000" scaled="0"/>
        </a:gradFill>
        <a:ln>
          <a:noFill/>
        </a:ln>
        <a:effectLst>
          <a:outerShdw blurRad="40000" dist="23000" dir="5400000" rotWithShape="0">
            <a:srgbClr val="000000">
              <a:alpha val="35000"/>
            </a:srgbClr>
          </a:outerShdw>
        </a:effectLst>
      </dgm:spPr>
      <dgm:t>
        <a:bodyPr/>
        <a:lstStyle/>
        <a:p>
          <a:pPr algn="ctr"/>
          <a:endParaRPr lang="fr-FR">
            <a:latin typeface="Cambria" pitchFamily="18" charset="0"/>
          </a:endParaRPr>
        </a:p>
      </dgm:t>
    </dgm:pt>
    <dgm:pt modelId="{F557FEF9-0104-4762-A1EF-4B7A2A3A7B07}">
      <dgm:prSet phldrT="[Texte]"/>
      <dgm:spPr>
        <a:xfrm>
          <a:off x="1748142" y="1154406"/>
          <a:ext cx="1201087" cy="1201087"/>
        </a:xfrm>
        <a:prstGeom prst="ellipse">
          <a:avLst/>
        </a:prstGeom>
        <a:gradFill rotWithShape="0">
          <a:gsLst>
            <a:gs pos="0">
              <a:srgbClr val="8064A2">
                <a:hueOff val="-4464770"/>
                <a:satOff val="26899"/>
                <a:lumOff val="2156"/>
                <a:alphaOff val="0"/>
                <a:shade val="51000"/>
                <a:satMod val="130000"/>
              </a:srgbClr>
            </a:gs>
            <a:gs pos="80000">
              <a:srgbClr val="8064A2">
                <a:hueOff val="-4464770"/>
                <a:satOff val="26899"/>
                <a:lumOff val="2156"/>
                <a:alphaOff val="0"/>
                <a:shade val="93000"/>
                <a:satMod val="130000"/>
              </a:srgbClr>
            </a:gs>
            <a:gs pos="100000">
              <a:srgbClr val="8064A2">
                <a:hueOff val="-4464770"/>
                <a:satOff val="26899"/>
                <a:lumOff val="2156"/>
                <a:alphaOff val="0"/>
                <a:shade val="94000"/>
                <a:satMod val="135000"/>
              </a:srgbClr>
            </a:gs>
          </a:gsLst>
          <a:lin ang="16200000" scaled="0"/>
        </a:gradFill>
        <a:ln>
          <a:noFill/>
        </a:ln>
        <a:effectLst>
          <a:outerShdw blurRad="40000" dist="23000" dir="5400000" rotWithShape="0">
            <a:srgbClr val="000000">
              <a:alpha val="35000"/>
            </a:srgbClr>
          </a:outerShdw>
        </a:effectLst>
      </dgm:spPr>
      <dgm:t>
        <a:bodyPr/>
        <a:lstStyle/>
        <a:p>
          <a:pPr algn="ctr">
            <a:buNone/>
          </a:pPr>
          <a:r>
            <a:rPr lang="fr-FR" dirty="0">
              <a:solidFill>
                <a:sysClr val="window" lastClr="FFFFFF"/>
              </a:solidFill>
              <a:latin typeface="Cambria" pitchFamily="18" charset="0"/>
              <a:ea typeface="+mn-ea"/>
              <a:cs typeface="+mn-cs"/>
            </a:rPr>
            <a:t>OHADA</a:t>
          </a:r>
        </a:p>
      </dgm:t>
    </dgm:pt>
    <dgm:pt modelId="{0DDCE76E-C8D4-4790-B843-1BBA746C9136}" type="parTrans" cxnId="{F1363856-3666-4B86-A2B5-DA712662DF6D}">
      <dgm:prSet/>
      <dgm:spPr/>
      <dgm:t>
        <a:bodyPr/>
        <a:lstStyle/>
        <a:p>
          <a:pPr algn="ctr"/>
          <a:endParaRPr lang="fr-FR">
            <a:latin typeface="Cambria" pitchFamily="18" charset="0"/>
          </a:endParaRPr>
        </a:p>
      </dgm:t>
    </dgm:pt>
    <dgm:pt modelId="{F966F6C3-D735-4EEF-9D7E-CF8A78F00CDB}" type="sibTrans" cxnId="{F1363856-3666-4B86-A2B5-DA712662DF6D}">
      <dgm:prSet/>
      <dgm:spPr>
        <a:xfrm>
          <a:off x="2179733" y="556635"/>
          <a:ext cx="3725866" cy="3725866"/>
        </a:xfrm>
        <a:prstGeom prst="blockArc">
          <a:avLst>
            <a:gd name="adj1" fmla="val 12085328"/>
            <a:gd name="adj2" fmla="val 16336309"/>
            <a:gd name="adj3" fmla="val 4642"/>
          </a:avLst>
        </a:prstGeom>
        <a:gradFill rotWithShape="0">
          <a:gsLst>
            <a:gs pos="0">
              <a:srgbClr val="8064A2">
                <a:hueOff val="-4464770"/>
                <a:satOff val="26899"/>
                <a:lumOff val="2156"/>
                <a:alphaOff val="0"/>
                <a:shade val="51000"/>
                <a:satMod val="130000"/>
              </a:srgbClr>
            </a:gs>
            <a:gs pos="80000">
              <a:srgbClr val="8064A2">
                <a:hueOff val="-4464770"/>
                <a:satOff val="26899"/>
                <a:lumOff val="2156"/>
                <a:alphaOff val="0"/>
                <a:shade val="93000"/>
                <a:satMod val="130000"/>
              </a:srgbClr>
            </a:gs>
            <a:gs pos="100000">
              <a:srgbClr val="8064A2">
                <a:hueOff val="-4464770"/>
                <a:satOff val="26899"/>
                <a:lumOff val="2156"/>
                <a:alphaOff val="0"/>
                <a:shade val="94000"/>
                <a:satMod val="135000"/>
              </a:srgbClr>
            </a:gs>
          </a:gsLst>
          <a:lin ang="16200000" scaled="0"/>
        </a:gradFill>
        <a:ln>
          <a:noFill/>
        </a:ln>
        <a:effectLst>
          <a:outerShdw blurRad="40000" dist="23000" dir="5400000" rotWithShape="0">
            <a:srgbClr val="000000">
              <a:alpha val="35000"/>
            </a:srgbClr>
          </a:outerShdw>
        </a:effectLst>
      </dgm:spPr>
      <dgm:t>
        <a:bodyPr/>
        <a:lstStyle/>
        <a:p>
          <a:pPr algn="ctr"/>
          <a:endParaRPr lang="fr-FR">
            <a:latin typeface="Cambria" pitchFamily="18" charset="0"/>
          </a:endParaRPr>
        </a:p>
      </dgm:t>
    </dgm:pt>
    <dgm:pt modelId="{178F4674-21D5-4A59-A235-56737501988F}" type="pres">
      <dgm:prSet presAssocID="{97B222F9-36CA-403C-A31E-D4477994CDD5}" presName="Name0" presStyleCnt="0">
        <dgm:presLayoutVars>
          <dgm:chMax val="1"/>
          <dgm:dir/>
          <dgm:animLvl val="ctr"/>
          <dgm:resizeHandles val="exact"/>
        </dgm:presLayoutVars>
      </dgm:prSet>
      <dgm:spPr/>
    </dgm:pt>
    <dgm:pt modelId="{137A0DD7-44AF-4105-92F3-903383A0BC04}" type="pres">
      <dgm:prSet presAssocID="{1E2A38D0-FE77-4F94-BB08-34A52C4468C9}" presName="centerShape" presStyleLbl="node0" presStyleIdx="0" presStyleCnt="1" custScaleX="150957"/>
      <dgm:spPr/>
    </dgm:pt>
    <dgm:pt modelId="{B0B839EC-1F61-4C66-B445-9B1EF542904A}" type="pres">
      <dgm:prSet presAssocID="{A8581847-7B54-4F71-AAFC-4B48AE2FD38F}" presName="node" presStyleLbl="node1" presStyleIdx="0" presStyleCnt="5">
        <dgm:presLayoutVars>
          <dgm:bulletEnabled val="1"/>
        </dgm:presLayoutVars>
      </dgm:prSet>
      <dgm:spPr/>
    </dgm:pt>
    <dgm:pt modelId="{9268EB1D-2C68-44BB-96A2-ACA6AB08969D}" type="pres">
      <dgm:prSet presAssocID="{A8581847-7B54-4F71-AAFC-4B48AE2FD38F}" presName="dummy" presStyleCnt="0"/>
      <dgm:spPr/>
    </dgm:pt>
    <dgm:pt modelId="{D94A0879-84F7-478E-8885-6D2A7807D822}" type="pres">
      <dgm:prSet presAssocID="{61B59CC6-34E4-4670-807B-9248DB80C81C}" presName="sibTrans" presStyleLbl="sibTrans2D1" presStyleIdx="0" presStyleCnt="5"/>
      <dgm:spPr/>
    </dgm:pt>
    <dgm:pt modelId="{1E188117-7B7D-4F3F-9A47-C3C703B7BEBD}" type="pres">
      <dgm:prSet presAssocID="{6EBB87C3-FAD7-4F77-B804-759CAA93CDBC}" presName="node" presStyleLbl="node1" presStyleIdx="1" presStyleCnt="5" custRadScaleRad="104477" custRadScaleInc="-940">
        <dgm:presLayoutVars>
          <dgm:bulletEnabled val="1"/>
        </dgm:presLayoutVars>
      </dgm:prSet>
      <dgm:spPr/>
    </dgm:pt>
    <dgm:pt modelId="{7D453CAF-5AD2-4B64-BB88-B6A1433F1E26}" type="pres">
      <dgm:prSet presAssocID="{6EBB87C3-FAD7-4F77-B804-759CAA93CDBC}" presName="dummy" presStyleCnt="0"/>
      <dgm:spPr/>
    </dgm:pt>
    <dgm:pt modelId="{61C06375-6CD8-456F-B5ED-A91F93836EAB}" type="pres">
      <dgm:prSet presAssocID="{1A48A237-7A0E-473E-B0CC-CBD737C0ED89}" presName="sibTrans" presStyleLbl="sibTrans2D1" presStyleIdx="1" presStyleCnt="5"/>
      <dgm:spPr/>
    </dgm:pt>
    <dgm:pt modelId="{D2B6DB0F-018A-4E79-8F46-EFEAA6D9AEF8}" type="pres">
      <dgm:prSet presAssocID="{D1448C73-B16E-4515-8842-915F61E0C0FE}" presName="node" presStyleLbl="node1" presStyleIdx="2" presStyleCnt="5">
        <dgm:presLayoutVars>
          <dgm:bulletEnabled val="1"/>
        </dgm:presLayoutVars>
      </dgm:prSet>
      <dgm:spPr/>
    </dgm:pt>
    <dgm:pt modelId="{89867219-9517-4463-A6F8-28F5B36470C4}" type="pres">
      <dgm:prSet presAssocID="{D1448C73-B16E-4515-8842-915F61E0C0FE}" presName="dummy" presStyleCnt="0"/>
      <dgm:spPr/>
    </dgm:pt>
    <dgm:pt modelId="{F3794844-DD7F-46C6-92A6-6EA6FB709BC1}" type="pres">
      <dgm:prSet presAssocID="{87ED724E-683B-4AAF-BAF4-EE12E3F31927}" presName="sibTrans" presStyleLbl="sibTrans2D1" presStyleIdx="2" presStyleCnt="5" custScaleY="82635"/>
      <dgm:spPr/>
    </dgm:pt>
    <dgm:pt modelId="{13AD3EBF-8AE8-4200-9004-176AB66D43E7}" type="pres">
      <dgm:prSet presAssocID="{B2C0C864-C520-4EF6-8744-E3F3A1FA0835}" presName="node" presStyleLbl="node1" presStyleIdx="3" presStyleCnt="5">
        <dgm:presLayoutVars>
          <dgm:bulletEnabled val="1"/>
        </dgm:presLayoutVars>
      </dgm:prSet>
      <dgm:spPr/>
    </dgm:pt>
    <dgm:pt modelId="{EB8731B1-F077-4C86-941E-85F0333AA70F}" type="pres">
      <dgm:prSet presAssocID="{B2C0C864-C520-4EF6-8744-E3F3A1FA0835}" presName="dummy" presStyleCnt="0"/>
      <dgm:spPr/>
    </dgm:pt>
    <dgm:pt modelId="{09870FA3-FA28-4917-A257-08CD99DA2BA3}" type="pres">
      <dgm:prSet presAssocID="{529456E2-FE09-473F-86EA-9CFDF3F65493}" presName="sibTrans" presStyleLbl="sibTrans2D1" presStyleIdx="3" presStyleCnt="5"/>
      <dgm:spPr/>
    </dgm:pt>
    <dgm:pt modelId="{E8001BC5-A748-496F-A5BD-EDA25D294B7C}" type="pres">
      <dgm:prSet presAssocID="{F557FEF9-0104-4762-A1EF-4B7A2A3A7B07}" presName="node" presStyleLbl="node1" presStyleIdx="4" presStyleCnt="5" custRadScaleRad="103728" custRadScaleInc="11095">
        <dgm:presLayoutVars>
          <dgm:bulletEnabled val="1"/>
        </dgm:presLayoutVars>
      </dgm:prSet>
      <dgm:spPr/>
    </dgm:pt>
    <dgm:pt modelId="{3129BFB8-6703-4658-B597-23C9B7477154}" type="pres">
      <dgm:prSet presAssocID="{F557FEF9-0104-4762-A1EF-4B7A2A3A7B07}" presName="dummy" presStyleCnt="0"/>
      <dgm:spPr/>
    </dgm:pt>
    <dgm:pt modelId="{CB49C659-D202-4931-9457-D8A6F6288FFD}" type="pres">
      <dgm:prSet presAssocID="{F966F6C3-D735-4EEF-9D7E-CF8A78F00CDB}" presName="sibTrans" presStyleLbl="sibTrans2D1" presStyleIdx="4" presStyleCnt="5"/>
      <dgm:spPr/>
    </dgm:pt>
  </dgm:ptLst>
  <dgm:cxnLst>
    <dgm:cxn modelId="{6257FA06-D24F-4A33-A519-11ADBB23E6F1}" type="presOf" srcId="{F966F6C3-D735-4EEF-9D7E-CF8A78F00CDB}" destId="{CB49C659-D202-4931-9457-D8A6F6288FFD}" srcOrd="0" destOrd="0" presId="urn:microsoft.com/office/officeart/2005/8/layout/radial6"/>
    <dgm:cxn modelId="{9468C010-2487-42F2-8507-CE67F3075E52}" type="presOf" srcId="{61B59CC6-34E4-4670-807B-9248DB80C81C}" destId="{D94A0879-84F7-478E-8885-6D2A7807D822}" srcOrd="0" destOrd="0" presId="urn:microsoft.com/office/officeart/2005/8/layout/radial6"/>
    <dgm:cxn modelId="{5F121515-B585-482B-99B0-7F6E4CF839F2}" srcId="{1E2A38D0-FE77-4F94-BB08-34A52C4468C9}" destId="{B2C0C864-C520-4EF6-8744-E3F3A1FA0835}" srcOrd="3" destOrd="0" parTransId="{506C38D9-7F2F-4CC5-B561-CE5FFB6E28CE}" sibTransId="{529456E2-FE09-473F-86EA-9CFDF3F65493}"/>
    <dgm:cxn modelId="{6389F121-5C78-4149-B342-B2D34FADB8D6}" type="presOf" srcId="{F557FEF9-0104-4762-A1EF-4B7A2A3A7B07}" destId="{E8001BC5-A748-496F-A5BD-EDA25D294B7C}" srcOrd="0" destOrd="0" presId="urn:microsoft.com/office/officeart/2005/8/layout/radial6"/>
    <dgm:cxn modelId="{48739328-D656-4BDE-80CB-3D8075674CA7}" type="presOf" srcId="{1A48A237-7A0E-473E-B0CC-CBD737C0ED89}" destId="{61C06375-6CD8-456F-B5ED-A91F93836EAB}" srcOrd="0" destOrd="0" presId="urn:microsoft.com/office/officeart/2005/8/layout/radial6"/>
    <dgm:cxn modelId="{D8EFF22E-7A69-4A17-BCF7-4D3446C5B577}" type="presOf" srcId="{529456E2-FE09-473F-86EA-9CFDF3F65493}" destId="{09870FA3-FA28-4917-A257-08CD99DA2BA3}" srcOrd="0" destOrd="0" presId="urn:microsoft.com/office/officeart/2005/8/layout/radial6"/>
    <dgm:cxn modelId="{CD1B6E38-CCF0-4326-9C0F-F867D6DF4123}" srcId="{97B222F9-36CA-403C-A31E-D4477994CDD5}" destId="{1E2A38D0-FE77-4F94-BB08-34A52C4468C9}" srcOrd="0" destOrd="0" parTransId="{8E9D8004-BB43-4DE2-A78C-C2BD33197A83}" sibTransId="{5830C20A-5B7C-4FA7-AD3F-96D98A0699B5}"/>
    <dgm:cxn modelId="{F1363856-3666-4B86-A2B5-DA712662DF6D}" srcId="{1E2A38D0-FE77-4F94-BB08-34A52C4468C9}" destId="{F557FEF9-0104-4762-A1EF-4B7A2A3A7B07}" srcOrd="4" destOrd="0" parTransId="{0DDCE76E-C8D4-4790-B843-1BBA746C9136}" sibTransId="{F966F6C3-D735-4EEF-9D7E-CF8A78F00CDB}"/>
    <dgm:cxn modelId="{4C457856-848B-4B1F-B2CC-FCBB8472C093}" type="presOf" srcId="{97B222F9-36CA-403C-A31E-D4477994CDD5}" destId="{178F4674-21D5-4A59-A235-56737501988F}" srcOrd="0" destOrd="0" presId="urn:microsoft.com/office/officeart/2005/8/layout/radial6"/>
    <dgm:cxn modelId="{86A6C563-54FB-496D-9E45-F81C8738F0A8}" type="presOf" srcId="{B2C0C864-C520-4EF6-8744-E3F3A1FA0835}" destId="{13AD3EBF-8AE8-4200-9004-176AB66D43E7}" srcOrd="0" destOrd="0" presId="urn:microsoft.com/office/officeart/2005/8/layout/radial6"/>
    <dgm:cxn modelId="{F8F37468-2D5D-49CB-A3F3-8A38E76B8268}" type="presOf" srcId="{D1448C73-B16E-4515-8842-915F61E0C0FE}" destId="{D2B6DB0F-018A-4E79-8F46-EFEAA6D9AEF8}" srcOrd="0" destOrd="0" presId="urn:microsoft.com/office/officeart/2005/8/layout/radial6"/>
    <dgm:cxn modelId="{03E89C6B-9905-4BC1-8EC9-DD27FAABBB11}" srcId="{1E2A38D0-FE77-4F94-BB08-34A52C4468C9}" destId="{6EBB87C3-FAD7-4F77-B804-759CAA93CDBC}" srcOrd="1" destOrd="0" parTransId="{A01795A8-777C-4CDA-9093-983A009B132C}" sibTransId="{1A48A237-7A0E-473E-B0CC-CBD737C0ED89}"/>
    <dgm:cxn modelId="{B85FCE79-DE74-4CD3-82AE-E9E2BE1F6C5A}" srcId="{1E2A38D0-FE77-4F94-BB08-34A52C4468C9}" destId="{A8581847-7B54-4F71-AAFC-4B48AE2FD38F}" srcOrd="0" destOrd="0" parTransId="{4FE6D2F0-2FE5-4927-AE34-D883FB58AF0A}" sibTransId="{61B59CC6-34E4-4670-807B-9248DB80C81C}"/>
    <dgm:cxn modelId="{452DA87B-9197-4571-AE3E-6F1A125F9BD0}" type="presOf" srcId="{6EBB87C3-FAD7-4F77-B804-759CAA93CDBC}" destId="{1E188117-7B7D-4F3F-9A47-C3C703B7BEBD}" srcOrd="0" destOrd="0" presId="urn:microsoft.com/office/officeart/2005/8/layout/radial6"/>
    <dgm:cxn modelId="{2EE19691-59DC-45D9-B716-D79E6A06F325}" type="presOf" srcId="{1E2A38D0-FE77-4F94-BB08-34A52C4468C9}" destId="{137A0DD7-44AF-4105-92F3-903383A0BC04}" srcOrd="0" destOrd="0" presId="urn:microsoft.com/office/officeart/2005/8/layout/radial6"/>
    <dgm:cxn modelId="{1B9EFDA1-8057-402F-B6DF-F658DF4E6211}" type="presOf" srcId="{A8581847-7B54-4F71-AAFC-4B48AE2FD38F}" destId="{B0B839EC-1F61-4C66-B445-9B1EF542904A}" srcOrd="0" destOrd="0" presId="urn:microsoft.com/office/officeart/2005/8/layout/radial6"/>
    <dgm:cxn modelId="{5303A4E3-5ED1-470C-B5AA-F7CC8371AD56}" srcId="{1E2A38D0-FE77-4F94-BB08-34A52C4468C9}" destId="{D1448C73-B16E-4515-8842-915F61E0C0FE}" srcOrd="2" destOrd="0" parTransId="{51CB0E4C-9402-49C7-8E7E-72B7F7954B5F}" sibTransId="{87ED724E-683B-4AAF-BAF4-EE12E3F31927}"/>
    <dgm:cxn modelId="{AEB2BFEA-66CF-4860-A29B-3BB400348E1F}" type="presOf" srcId="{87ED724E-683B-4AAF-BAF4-EE12E3F31927}" destId="{F3794844-DD7F-46C6-92A6-6EA6FB709BC1}" srcOrd="0" destOrd="0" presId="urn:microsoft.com/office/officeart/2005/8/layout/radial6"/>
    <dgm:cxn modelId="{5EBD9D5F-BFCF-44C8-A83E-CED113EBCD93}" type="presParOf" srcId="{178F4674-21D5-4A59-A235-56737501988F}" destId="{137A0DD7-44AF-4105-92F3-903383A0BC04}" srcOrd="0" destOrd="0" presId="urn:microsoft.com/office/officeart/2005/8/layout/radial6"/>
    <dgm:cxn modelId="{A0703B23-C096-480B-A276-F78B32DFB5FD}" type="presParOf" srcId="{178F4674-21D5-4A59-A235-56737501988F}" destId="{B0B839EC-1F61-4C66-B445-9B1EF542904A}" srcOrd="1" destOrd="0" presId="urn:microsoft.com/office/officeart/2005/8/layout/radial6"/>
    <dgm:cxn modelId="{D0B98F0D-2F7D-4EFF-95F3-18E7843C108C}" type="presParOf" srcId="{178F4674-21D5-4A59-A235-56737501988F}" destId="{9268EB1D-2C68-44BB-96A2-ACA6AB08969D}" srcOrd="2" destOrd="0" presId="urn:microsoft.com/office/officeart/2005/8/layout/radial6"/>
    <dgm:cxn modelId="{D73B4C57-FFBD-4427-A9A7-7C53E6849B41}" type="presParOf" srcId="{178F4674-21D5-4A59-A235-56737501988F}" destId="{D94A0879-84F7-478E-8885-6D2A7807D822}" srcOrd="3" destOrd="0" presId="urn:microsoft.com/office/officeart/2005/8/layout/radial6"/>
    <dgm:cxn modelId="{138BDCF0-5DA5-4C9F-88D0-D546227A98A6}" type="presParOf" srcId="{178F4674-21D5-4A59-A235-56737501988F}" destId="{1E188117-7B7D-4F3F-9A47-C3C703B7BEBD}" srcOrd="4" destOrd="0" presId="urn:microsoft.com/office/officeart/2005/8/layout/radial6"/>
    <dgm:cxn modelId="{06C07D2A-9DC3-4F7C-92CB-FDBD530705F7}" type="presParOf" srcId="{178F4674-21D5-4A59-A235-56737501988F}" destId="{7D453CAF-5AD2-4B64-BB88-B6A1433F1E26}" srcOrd="5" destOrd="0" presId="urn:microsoft.com/office/officeart/2005/8/layout/radial6"/>
    <dgm:cxn modelId="{61F627EE-7967-4B8C-B25F-7E35ACA1E9E4}" type="presParOf" srcId="{178F4674-21D5-4A59-A235-56737501988F}" destId="{61C06375-6CD8-456F-B5ED-A91F93836EAB}" srcOrd="6" destOrd="0" presId="urn:microsoft.com/office/officeart/2005/8/layout/radial6"/>
    <dgm:cxn modelId="{59115E36-1DEC-4130-B5D6-A0F8946974D0}" type="presParOf" srcId="{178F4674-21D5-4A59-A235-56737501988F}" destId="{D2B6DB0F-018A-4E79-8F46-EFEAA6D9AEF8}" srcOrd="7" destOrd="0" presId="urn:microsoft.com/office/officeart/2005/8/layout/radial6"/>
    <dgm:cxn modelId="{55FB27AC-E1E1-47C5-9EE2-30E5CF5D640B}" type="presParOf" srcId="{178F4674-21D5-4A59-A235-56737501988F}" destId="{89867219-9517-4463-A6F8-28F5B36470C4}" srcOrd="8" destOrd="0" presId="urn:microsoft.com/office/officeart/2005/8/layout/radial6"/>
    <dgm:cxn modelId="{77A5DC22-4570-4614-9CEB-7280E3683D4C}" type="presParOf" srcId="{178F4674-21D5-4A59-A235-56737501988F}" destId="{F3794844-DD7F-46C6-92A6-6EA6FB709BC1}" srcOrd="9" destOrd="0" presId="urn:microsoft.com/office/officeart/2005/8/layout/radial6"/>
    <dgm:cxn modelId="{F4BDB237-79DA-4AB2-B67A-ACD1C6C06552}" type="presParOf" srcId="{178F4674-21D5-4A59-A235-56737501988F}" destId="{13AD3EBF-8AE8-4200-9004-176AB66D43E7}" srcOrd="10" destOrd="0" presId="urn:microsoft.com/office/officeart/2005/8/layout/radial6"/>
    <dgm:cxn modelId="{B113D58D-851B-47A2-B07F-742AEFC50408}" type="presParOf" srcId="{178F4674-21D5-4A59-A235-56737501988F}" destId="{EB8731B1-F077-4C86-941E-85F0333AA70F}" srcOrd="11" destOrd="0" presId="urn:microsoft.com/office/officeart/2005/8/layout/radial6"/>
    <dgm:cxn modelId="{62E38CCE-E071-4AF5-AE8A-BB2294E310C3}" type="presParOf" srcId="{178F4674-21D5-4A59-A235-56737501988F}" destId="{09870FA3-FA28-4917-A257-08CD99DA2BA3}" srcOrd="12" destOrd="0" presId="urn:microsoft.com/office/officeart/2005/8/layout/radial6"/>
    <dgm:cxn modelId="{C0C94C95-514B-41D8-B4FA-46BD4F2A097C}" type="presParOf" srcId="{178F4674-21D5-4A59-A235-56737501988F}" destId="{E8001BC5-A748-496F-A5BD-EDA25D294B7C}" srcOrd="13" destOrd="0" presId="urn:microsoft.com/office/officeart/2005/8/layout/radial6"/>
    <dgm:cxn modelId="{6AAF236E-E756-4DDE-BC56-59E67145AEC1}" type="presParOf" srcId="{178F4674-21D5-4A59-A235-56737501988F}" destId="{3129BFB8-6703-4658-B597-23C9B7477154}" srcOrd="14" destOrd="0" presId="urn:microsoft.com/office/officeart/2005/8/layout/radial6"/>
    <dgm:cxn modelId="{DD8BF2D9-6348-48FB-A471-E2908E9D917A}" type="presParOf" srcId="{178F4674-21D5-4A59-A235-56737501988F}" destId="{CB49C659-D202-4931-9457-D8A6F6288FFD}" srcOrd="15" destOrd="0" presId="urn:microsoft.com/office/officeart/2005/8/layout/radial6"/>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24967A-4658-4CE0-ACD1-2BEDF16E5DE3}">
      <dsp:nvSpPr>
        <dsp:cNvPr id="0" name=""/>
        <dsp:cNvSpPr/>
      </dsp:nvSpPr>
      <dsp:spPr>
        <a:xfrm>
          <a:off x="3404352" y="1693631"/>
          <a:ext cx="1428720" cy="1141214"/>
        </a:xfrm>
        <a:prstGeom prst="ellipse">
          <a:avLst/>
        </a:prstGeom>
        <a:solidFill>
          <a:srgbClr val="C0504D">
            <a:hueOff val="0"/>
            <a:satOff val="0"/>
            <a:lumOff val="0"/>
            <a:alphaOff val="0"/>
          </a:srgbClr>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fr-FR" sz="1600" b="1" kern="1200" dirty="0">
              <a:solidFill>
                <a:sysClr val="window" lastClr="FFFFFF"/>
              </a:solidFill>
              <a:effectLst>
                <a:outerShdw blurRad="38100" dist="38100" dir="2700000" algn="tl">
                  <a:srgbClr val="000000">
                    <a:alpha val="43137"/>
                  </a:srgbClr>
                </a:outerShdw>
              </a:effectLst>
              <a:latin typeface="Calibri"/>
              <a:ea typeface="+mn-ea"/>
              <a:cs typeface="+mn-cs"/>
            </a:rPr>
            <a:t>Mesures Incitatives</a:t>
          </a:r>
        </a:p>
      </dsp:txBody>
      <dsp:txXfrm>
        <a:off x="3613583" y="1860758"/>
        <a:ext cx="1010258" cy="806960"/>
      </dsp:txXfrm>
    </dsp:sp>
    <dsp:sp modelId="{D22B4F92-7A1E-4488-BE54-70E435D032DE}">
      <dsp:nvSpPr>
        <dsp:cNvPr id="0" name=""/>
        <dsp:cNvSpPr/>
      </dsp:nvSpPr>
      <dsp:spPr>
        <a:xfrm rot="16192305">
          <a:off x="3896502" y="1177700"/>
          <a:ext cx="440423" cy="388012"/>
        </a:xfrm>
        <a:prstGeom prst="rightArrow">
          <a:avLst>
            <a:gd name="adj1" fmla="val 60000"/>
            <a:gd name="adj2" fmla="val 50000"/>
          </a:avLst>
        </a:prstGeom>
        <a:solidFill>
          <a:srgbClr val="9BBB59">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endParaRPr lang="fr-FR" sz="3600" b="1" kern="1200">
            <a:solidFill>
              <a:sysClr val="window" lastClr="FFFFFF"/>
            </a:solidFill>
            <a:effectLst>
              <a:outerShdw blurRad="38100" dist="38100" dir="2700000" algn="tl">
                <a:srgbClr val="000000">
                  <a:alpha val="43137"/>
                </a:srgbClr>
              </a:outerShdw>
            </a:effectLst>
            <a:latin typeface="Calibri"/>
            <a:ea typeface="+mn-ea"/>
            <a:cs typeface="+mn-cs"/>
          </a:endParaRPr>
        </a:p>
      </dsp:txBody>
      <dsp:txXfrm rot="10800000">
        <a:off x="3954834" y="1313504"/>
        <a:ext cx="324019" cy="232808"/>
      </dsp:txXfrm>
    </dsp:sp>
    <dsp:sp modelId="{B57B9375-5F78-490E-A346-268EA26D8FF6}">
      <dsp:nvSpPr>
        <dsp:cNvPr id="0" name=""/>
        <dsp:cNvSpPr/>
      </dsp:nvSpPr>
      <dsp:spPr>
        <a:xfrm>
          <a:off x="3471875" y="2776"/>
          <a:ext cx="1285848" cy="1027092"/>
        </a:xfrm>
        <a:prstGeom prst="ellipse">
          <a:avLst/>
        </a:prstGeom>
        <a:solidFill>
          <a:srgbClr val="9BBB59">
            <a:hueOff val="0"/>
            <a:satOff val="0"/>
            <a:lumOff val="0"/>
            <a:alphaOff val="0"/>
          </a:srgbClr>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fr-FR" sz="1200" b="1" kern="1200" dirty="0">
              <a:solidFill>
                <a:sysClr val="window" lastClr="FFFFFF"/>
              </a:solidFill>
              <a:effectLst>
                <a:outerShdw blurRad="38100" dist="38100" dir="2700000" algn="tl">
                  <a:srgbClr val="000000">
                    <a:alpha val="43137"/>
                  </a:srgbClr>
                </a:outerShdw>
              </a:effectLst>
              <a:latin typeface="Calibri"/>
              <a:ea typeface="+mn-ea"/>
              <a:cs typeface="+mn-cs"/>
            </a:rPr>
            <a:t>OHADA</a:t>
          </a:r>
        </a:p>
      </dsp:txBody>
      <dsp:txXfrm>
        <a:off x="3660183" y="153190"/>
        <a:ext cx="909232" cy="726264"/>
      </dsp:txXfrm>
    </dsp:sp>
    <dsp:sp modelId="{D0BD525A-AA5D-4822-A8EB-D38AE1C7ABFE}">
      <dsp:nvSpPr>
        <dsp:cNvPr id="0" name=""/>
        <dsp:cNvSpPr/>
      </dsp:nvSpPr>
      <dsp:spPr>
        <a:xfrm rot="18892797">
          <a:off x="4569137" y="1435556"/>
          <a:ext cx="363193" cy="388012"/>
        </a:xfrm>
        <a:prstGeom prst="rightArrow">
          <a:avLst>
            <a:gd name="adj1" fmla="val 60000"/>
            <a:gd name="adj2" fmla="val 50000"/>
          </a:avLst>
        </a:prstGeom>
        <a:solidFill>
          <a:srgbClr val="9BBB59">
            <a:hueOff val="1607181"/>
            <a:satOff val="-2411"/>
            <a:lumOff val="-392"/>
            <a:alphaOff val="0"/>
          </a:srgb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endParaRPr lang="fr-FR" sz="3600" b="1" kern="1200">
            <a:solidFill>
              <a:sysClr val="window" lastClr="FFFFFF"/>
            </a:solidFill>
            <a:effectLst>
              <a:outerShdw blurRad="38100" dist="38100" dir="2700000" algn="tl">
                <a:srgbClr val="000000">
                  <a:alpha val="43137"/>
                </a:srgbClr>
              </a:outerShdw>
            </a:effectLst>
            <a:latin typeface="Calibri"/>
            <a:ea typeface="+mn-ea"/>
            <a:cs typeface="+mn-cs"/>
          </a:endParaRPr>
        </a:p>
      </dsp:txBody>
      <dsp:txXfrm>
        <a:off x="4585174" y="1551761"/>
        <a:ext cx="254235" cy="232808"/>
      </dsp:txXfrm>
    </dsp:sp>
    <dsp:sp modelId="{13358CAC-A3CB-4250-B5C7-788C858397CB}">
      <dsp:nvSpPr>
        <dsp:cNvPr id="0" name=""/>
        <dsp:cNvSpPr/>
      </dsp:nvSpPr>
      <dsp:spPr>
        <a:xfrm>
          <a:off x="4706949" y="514360"/>
          <a:ext cx="1285848" cy="1027092"/>
        </a:xfrm>
        <a:prstGeom prst="ellipse">
          <a:avLst/>
        </a:prstGeom>
        <a:solidFill>
          <a:srgbClr val="9BBB59">
            <a:hueOff val="1607181"/>
            <a:satOff val="-2411"/>
            <a:lumOff val="-392"/>
            <a:alphaOff val="0"/>
          </a:srgbClr>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fr-FR" sz="1200" b="1" kern="1200" dirty="0">
              <a:solidFill>
                <a:sysClr val="windowText" lastClr="000000"/>
              </a:solidFill>
              <a:effectLst>
                <a:outerShdw blurRad="38100" dist="38100" dir="2700000" algn="tl">
                  <a:srgbClr val="000000">
                    <a:alpha val="43137"/>
                  </a:srgbClr>
                </a:outerShdw>
              </a:effectLst>
              <a:latin typeface="Calibri"/>
              <a:ea typeface="+mn-ea"/>
              <a:cs typeface="+mn-cs"/>
            </a:rPr>
            <a:t>Code de Marchés Publics</a:t>
          </a:r>
        </a:p>
      </dsp:txBody>
      <dsp:txXfrm>
        <a:off x="4895257" y="664774"/>
        <a:ext cx="909232" cy="726264"/>
      </dsp:txXfrm>
    </dsp:sp>
    <dsp:sp modelId="{8EA28263-542C-4D5B-89E3-A3008A776353}">
      <dsp:nvSpPr>
        <dsp:cNvPr id="0" name=""/>
        <dsp:cNvSpPr/>
      </dsp:nvSpPr>
      <dsp:spPr>
        <a:xfrm rot="21597519">
          <a:off x="4892139" y="2069581"/>
          <a:ext cx="255762" cy="388012"/>
        </a:xfrm>
        <a:prstGeom prst="rightArrow">
          <a:avLst>
            <a:gd name="adj1" fmla="val 60000"/>
            <a:gd name="adj2" fmla="val 50000"/>
          </a:avLst>
        </a:prstGeom>
        <a:solidFill>
          <a:srgbClr val="9BBB59">
            <a:hueOff val="3214361"/>
            <a:satOff val="-4823"/>
            <a:lumOff val="-784"/>
            <a:alphaOff val="0"/>
          </a:srgb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endParaRPr lang="fr-FR" sz="3600" b="1" kern="1200">
            <a:solidFill>
              <a:sysClr val="window" lastClr="FFFFFF"/>
            </a:solidFill>
            <a:effectLst>
              <a:outerShdw blurRad="38100" dist="38100" dir="2700000" algn="tl">
                <a:srgbClr val="000000">
                  <a:alpha val="43137"/>
                </a:srgbClr>
              </a:outerShdw>
            </a:effectLst>
            <a:latin typeface="Calibri"/>
            <a:ea typeface="+mn-ea"/>
            <a:cs typeface="+mn-cs"/>
          </a:endParaRPr>
        </a:p>
      </dsp:txBody>
      <dsp:txXfrm>
        <a:off x="4892139" y="2147211"/>
        <a:ext cx="179033" cy="232808"/>
      </dsp:txXfrm>
    </dsp:sp>
    <dsp:sp modelId="{9EE8FAEF-CBBB-4D28-8AD9-618A8455A001}">
      <dsp:nvSpPr>
        <dsp:cNvPr id="0" name=""/>
        <dsp:cNvSpPr/>
      </dsp:nvSpPr>
      <dsp:spPr>
        <a:xfrm>
          <a:off x="5218534" y="1749434"/>
          <a:ext cx="1285848" cy="1027092"/>
        </a:xfrm>
        <a:prstGeom prst="ellipse">
          <a:avLst/>
        </a:prstGeom>
        <a:solidFill>
          <a:srgbClr val="9BBB59">
            <a:hueOff val="3214361"/>
            <a:satOff val="-4823"/>
            <a:lumOff val="-784"/>
            <a:alphaOff val="0"/>
          </a:srgbClr>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fr-FR" sz="1200" b="1" kern="1200" dirty="0">
              <a:solidFill>
                <a:sysClr val="windowText" lastClr="000000"/>
              </a:solidFill>
              <a:effectLst>
                <a:outerShdw blurRad="38100" dist="38100" dir="2700000" algn="tl">
                  <a:srgbClr val="000000">
                    <a:alpha val="43137"/>
                  </a:srgbClr>
                </a:outerShdw>
              </a:effectLst>
              <a:latin typeface="Calibri"/>
              <a:ea typeface="+mn-ea"/>
              <a:cs typeface="+mn-cs"/>
            </a:rPr>
            <a:t>Code de Travail</a:t>
          </a:r>
        </a:p>
      </dsp:txBody>
      <dsp:txXfrm>
        <a:off x="5406842" y="1899848"/>
        <a:ext cx="909232" cy="726264"/>
      </dsp:txXfrm>
    </dsp:sp>
    <dsp:sp modelId="{B63973A2-1613-4CF7-92A0-A636CC305412}">
      <dsp:nvSpPr>
        <dsp:cNvPr id="0" name=""/>
        <dsp:cNvSpPr/>
      </dsp:nvSpPr>
      <dsp:spPr>
        <a:xfrm rot="2703703">
          <a:off x="4569861" y="2703660"/>
          <a:ext cx="361832" cy="388012"/>
        </a:xfrm>
        <a:prstGeom prst="rightArrow">
          <a:avLst>
            <a:gd name="adj1" fmla="val 60000"/>
            <a:gd name="adj2" fmla="val 50000"/>
          </a:avLst>
        </a:prstGeom>
        <a:solidFill>
          <a:srgbClr val="9BBB59">
            <a:hueOff val="4821541"/>
            <a:satOff val="-7234"/>
            <a:lumOff val="-1176"/>
            <a:alphaOff val="0"/>
          </a:srgb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endParaRPr lang="fr-FR" sz="3600" b="1" kern="1200">
            <a:solidFill>
              <a:sysClr val="window" lastClr="FFFFFF"/>
            </a:solidFill>
            <a:effectLst>
              <a:outerShdw blurRad="38100" dist="38100" dir="2700000" algn="tl">
                <a:srgbClr val="000000">
                  <a:alpha val="43137"/>
                </a:srgbClr>
              </a:outerShdw>
            </a:effectLst>
            <a:latin typeface="Calibri"/>
            <a:ea typeface="+mn-ea"/>
            <a:cs typeface="+mn-cs"/>
          </a:endParaRPr>
        </a:p>
      </dsp:txBody>
      <dsp:txXfrm>
        <a:off x="4585799" y="2742842"/>
        <a:ext cx="253282" cy="232808"/>
      </dsp:txXfrm>
    </dsp:sp>
    <dsp:sp modelId="{7D3582E4-1121-441D-951B-8A4B782AE950}">
      <dsp:nvSpPr>
        <dsp:cNvPr id="0" name=""/>
        <dsp:cNvSpPr/>
      </dsp:nvSpPr>
      <dsp:spPr>
        <a:xfrm>
          <a:off x="4706949" y="2984508"/>
          <a:ext cx="1285848" cy="1027092"/>
        </a:xfrm>
        <a:prstGeom prst="ellipse">
          <a:avLst/>
        </a:prstGeom>
        <a:solidFill>
          <a:srgbClr val="9BBB59">
            <a:hueOff val="4821541"/>
            <a:satOff val="-7234"/>
            <a:lumOff val="-1176"/>
            <a:alphaOff val="0"/>
          </a:srgbClr>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fr-FR" sz="1200" b="1" kern="1200" dirty="0">
              <a:solidFill>
                <a:sysClr val="windowText" lastClr="000000"/>
              </a:solidFill>
              <a:effectLst>
                <a:outerShdw blurRad="38100" dist="38100" dir="2700000" algn="tl">
                  <a:srgbClr val="000000">
                    <a:alpha val="43137"/>
                  </a:srgbClr>
                </a:outerShdw>
              </a:effectLst>
              <a:latin typeface="Calibri"/>
              <a:ea typeface="+mn-ea"/>
              <a:cs typeface="+mn-cs"/>
            </a:rPr>
            <a:t>Code Pétrolier</a:t>
          </a:r>
        </a:p>
      </dsp:txBody>
      <dsp:txXfrm>
        <a:off x="4895257" y="3134922"/>
        <a:ext cx="909232" cy="726264"/>
      </dsp:txXfrm>
    </dsp:sp>
    <dsp:sp modelId="{A31ACFFE-0A00-4A8B-A38F-7CB620742D46}">
      <dsp:nvSpPr>
        <dsp:cNvPr id="0" name=""/>
        <dsp:cNvSpPr/>
      </dsp:nvSpPr>
      <dsp:spPr>
        <a:xfrm rot="5407706">
          <a:off x="3897337" y="2961544"/>
          <a:ext cx="438754" cy="388012"/>
        </a:xfrm>
        <a:prstGeom prst="rightArrow">
          <a:avLst>
            <a:gd name="adj1" fmla="val 60000"/>
            <a:gd name="adj2" fmla="val 50000"/>
          </a:avLst>
        </a:prstGeom>
        <a:solidFill>
          <a:srgbClr val="9BBB59">
            <a:hueOff val="6428722"/>
            <a:satOff val="-9646"/>
            <a:lumOff val="-1569"/>
            <a:alphaOff val="0"/>
          </a:srgb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endParaRPr lang="fr-FR" sz="3600" b="1" kern="1200">
            <a:solidFill>
              <a:sysClr val="window" lastClr="FFFFFF"/>
            </a:solidFill>
            <a:effectLst>
              <a:outerShdw blurRad="38100" dist="38100" dir="2700000" algn="tl">
                <a:srgbClr val="000000">
                  <a:alpha val="43137"/>
                </a:srgbClr>
              </a:outerShdw>
            </a:effectLst>
            <a:latin typeface="Calibri"/>
            <a:ea typeface="+mn-ea"/>
            <a:cs typeface="+mn-cs"/>
          </a:endParaRPr>
        </a:p>
      </dsp:txBody>
      <dsp:txXfrm rot="10800000">
        <a:off x="3955669" y="2980944"/>
        <a:ext cx="322350" cy="232808"/>
      </dsp:txXfrm>
    </dsp:sp>
    <dsp:sp modelId="{94007FCF-063F-4039-96E1-3E1E5866C09C}">
      <dsp:nvSpPr>
        <dsp:cNvPr id="0" name=""/>
        <dsp:cNvSpPr/>
      </dsp:nvSpPr>
      <dsp:spPr>
        <a:xfrm>
          <a:off x="3471875" y="3496092"/>
          <a:ext cx="1285848" cy="1027092"/>
        </a:xfrm>
        <a:prstGeom prst="ellipse">
          <a:avLst/>
        </a:prstGeom>
        <a:solidFill>
          <a:srgbClr val="9BBB59">
            <a:hueOff val="6428722"/>
            <a:satOff val="-9646"/>
            <a:lumOff val="-1569"/>
            <a:alphaOff val="0"/>
          </a:srgbClr>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fr-FR" sz="1200" b="1" kern="1200" dirty="0">
              <a:solidFill>
                <a:sysClr val="windowText" lastClr="000000"/>
              </a:solidFill>
              <a:effectLst>
                <a:outerShdw blurRad="38100" dist="38100" dir="2700000" algn="tl">
                  <a:srgbClr val="000000">
                    <a:alpha val="43137"/>
                  </a:srgbClr>
                </a:outerShdw>
              </a:effectLst>
              <a:latin typeface="Calibri"/>
              <a:ea typeface="+mn-ea"/>
              <a:cs typeface="+mn-cs"/>
            </a:rPr>
            <a:t>Code Minier</a:t>
          </a:r>
        </a:p>
      </dsp:txBody>
      <dsp:txXfrm>
        <a:off x="3660183" y="3646506"/>
        <a:ext cx="909232" cy="726264"/>
      </dsp:txXfrm>
    </dsp:sp>
    <dsp:sp modelId="{8F88E733-143F-441E-893F-E24BA81219A0}">
      <dsp:nvSpPr>
        <dsp:cNvPr id="0" name=""/>
        <dsp:cNvSpPr/>
      </dsp:nvSpPr>
      <dsp:spPr>
        <a:xfrm rot="8107188">
          <a:off x="3300241" y="2703574"/>
          <a:ext cx="364949" cy="388012"/>
        </a:xfrm>
        <a:prstGeom prst="rightArrow">
          <a:avLst>
            <a:gd name="adj1" fmla="val 60000"/>
            <a:gd name="adj2" fmla="val 50000"/>
          </a:avLst>
        </a:prstGeom>
        <a:solidFill>
          <a:srgbClr val="9BBB59">
            <a:hueOff val="8035903"/>
            <a:satOff val="-12057"/>
            <a:lumOff val="-1961"/>
            <a:alphaOff val="0"/>
          </a:srgb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endParaRPr lang="fr-FR" sz="3600" b="1" kern="1200">
            <a:solidFill>
              <a:sysClr val="window" lastClr="FFFFFF"/>
            </a:solidFill>
            <a:effectLst>
              <a:outerShdw blurRad="38100" dist="38100" dir="2700000" algn="tl">
                <a:srgbClr val="000000">
                  <a:alpha val="43137"/>
                </a:srgbClr>
              </a:outerShdw>
            </a:effectLst>
            <a:latin typeface="Calibri"/>
            <a:ea typeface="+mn-ea"/>
            <a:cs typeface="+mn-cs"/>
          </a:endParaRPr>
        </a:p>
      </dsp:txBody>
      <dsp:txXfrm rot="10800000">
        <a:off x="3393773" y="2742548"/>
        <a:ext cx="255464" cy="232808"/>
      </dsp:txXfrm>
    </dsp:sp>
    <dsp:sp modelId="{CC651E35-1CA6-4854-874C-B35E155E9C39}">
      <dsp:nvSpPr>
        <dsp:cNvPr id="0" name=""/>
        <dsp:cNvSpPr/>
      </dsp:nvSpPr>
      <dsp:spPr>
        <a:xfrm>
          <a:off x="2236802" y="2984508"/>
          <a:ext cx="1285848" cy="1027092"/>
        </a:xfrm>
        <a:prstGeom prst="ellipse">
          <a:avLst/>
        </a:prstGeom>
        <a:solidFill>
          <a:srgbClr val="9BBB59">
            <a:hueOff val="8035903"/>
            <a:satOff val="-12057"/>
            <a:lumOff val="-1961"/>
            <a:alphaOff val="0"/>
          </a:srgbClr>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fr-FR" sz="1200" b="1" kern="1200" dirty="0">
              <a:solidFill>
                <a:sysClr val="window" lastClr="FFFFFF"/>
              </a:solidFill>
              <a:effectLst>
                <a:outerShdw blurRad="38100" dist="38100" dir="2700000" algn="tl">
                  <a:srgbClr val="000000">
                    <a:alpha val="43137"/>
                  </a:srgbClr>
                </a:outerShdw>
              </a:effectLst>
              <a:latin typeface="Calibri"/>
              <a:ea typeface="+mn-ea"/>
              <a:cs typeface="+mn-cs"/>
            </a:rPr>
            <a:t>Code Douanier </a:t>
          </a:r>
        </a:p>
      </dsp:txBody>
      <dsp:txXfrm>
        <a:off x="2425110" y="3134922"/>
        <a:ext cx="909232" cy="726264"/>
      </dsp:txXfrm>
    </dsp:sp>
    <dsp:sp modelId="{8410D89B-A014-4FF7-B1DD-69ABDDD33F65}">
      <dsp:nvSpPr>
        <dsp:cNvPr id="0" name=""/>
        <dsp:cNvSpPr/>
      </dsp:nvSpPr>
      <dsp:spPr>
        <a:xfrm rot="10802470">
          <a:off x="3083130" y="2069581"/>
          <a:ext cx="260955" cy="388012"/>
        </a:xfrm>
        <a:prstGeom prst="rightArrow">
          <a:avLst>
            <a:gd name="adj1" fmla="val 60000"/>
            <a:gd name="adj2" fmla="val 50000"/>
          </a:avLst>
        </a:prstGeom>
        <a:solidFill>
          <a:srgbClr val="9BBB59">
            <a:hueOff val="9643083"/>
            <a:satOff val="-14469"/>
            <a:lumOff val="-2353"/>
            <a:alphaOff val="0"/>
          </a:srgb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endParaRPr lang="fr-FR" sz="3600" b="1" kern="1200">
            <a:solidFill>
              <a:sysClr val="window" lastClr="FFFFFF"/>
            </a:solidFill>
            <a:effectLst>
              <a:outerShdw blurRad="38100" dist="38100" dir="2700000" algn="tl">
                <a:srgbClr val="000000">
                  <a:alpha val="43137"/>
                </a:srgbClr>
              </a:outerShdw>
            </a:effectLst>
            <a:latin typeface="Calibri"/>
            <a:ea typeface="+mn-ea"/>
            <a:cs typeface="+mn-cs"/>
          </a:endParaRPr>
        </a:p>
      </dsp:txBody>
      <dsp:txXfrm rot="10800000">
        <a:off x="3161416" y="2147211"/>
        <a:ext cx="182669" cy="232808"/>
      </dsp:txXfrm>
    </dsp:sp>
    <dsp:sp modelId="{6073402B-110A-422E-9AF4-F9F2C4A2622C}">
      <dsp:nvSpPr>
        <dsp:cNvPr id="0" name=""/>
        <dsp:cNvSpPr/>
      </dsp:nvSpPr>
      <dsp:spPr>
        <a:xfrm>
          <a:off x="1725217" y="1749434"/>
          <a:ext cx="1285848" cy="1027092"/>
        </a:xfrm>
        <a:prstGeom prst="ellipse">
          <a:avLst/>
        </a:prstGeom>
        <a:solidFill>
          <a:srgbClr val="9BBB59">
            <a:hueOff val="9643083"/>
            <a:satOff val="-14469"/>
            <a:lumOff val="-2353"/>
            <a:alphaOff val="0"/>
          </a:srgbClr>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fr-FR" sz="1200" b="1" kern="1200" dirty="0">
              <a:solidFill>
                <a:sysClr val="window" lastClr="FFFFFF"/>
              </a:solidFill>
              <a:effectLst>
                <a:outerShdw blurRad="38100" dist="38100" dir="2700000" algn="tl">
                  <a:srgbClr val="000000">
                    <a:alpha val="43137"/>
                  </a:srgbClr>
                </a:outerShdw>
              </a:effectLst>
              <a:latin typeface="Calibri"/>
              <a:ea typeface="+mn-ea"/>
              <a:cs typeface="+mn-cs"/>
            </a:rPr>
            <a:t>Code Général des Impôts</a:t>
          </a:r>
        </a:p>
      </dsp:txBody>
      <dsp:txXfrm>
        <a:off x="1913525" y="1899848"/>
        <a:ext cx="909232" cy="726264"/>
      </dsp:txXfrm>
    </dsp:sp>
    <dsp:sp modelId="{1D3FD147-6B6C-4C0B-94E7-606CA9B8DDB1}">
      <dsp:nvSpPr>
        <dsp:cNvPr id="0" name=""/>
        <dsp:cNvSpPr/>
      </dsp:nvSpPr>
      <dsp:spPr>
        <a:xfrm rot="13205275">
          <a:off x="3248680" y="1488219"/>
          <a:ext cx="357147" cy="388012"/>
        </a:xfrm>
        <a:prstGeom prst="rightArrow">
          <a:avLst>
            <a:gd name="adj1" fmla="val 60000"/>
            <a:gd name="adj2" fmla="val 50000"/>
          </a:avLst>
        </a:prstGeom>
        <a:solidFill>
          <a:srgbClr val="9BBB59">
            <a:hueOff val="11250264"/>
            <a:satOff val="-16880"/>
            <a:lumOff val="-2745"/>
            <a:alphaOff val="0"/>
          </a:srgb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endParaRPr lang="fr-FR" sz="3600" b="1" kern="1200">
            <a:solidFill>
              <a:sysClr val="window" lastClr="FFFFFF"/>
            </a:solidFill>
            <a:effectLst>
              <a:outerShdw blurRad="38100" dist="38100" dir="2700000" algn="tl">
                <a:srgbClr val="000000">
                  <a:alpha val="43137"/>
                </a:srgbClr>
              </a:outerShdw>
            </a:effectLst>
            <a:latin typeface="Calibri"/>
            <a:ea typeface="+mn-ea"/>
            <a:cs typeface="+mn-cs"/>
          </a:endParaRPr>
        </a:p>
      </dsp:txBody>
      <dsp:txXfrm rot="10800000">
        <a:off x="3343238" y="1600319"/>
        <a:ext cx="250003" cy="232808"/>
      </dsp:txXfrm>
    </dsp:sp>
    <dsp:sp modelId="{CCAFB3C9-B174-4985-AF74-D9AE77558D3C}">
      <dsp:nvSpPr>
        <dsp:cNvPr id="0" name=""/>
        <dsp:cNvSpPr/>
      </dsp:nvSpPr>
      <dsp:spPr>
        <a:xfrm>
          <a:off x="1980238" y="589841"/>
          <a:ext cx="1518659" cy="1027092"/>
        </a:xfrm>
        <a:prstGeom prst="ellipse">
          <a:avLst/>
        </a:prstGeom>
        <a:solidFill>
          <a:srgbClr val="9BBB59">
            <a:hueOff val="11250264"/>
            <a:satOff val="-16880"/>
            <a:lumOff val="-2745"/>
            <a:alphaOff val="0"/>
          </a:srgbClr>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fr-FR" sz="1200" b="1" kern="1200" dirty="0">
              <a:solidFill>
                <a:sysClr val="window" lastClr="FFFFFF"/>
              </a:solidFill>
              <a:effectLst>
                <a:outerShdw blurRad="38100" dist="38100" dir="2700000" algn="tl">
                  <a:srgbClr val="000000">
                    <a:alpha val="43137"/>
                  </a:srgbClr>
                </a:outerShdw>
              </a:effectLst>
              <a:latin typeface="Calibri"/>
              <a:ea typeface="+mn-ea"/>
              <a:cs typeface="+mn-cs"/>
            </a:rPr>
            <a:t>Charte Nat. Des Investissements </a:t>
          </a:r>
        </a:p>
      </dsp:txBody>
      <dsp:txXfrm>
        <a:off x="2202640" y="740255"/>
        <a:ext cx="1073855" cy="72626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49C659-D202-4931-9457-D8A6F6288FFD}">
      <dsp:nvSpPr>
        <dsp:cNvPr id="0" name=""/>
        <dsp:cNvSpPr/>
      </dsp:nvSpPr>
      <dsp:spPr>
        <a:xfrm>
          <a:off x="2179733" y="556635"/>
          <a:ext cx="3725866" cy="3725866"/>
        </a:xfrm>
        <a:prstGeom prst="blockArc">
          <a:avLst>
            <a:gd name="adj1" fmla="val 12085328"/>
            <a:gd name="adj2" fmla="val 16336309"/>
            <a:gd name="adj3" fmla="val 4642"/>
          </a:avLst>
        </a:prstGeom>
        <a:gradFill rotWithShape="0">
          <a:gsLst>
            <a:gs pos="0">
              <a:srgbClr val="8064A2">
                <a:hueOff val="-4464770"/>
                <a:satOff val="26899"/>
                <a:lumOff val="2156"/>
                <a:alphaOff val="0"/>
                <a:shade val="51000"/>
                <a:satMod val="130000"/>
              </a:srgbClr>
            </a:gs>
            <a:gs pos="80000">
              <a:srgbClr val="8064A2">
                <a:hueOff val="-4464770"/>
                <a:satOff val="26899"/>
                <a:lumOff val="2156"/>
                <a:alphaOff val="0"/>
                <a:shade val="93000"/>
                <a:satMod val="130000"/>
              </a:srgbClr>
            </a:gs>
            <a:gs pos="100000">
              <a:srgbClr val="8064A2">
                <a:hueOff val="-4464770"/>
                <a:satOff val="26899"/>
                <a:lumOff val="2156"/>
                <a:alphaOff val="0"/>
                <a:shade val="94000"/>
                <a:satMod val="135000"/>
              </a:srgb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09870FA3-FA28-4917-A257-08CD99DA2BA3}">
      <dsp:nvSpPr>
        <dsp:cNvPr id="0" name=""/>
        <dsp:cNvSpPr/>
      </dsp:nvSpPr>
      <dsp:spPr>
        <a:xfrm>
          <a:off x="2194395" y="517978"/>
          <a:ext cx="3725866" cy="3725866"/>
        </a:xfrm>
        <a:prstGeom prst="blockArc">
          <a:avLst>
            <a:gd name="adj1" fmla="val 7427614"/>
            <a:gd name="adj2" fmla="val 12007218"/>
            <a:gd name="adj3" fmla="val 4642"/>
          </a:avLst>
        </a:prstGeom>
        <a:gradFill rotWithShape="0">
          <a:gsLst>
            <a:gs pos="0">
              <a:srgbClr val="8064A2">
                <a:hueOff val="-3348577"/>
                <a:satOff val="20174"/>
                <a:lumOff val="1617"/>
                <a:alphaOff val="0"/>
                <a:shade val="51000"/>
                <a:satMod val="130000"/>
              </a:srgbClr>
            </a:gs>
            <a:gs pos="80000">
              <a:srgbClr val="8064A2">
                <a:hueOff val="-3348577"/>
                <a:satOff val="20174"/>
                <a:lumOff val="1617"/>
                <a:alphaOff val="0"/>
                <a:shade val="93000"/>
                <a:satMod val="130000"/>
              </a:srgbClr>
            </a:gs>
            <a:gs pos="100000">
              <a:srgbClr val="8064A2">
                <a:hueOff val="-3348577"/>
                <a:satOff val="20174"/>
                <a:lumOff val="1617"/>
                <a:alphaOff val="0"/>
                <a:shade val="94000"/>
                <a:satMod val="135000"/>
              </a:srgb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F3794844-DD7F-46C6-92A6-6EA6FB709BC1}">
      <dsp:nvSpPr>
        <dsp:cNvPr id="0" name=""/>
        <dsp:cNvSpPr/>
      </dsp:nvSpPr>
      <dsp:spPr>
        <a:xfrm>
          <a:off x="2251866" y="881564"/>
          <a:ext cx="3725866" cy="3078869"/>
        </a:xfrm>
        <a:prstGeom prst="blockArc">
          <a:avLst>
            <a:gd name="adj1" fmla="val 3240000"/>
            <a:gd name="adj2" fmla="val 7560000"/>
            <a:gd name="adj3" fmla="val 4642"/>
          </a:avLst>
        </a:prstGeom>
        <a:gradFill rotWithShape="0">
          <a:gsLst>
            <a:gs pos="0">
              <a:srgbClr val="8064A2">
                <a:hueOff val="-2232385"/>
                <a:satOff val="13449"/>
                <a:lumOff val="1078"/>
                <a:alphaOff val="0"/>
                <a:shade val="51000"/>
                <a:satMod val="130000"/>
              </a:srgbClr>
            </a:gs>
            <a:gs pos="80000">
              <a:srgbClr val="8064A2">
                <a:hueOff val="-2232385"/>
                <a:satOff val="13449"/>
                <a:lumOff val="1078"/>
                <a:alphaOff val="0"/>
                <a:shade val="93000"/>
                <a:satMod val="130000"/>
              </a:srgbClr>
            </a:gs>
            <a:gs pos="100000">
              <a:srgbClr val="8064A2">
                <a:hueOff val="-2232385"/>
                <a:satOff val="13449"/>
                <a:lumOff val="1078"/>
                <a:alphaOff val="0"/>
                <a:shade val="94000"/>
                <a:satMod val="135000"/>
              </a:srgb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61C06375-6CD8-456F-B5ED-A91F93836EAB}">
      <dsp:nvSpPr>
        <dsp:cNvPr id="0" name=""/>
        <dsp:cNvSpPr/>
      </dsp:nvSpPr>
      <dsp:spPr>
        <a:xfrm>
          <a:off x="2321868" y="509666"/>
          <a:ext cx="3725866" cy="3725866"/>
        </a:xfrm>
        <a:prstGeom prst="blockArc">
          <a:avLst>
            <a:gd name="adj1" fmla="val 20551952"/>
            <a:gd name="adj2" fmla="val 3400792"/>
            <a:gd name="adj3" fmla="val 4642"/>
          </a:avLst>
        </a:prstGeom>
        <a:gradFill rotWithShape="0">
          <a:gsLst>
            <a:gs pos="0">
              <a:srgbClr val="8064A2">
                <a:hueOff val="-1116192"/>
                <a:satOff val="6725"/>
                <a:lumOff val="539"/>
                <a:alphaOff val="0"/>
                <a:shade val="51000"/>
                <a:satMod val="130000"/>
              </a:srgbClr>
            </a:gs>
            <a:gs pos="80000">
              <a:srgbClr val="8064A2">
                <a:hueOff val="-1116192"/>
                <a:satOff val="6725"/>
                <a:lumOff val="539"/>
                <a:alphaOff val="0"/>
                <a:shade val="93000"/>
                <a:satMod val="130000"/>
              </a:srgbClr>
            </a:gs>
            <a:gs pos="100000">
              <a:srgbClr val="8064A2">
                <a:hueOff val="-1116192"/>
                <a:satOff val="6725"/>
                <a:lumOff val="539"/>
                <a:alphaOff val="0"/>
                <a:shade val="94000"/>
                <a:satMod val="135000"/>
              </a:srgb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D94A0879-84F7-478E-8885-6D2A7807D822}">
      <dsp:nvSpPr>
        <dsp:cNvPr id="0" name=""/>
        <dsp:cNvSpPr/>
      </dsp:nvSpPr>
      <dsp:spPr>
        <a:xfrm>
          <a:off x="2337156" y="556065"/>
          <a:ext cx="3725866" cy="3725866"/>
        </a:xfrm>
        <a:prstGeom prst="blockArc">
          <a:avLst>
            <a:gd name="adj1" fmla="val 16038813"/>
            <a:gd name="adj2" fmla="val 20459657"/>
            <a:gd name="adj3" fmla="val 4642"/>
          </a:avLst>
        </a:prstGeom>
        <a:gradFill rotWithShape="0">
          <a:gsLst>
            <a:gs pos="0">
              <a:srgbClr val="8064A2">
                <a:hueOff val="0"/>
                <a:satOff val="0"/>
                <a:lumOff val="0"/>
                <a:alphaOff val="0"/>
                <a:shade val="51000"/>
                <a:satMod val="130000"/>
              </a:srgbClr>
            </a:gs>
            <a:gs pos="80000">
              <a:srgbClr val="8064A2">
                <a:hueOff val="0"/>
                <a:satOff val="0"/>
                <a:lumOff val="0"/>
                <a:alphaOff val="0"/>
                <a:shade val="93000"/>
                <a:satMod val="130000"/>
              </a:srgbClr>
            </a:gs>
            <a:gs pos="100000">
              <a:srgbClr val="8064A2">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137A0DD7-44AF-4105-92F3-903383A0BC04}">
      <dsp:nvSpPr>
        <dsp:cNvPr id="0" name=""/>
        <dsp:cNvSpPr/>
      </dsp:nvSpPr>
      <dsp:spPr>
        <a:xfrm>
          <a:off x="2819710" y="1563079"/>
          <a:ext cx="2590179" cy="1715839"/>
        </a:xfrm>
        <a:prstGeom prst="ellipse">
          <a:avLst/>
        </a:prstGeom>
        <a:gradFill rotWithShape="0">
          <a:gsLst>
            <a:gs pos="0">
              <a:srgbClr val="9BBB59">
                <a:hueOff val="0"/>
                <a:satOff val="0"/>
                <a:lumOff val="0"/>
                <a:alphaOff val="0"/>
                <a:shade val="51000"/>
                <a:satMod val="130000"/>
              </a:srgbClr>
            </a:gs>
            <a:gs pos="80000">
              <a:srgbClr val="9BBB59">
                <a:hueOff val="0"/>
                <a:satOff val="0"/>
                <a:lumOff val="0"/>
                <a:alphaOff val="0"/>
                <a:shade val="93000"/>
                <a:satMod val="130000"/>
              </a:srgbClr>
            </a:gs>
            <a:gs pos="100000">
              <a:srgbClr val="9BBB59">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150000"/>
            </a:lnSpc>
            <a:spcBef>
              <a:spcPct val="0"/>
            </a:spcBef>
            <a:spcAft>
              <a:spcPct val="35000"/>
            </a:spcAft>
            <a:buNone/>
          </a:pPr>
          <a:r>
            <a:rPr lang="fr-FR" sz="1600" b="1" kern="1200" dirty="0">
              <a:solidFill>
                <a:sysClr val="windowText" lastClr="000000"/>
              </a:solidFill>
              <a:effectLst>
                <a:outerShdw blurRad="38100" dist="38100" dir="2700000" algn="tl">
                  <a:srgbClr val="000000">
                    <a:alpha val="43137"/>
                  </a:srgbClr>
                </a:outerShdw>
              </a:effectLst>
              <a:latin typeface="Cambria" pitchFamily="18" charset="0"/>
              <a:ea typeface="+mn-ea"/>
              <a:cs typeface="+mn-cs"/>
            </a:rPr>
            <a:t>DISPOSITIONS INTERNATIONALES </a:t>
          </a:r>
        </a:p>
      </dsp:txBody>
      <dsp:txXfrm>
        <a:off x="3199033" y="1814358"/>
        <a:ext cx="1831533" cy="1213281"/>
      </dsp:txXfrm>
    </dsp:sp>
    <dsp:sp modelId="{B0B839EC-1F61-4C66-B445-9B1EF542904A}">
      <dsp:nvSpPr>
        <dsp:cNvPr id="0" name=""/>
        <dsp:cNvSpPr/>
      </dsp:nvSpPr>
      <dsp:spPr>
        <a:xfrm>
          <a:off x="3514256" y="761"/>
          <a:ext cx="1201087" cy="1201087"/>
        </a:xfrm>
        <a:prstGeom prst="ellipse">
          <a:avLst/>
        </a:prstGeom>
        <a:gradFill rotWithShape="0">
          <a:gsLst>
            <a:gs pos="0">
              <a:srgbClr val="8064A2">
                <a:hueOff val="0"/>
                <a:satOff val="0"/>
                <a:lumOff val="0"/>
                <a:alphaOff val="0"/>
                <a:shade val="51000"/>
                <a:satMod val="130000"/>
              </a:srgbClr>
            </a:gs>
            <a:gs pos="80000">
              <a:srgbClr val="8064A2">
                <a:hueOff val="0"/>
                <a:satOff val="0"/>
                <a:lumOff val="0"/>
                <a:alphaOff val="0"/>
                <a:shade val="93000"/>
                <a:satMod val="130000"/>
              </a:srgbClr>
            </a:gs>
            <a:gs pos="100000">
              <a:srgbClr val="8064A2">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fr-FR" sz="1900" kern="1200" dirty="0">
              <a:solidFill>
                <a:sysClr val="window" lastClr="FFFFFF"/>
              </a:solidFill>
              <a:latin typeface="Cambria" pitchFamily="18" charset="0"/>
              <a:ea typeface="+mn-ea"/>
              <a:cs typeface="+mn-cs"/>
            </a:rPr>
            <a:t>AMGI</a:t>
          </a:r>
        </a:p>
      </dsp:txBody>
      <dsp:txXfrm>
        <a:off x="3690151" y="176656"/>
        <a:ext cx="849297" cy="849297"/>
      </dsp:txXfrm>
    </dsp:sp>
    <dsp:sp modelId="{1E188117-7B7D-4F3F-9A47-C3C703B7BEBD}">
      <dsp:nvSpPr>
        <dsp:cNvPr id="0" name=""/>
        <dsp:cNvSpPr/>
      </dsp:nvSpPr>
      <dsp:spPr>
        <a:xfrm>
          <a:off x="5320041" y="1225848"/>
          <a:ext cx="1201087" cy="1201087"/>
        </a:xfrm>
        <a:prstGeom prst="ellipse">
          <a:avLst/>
        </a:prstGeom>
        <a:gradFill rotWithShape="0">
          <a:gsLst>
            <a:gs pos="0">
              <a:srgbClr val="8064A2">
                <a:hueOff val="-1116192"/>
                <a:satOff val="6725"/>
                <a:lumOff val="539"/>
                <a:alphaOff val="0"/>
                <a:shade val="51000"/>
                <a:satMod val="130000"/>
              </a:srgbClr>
            </a:gs>
            <a:gs pos="80000">
              <a:srgbClr val="8064A2">
                <a:hueOff val="-1116192"/>
                <a:satOff val="6725"/>
                <a:lumOff val="539"/>
                <a:alphaOff val="0"/>
                <a:shade val="93000"/>
                <a:satMod val="130000"/>
              </a:srgbClr>
            </a:gs>
            <a:gs pos="100000">
              <a:srgbClr val="8064A2">
                <a:hueOff val="-1116192"/>
                <a:satOff val="6725"/>
                <a:lumOff val="539"/>
                <a:alphaOff val="0"/>
                <a:shade val="94000"/>
                <a:satMod val="135000"/>
              </a:srgb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fr-FR" sz="1900" kern="1200" dirty="0">
              <a:solidFill>
                <a:sysClr val="window" lastClr="FFFFFF"/>
              </a:solidFill>
              <a:latin typeface="Cambria" pitchFamily="18" charset="0"/>
              <a:ea typeface="+mn-ea"/>
              <a:cs typeface="+mn-cs"/>
            </a:rPr>
            <a:t>CIRDI</a:t>
          </a:r>
        </a:p>
      </dsp:txBody>
      <dsp:txXfrm>
        <a:off x="5495936" y="1401743"/>
        <a:ext cx="849297" cy="849297"/>
      </dsp:txXfrm>
    </dsp:sp>
    <dsp:sp modelId="{D2B6DB0F-018A-4E79-8F46-EFEAA6D9AEF8}">
      <dsp:nvSpPr>
        <dsp:cNvPr id="0" name=""/>
        <dsp:cNvSpPr/>
      </dsp:nvSpPr>
      <dsp:spPr>
        <a:xfrm>
          <a:off x="4583845" y="3292618"/>
          <a:ext cx="1201087" cy="1201087"/>
        </a:xfrm>
        <a:prstGeom prst="ellipse">
          <a:avLst/>
        </a:prstGeom>
        <a:gradFill rotWithShape="0">
          <a:gsLst>
            <a:gs pos="0">
              <a:srgbClr val="8064A2">
                <a:hueOff val="-2232385"/>
                <a:satOff val="13449"/>
                <a:lumOff val="1078"/>
                <a:alphaOff val="0"/>
                <a:shade val="51000"/>
                <a:satMod val="130000"/>
              </a:srgbClr>
            </a:gs>
            <a:gs pos="80000">
              <a:srgbClr val="8064A2">
                <a:hueOff val="-2232385"/>
                <a:satOff val="13449"/>
                <a:lumOff val="1078"/>
                <a:alphaOff val="0"/>
                <a:shade val="93000"/>
                <a:satMod val="130000"/>
              </a:srgbClr>
            </a:gs>
            <a:gs pos="100000">
              <a:srgbClr val="8064A2">
                <a:hueOff val="-2232385"/>
                <a:satOff val="13449"/>
                <a:lumOff val="1078"/>
                <a:alphaOff val="0"/>
                <a:shade val="94000"/>
                <a:satMod val="135000"/>
              </a:srgb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fr-FR" sz="1900" kern="1200" dirty="0">
              <a:solidFill>
                <a:sysClr val="window" lastClr="FFFFFF"/>
              </a:solidFill>
              <a:latin typeface="Cambria" pitchFamily="18" charset="0"/>
              <a:ea typeface="+mn-ea"/>
              <a:cs typeface="+mn-cs"/>
            </a:rPr>
            <a:t>CEMAC</a:t>
          </a:r>
        </a:p>
      </dsp:txBody>
      <dsp:txXfrm>
        <a:off x="4759740" y="3468513"/>
        <a:ext cx="849297" cy="849297"/>
      </dsp:txXfrm>
    </dsp:sp>
    <dsp:sp modelId="{13AD3EBF-8AE8-4200-9004-176AB66D43E7}">
      <dsp:nvSpPr>
        <dsp:cNvPr id="0" name=""/>
        <dsp:cNvSpPr/>
      </dsp:nvSpPr>
      <dsp:spPr>
        <a:xfrm>
          <a:off x="2444666" y="3292618"/>
          <a:ext cx="1201087" cy="1201087"/>
        </a:xfrm>
        <a:prstGeom prst="ellipse">
          <a:avLst/>
        </a:prstGeom>
        <a:gradFill rotWithShape="0">
          <a:gsLst>
            <a:gs pos="0">
              <a:srgbClr val="8064A2">
                <a:hueOff val="-3348577"/>
                <a:satOff val="20174"/>
                <a:lumOff val="1617"/>
                <a:alphaOff val="0"/>
                <a:shade val="51000"/>
                <a:satMod val="130000"/>
              </a:srgbClr>
            </a:gs>
            <a:gs pos="80000">
              <a:srgbClr val="8064A2">
                <a:hueOff val="-3348577"/>
                <a:satOff val="20174"/>
                <a:lumOff val="1617"/>
                <a:alphaOff val="0"/>
                <a:shade val="93000"/>
                <a:satMod val="130000"/>
              </a:srgbClr>
            </a:gs>
            <a:gs pos="100000">
              <a:srgbClr val="8064A2">
                <a:hueOff val="-3348577"/>
                <a:satOff val="20174"/>
                <a:lumOff val="1617"/>
                <a:alphaOff val="0"/>
                <a:shade val="94000"/>
                <a:satMod val="135000"/>
              </a:srgb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fr-FR" sz="1900" kern="1200" dirty="0">
              <a:solidFill>
                <a:sysClr val="window" lastClr="FFFFFF"/>
              </a:solidFill>
              <a:latin typeface="Cambria" pitchFamily="18" charset="0"/>
              <a:ea typeface="+mn-ea"/>
              <a:cs typeface="+mn-cs"/>
            </a:rPr>
            <a:t>CCJA</a:t>
          </a:r>
        </a:p>
      </dsp:txBody>
      <dsp:txXfrm>
        <a:off x="2620561" y="3468513"/>
        <a:ext cx="849297" cy="849297"/>
      </dsp:txXfrm>
    </dsp:sp>
    <dsp:sp modelId="{E8001BC5-A748-496F-A5BD-EDA25D294B7C}">
      <dsp:nvSpPr>
        <dsp:cNvPr id="0" name=""/>
        <dsp:cNvSpPr/>
      </dsp:nvSpPr>
      <dsp:spPr>
        <a:xfrm>
          <a:off x="1748142" y="1154406"/>
          <a:ext cx="1201087" cy="1201087"/>
        </a:xfrm>
        <a:prstGeom prst="ellipse">
          <a:avLst/>
        </a:prstGeom>
        <a:gradFill rotWithShape="0">
          <a:gsLst>
            <a:gs pos="0">
              <a:srgbClr val="8064A2">
                <a:hueOff val="-4464770"/>
                <a:satOff val="26899"/>
                <a:lumOff val="2156"/>
                <a:alphaOff val="0"/>
                <a:shade val="51000"/>
                <a:satMod val="130000"/>
              </a:srgbClr>
            </a:gs>
            <a:gs pos="80000">
              <a:srgbClr val="8064A2">
                <a:hueOff val="-4464770"/>
                <a:satOff val="26899"/>
                <a:lumOff val="2156"/>
                <a:alphaOff val="0"/>
                <a:shade val="93000"/>
                <a:satMod val="130000"/>
              </a:srgbClr>
            </a:gs>
            <a:gs pos="100000">
              <a:srgbClr val="8064A2">
                <a:hueOff val="-4464770"/>
                <a:satOff val="26899"/>
                <a:lumOff val="2156"/>
                <a:alphaOff val="0"/>
                <a:shade val="94000"/>
                <a:satMod val="135000"/>
              </a:srgb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fr-FR" sz="1900" kern="1200" dirty="0">
              <a:solidFill>
                <a:sysClr val="window" lastClr="FFFFFF"/>
              </a:solidFill>
              <a:latin typeface="Cambria" pitchFamily="18" charset="0"/>
              <a:ea typeface="+mn-ea"/>
              <a:cs typeface="+mn-cs"/>
            </a:rPr>
            <a:t>OHADA</a:t>
          </a:r>
        </a:p>
      </dsp:txBody>
      <dsp:txXfrm>
        <a:off x="1924037" y="1330301"/>
        <a:ext cx="849297" cy="849297"/>
      </dsp:txXfrm>
    </dsp:sp>
  </dsp:spTree>
</dsp:drawing>
</file>

<file path=ppt/diagrams/layout1.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049EDA-9FFE-4B9C-8542-A12B739CF71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fr-FR"/>
          </a:p>
        </p:txBody>
      </p:sp>
      <p:sp>
        <p:nvSpPr>
          <p:cNvPr id="3" name="Subtitle 2">
            <a:extLst>
              <a:ext uri="{FF2B5EF4-FFF2-40B4-BE49-F238E27FC236}">
                <a16:creationId xmlns:a16="http://schemas.microsoft.com/office/drawing/2014/main" id="{26160003-3EAF-4969-AEA4-595A39615E4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r-FR"/>
          </a:p>
        </p:txBody>
      </p:sp>
      <p:sp>
        <p:nvSpPr>
          <p:cNvPr id="4" name="Date Placeholder 3">
            <a:extLst>
              <a:ext uri="{FF2B5EF4-FFF2-40B4-BE49-F238E27FC236}">
                <a16:creationId xmlns:a16="http://schemas.microsoft.com/office/drawing/2014/main" id="{5CB281A5-6208-4BD4-93B1-E3392F8C4D85}"/>
              </a:ext>
            </a:extLst>
          </p:cNvPr>
          <p:cNvSpPr>
            <a:spLocks noGrp="1"/>
          </p:cNvSpPr>
          <p:nvPr>
            <p:ph type="dt" sz="half" idx="10"/>
          </p:nvPr>
        </p:nvSpPr>
        <p:spPr/>
        <p:txBody>
          <a:bodyPr/>
          <a:lstStyle/>
          <a:p>
            <a:fld id="{E85CA381-E034-42C2-9967-B8596373035A}" type="datetimeFigureOut">
              <a:rPr lang="fr-FR" smtClean="0"/>
              <a:t>07/07/2019</a:t>
            </a:fld>
            <a:endParaRPr lang="fr-FR"/>
          </a:p>
        </p:txBody>
      </p:sp>
      <p:sp>
        <p:nvSpPr>
          <p:cNvPr id="5" name="Footer Placeholder 4">
            <a:extLst>
              <a:ext uri="{FF2B5EF4-FFF2-40B4-BE49-F238E27FC236}">
                <a16:creationId xmlns:a16="http://schemas.microsoft.com/office/drawing/2014/main" id="{99D29809-68D6-42A6-B0BD-451F6613DBCE}"/>
              </a:ext>
            </a:extLst>
          </p:cNvPr>
          <p:cNvSpPr>
            <a:spLocks noGrp="1"/>
          </p:cNvSpPr>
          <p:nvPr>
            <p:ph type="ftr" sz="quarter" idx="11"/>
          </p:nvPr>
        </p:nvSpPr>
        <p:spPr/>
        <p:txBody>
          <a:bodyPr/>
          <a:lstStyle/>
          <a:p>
            <a:endParaRPr lang="fr-FR"/>
          </a:p>
        </p:txBody>
      </p:sp>
      <p:sp>
        <p:nvSpPr>
          <p:cNvPr id="6" name="Slide Number Placeholder 5">
            <a:extLst>
              <a:ext uri="{FF2B5EF4-FFF2-40B4-BE49-F238E27FC236}">
                <a16:creationId xmlns:a16="http://schemas.microsoft.com/office/drawing/2014/main" id="{C083825F-68A0-4E54-AEA6-0C3AD72D6D5D}"/>
              </a:ext>
            </a:extLst>
          </p:cNvPr>
          <p:cNvSpPr>
            <a:spLocks noGrp="1"/>
          </p:cNvSpPr>
          <p:nvPr>
            <p:ph type="sldNum" sz="quarter" idx="12"/>
          </p:nvPr>
        </p:nvSpPr>
        <p:spPr/>
        <p:txBody>
          <a:bodyPr/>
          <a:lstStyle/>
          <a:p>
            <a:fld id="{8064EC47-505F-4639-8058-F1B2672C4BFE}" type="slidenum">
              <a:rPr lang="fr-FR" smtClean="0"/>
              <a:t>‹N°›</a:t>
            </a:fld>
            <a:endParaRPr lang="fr-FR"/>
          </a:p>
        </p:txBody>
      </p:sp>
    </p:spTree>
    <p:extLst>
      <p:ext uri="{BB962C8B-B14F-4D97-AF65-F5344CB8AC3E}">
        <p14:creationId xmlns:p14="http://schemas.microsoft.com/office/powerpoint/2010/main" val="1200077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7173A4-A7EB-4B74-B710-EC468E647316}"/>
              </a:ext>
            </a:extLst>
          </p:cNvPr>
          <p:cNvSpPr>
            <a:spLocks noGrp="1"/>
          </p:cNvSpPr>
          <p:nvPr>
            <p:ph type="title"/>
          </p:nvPr>
        </p:nvSpPr>
        <p:spPr/>
        <p:txBody>
          <a:bodyPr/>
          <a:lstStyle/>
          <a:p>
            <a:r>
              <a:rPr lang="en-US"/>
              <a:t>Click to edit Master title style</a:t>
            </a:r>
            <a:endParaRPr lang="fr-FR"/>
          </a:p>
        </p:txBody>
      </p:sp>
      <p:sp>
        <p:nvSpPr>
          <p:cNvPr id="3" name="Vertical Text Placeholder 2">
            <a:extLst>
              <a:ext uri="{FF2B5EF4-FFF2-40B4-BE49-F238E27FC236}">
                <a16:creationId xmlns:a16="http://schemas.microsoft.com/office/drawing/2014/main" id="{3CA9A33A-C9A0-45C2-8A22-937BC074AAB6}"/>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a:extLst>
              <a:ext uri="{FF2B5EF4-FFF2-40B4-BE49-F238E27FC236}">
                <a16:creationId xmlns:a16="http://schemas.microsoft.com/office/drawing/2014/main" id="{D33724D1-5480-42BB-9EAE-15E3F59AD845}"/>
              </a:ext>
            </a:extLst>
          </p:cNvPr>
          <p:cNvSpPr>
            <a:spLocks noGrp="1"/>
          </p:cNvSpPr>
          <p:nvPr>
            <p:ph type="dt" sz="half" idx="10"/>
          </p:nvPr>
        </p:nvSpPr>
        <p:spPr/>
        <p:txBody>
          <a:bodyPr/>
          <a:lstStyle/>
          <a:p>
            <a:fld id="{E85CA381-E034-42C2-9967-B8596373035A}" type="datetimeFigureOut">
              <a:rPr lang="fr-FR" smtClean="0"/>
              <a:t>07/07/2019</a:t>
            </a:fld>
            <a:endParaRPr lang="fr-FR"/>
          </a:p>
        </p:txBody>
      </p:sp>
      <p:sp>
        <p:nvSpPr>
          <p:cNvPr id="5" name="Footer Placeholder 4">
            <a:extLst>
              <a:ext uri="{FF2B5EF4-FFF2-40B4-BE49-F238E27FC236}">
                <a16:creationId xmlns:a16="http://schemas.microsoft.com/office/drawing/2014/main" id="{B4C0F6B5-6D63-4F91-BCE7-07AC54D7BE26}"/>
              </a:ext>
            </a:extLst>
          </p:cNvPr>
          <p:cNvSpPr>
            <a:spLocks noGrp="1"/>
          </p:cNvSpPr>
          <p:nvPr>
            <p:ph type="ftr" sz="quarter" idx="11"/>
          </p:nvPr>
        </p:nvSpPr>
        <p:spPr/>
        <p:txBody>
          <a:bodyPr/>
          <a:lstStyle/>
          <a:p>
            <a:endParaRPr lang="fr-FR"/>
          </a:p>
        </p:txBody>
      </p:sp>
      <p:sp>
        <p:nvSpPr>
          <p:cNvPr id="6" name="Slide Number Placeholder 5">
            <a:extLst>
              <a:ext uri="{FF2B5EF4-FFF2-40B4-BE49-F238E27FC236}">
                <a16:creationId xmlns:a16="http://schemas.microsoft.com/office/drawing/2014/main" id="{2C98E1D8-ECDC-400C-AC79-34DFD0E58FF7}"/>
              </a:ext>
            </a:extLst>
          </p:cNvPr>
          <p:cNvSpPr>
            <a:spLocks noGrp="1"/>
          </p:cNvSpPr>
          <p:nvPr>
            <p:ph type="sldNum" sz="quarter" idx="12"/>
          </p:nvPr>
        </p:nvSpPr>
        <p:spPr/>
        <p:txBody>
          <a:bodyPr/>
          <a:lstStyle/>
          <a:p>
            <a:fld id="{8064EC47-505F-4639-8058-F1B2672C4BFE}" type="slidenum">
              <a:rPr lang="fr-FR" smtClean="0"/>
              <a:t>‹N°›</a:t>
            </a:fld>
            <a:endParaRPr lang="fr-FR"/>
          </a:p>
        </p:txBody>
      </p:sp>
    </p:spTree>
    <p:extLst>
      <p:ext uri="{BB962C8B-B14F-4D97-AF65-F5344CB8AC3E}">
        <p14:creationId xmlns:p14="http://schemas.microsoft.com/office/powerpoint/2010/main" val="18968357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9E486F7-4DF2-4887-AAA0-EC384A020C5D}"/>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fr-FR"/>
          </a:p>
        </p:txBody>
      </p:sp>
      <p:sp>
        <p:nvSpPr>
          <p:cNvPr id="3" name="Vertical Text Placeholder 2">
            <a:extLst>
              <a:ext uri="{FF2B5EF4-FFF2-40B4-BE49-F238E27FC236}">
                <a16:creationId xmlns:a16="http://schemas.microsoft.com/office/drawing/2014/main" id="{CC7327BC-3A02-4380-926A-6A1BA694AC06}"/>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a:extLst>
              <a:ext uri="{FF2B5EF4-FFF2-40B4-BE49-F238E27FC236}">
                <a16:creationId xmlns:a16="http://schemas.microsoft.com/office/drawing/2014/main" id="{B0AA2C13-8B10-4AA9-ABDE-28BF17DC9BEB}"/>
              </a:ext>
            </a:extLst>
          </p:cNvPr>
          <p:cNvSpPr>
            <a:spLocks noGrp="1"/>
          </p:cNvSpPr>
          <p:nvPr>
            <p:ph type="dt" sz="half" idx="10"/>
          </p:nvPr>
        </p:nvSpPr>
        <p:spPr/>
        <p:txBody>
          <a:bodyPr/>
          <a:lstStyle/>
          <a:p>
            <a:fld id="{E85CA381-E034-42C2-9967-B8596373035A}" type="datetimeFigureOut">
              <a:rPr lang="fr-FR" smtClean="0"/>
              <a:t>07/07/2019</a:t>
            </a:fld>
            <a:endParaRPr lang="fr-FR"/>
          </a:p>
        </p:txBody>
      </p:sp>
      <p:sp>
        <p:nvSpPr>
          <p:cNvPr id="5" name="Footer Placeholder 4">
            <a:extLst>
              <a:ext uri="{FF2B5EF4-FFF2-40B4-BE49-F238E27FC236}">
                <a16:creationId xmlns:a16="http://schemas.microsoft.com/office/drawing/2014/main" id="{6C56D9FB-A95B-4158-B7DB-3189EEB3575D}"/>
              </a:ext>
            </a:extLst>
          </p:cNvPr>
          <p:cNvSpPr>
            <a:spLocks noGrp="1"/>
          </p:cNvSpPr>
          <p:nvPr>
            <p:ph type="ftr" sz="quarter" idx="11"/>
          </p:nvPr>
        </p:nvSpPr>
        <p:spPr/>
        <p:txBody>
          <a:bodyPr/>
          <a:lstStyle/>
          <a:p>
            <a:endParaRPr lang="fr-FR"/>
          </a:p>
        </p:txBody>
      </p:sp>
      <p:sp>
        <p:nvSpPr>
          <p:cNvPr id="6" name="Slide Number Placeholder 5">
            <a:extLst>
              <a:ext uri="{FF2B5EF4-FFF2-40B4-BE49-F238E27FC236}">
                <a16:creationId xmlns:a16="http://schemas.microsoft.com/office/drawing/2014/main" id="{651628FB-8C55-4E05-A449-607A96B3DB54}"/>
              </a:ext>
            </a:extLst>
          </p:cNvPr>
          <p:cNvSpPr>
            <a:spLocks noGrp="1"/>
          </p:cNvSpPr>
          <p:nvPr>
            <p:ph type="sldNum" sz="quarter" idx="12"/>
          </p:nvPr>
        </p:nvSpPr>
        <p:spPr/>
        <p:txBody>
          <a:bodyPr/>
          <a:lstStyle/>
          <a:p>
            <a:fld id="{8064EC47-505F-4639-8058-F1B2672C4BFE}" type="slidenum">
              <a:rPr lang="fr-FR" smtClean="0"/>
              <a:t>‹N°›</a:t>
            </a:fld>
            <a:endParaRPr lang="fr-FR"/>
          </a:p>
        </p:txBody>
      </p:sp>
    </p:spTree>
    <p:extLst>
      <p:ext uri="{BB962C8B-B14F-4D97-AF65-F5344CB8AC3E}">
        <p14:creationId xmlns:p14="http://schemas.microsoft.com/office/powerpoint/2010/main" val="35381757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1BEDC7-2F24-4A52-A7D4-D405B0DE8BB4}"/>
              </a:ext>
            </a:extLst>
          </p:cNvPr>
          <p:cNvSpPr>
            <a:spLocks noGrp="1"/>
          </p:cNvSpPr>
          <p:nvPr>
            <p:ph type="title"/>
          </p:nvPr>
        </p:nvSpPr>
        <p:spPr/>
        <p:txBody>
          <a:bodyPr/>
          <a:lstStyle/>
          <a:p>
            <a:r>
              <a:rPr lang="en-US"/>
              <a:t>Click to edit Master title style</a:t>
            </a:r>
            <a:endParaRPr lang="fr-FR"/>
          </a:p>
        </p:txBody>
      </p:sp>
      <p:sp>
        <p:nvSpPr>
          <p:cNvPr id="3" name="Content Placeholder 2">
            <a:extLst>
              <a:ext uri="{FF2B5EF4-FFF2-40B4-BE49-F238E27FC236}">
                <a16:creationId xmlns:a16="http://schemas.microsoft.com/office/drawing/2014/main" id="{9AAA62CA-CC85-4B12-AF1D-17FCC36B76F9}"/>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a:extLst>
              <a:ext uri="{FF2B5EF4-FFF2-40B4-BE49-F238E27FC236}">
                <a16:creationId xmlns:a16="http://schemas.microsoft.com/office/drawing/2014/main" id="{D05AF02F-D0FA-432C-ABAE-782D14376512}"/>
              </a:ext>
            </a:extLst>
          </p:cNvPr>
          <p:cNvSpPr>
            <a:spLocks noGrp="1"/>
          </p:cNvSpPr>
          <p:nvPr>
            <p:ph type="dt" sz="half" idx="10"/>
          </p:nvPr>
        </p:nvSpPr>
        <p:spPr/>
        <p:txBody>
          <a:bodyPr/>
          <a:lstStyle/>
          <a:p>
            <a:fld id="{E85CA381-E034-42C2-9967-B8596373035A}" type="datetimeFigureOut">
              <a:rPr lang="fr-FR" smtClean="0"/>
              <a:t>07/07/2019</a:t>
            </a:fld>
            <a:endParaRPr lang="fr-FR"/>
          </a:p>
        </p:txBody>
      </p:sp>
      <p:sp>
        <p:nvSpPr>
          <p:cNvPr id="5" name="Footer Placeholder 4">
            <a:extLst>
              <a:ext uri="{FF2B5EF4-FFF2-40B4-BE49-F238E27FC236}">
                <a16:creationId xmlns:a16="http://schemas.microsoft.com/office/drawing/2014/main" id="{C430495B-4C99-41B7-A6A1-9AC8924B0F67}"/>
              </a:ext>
            </a:extLst>
          </p:cNvPr>
          <p:cNvSpPr>
            <a:spLocks noGrp="1"/>
          </p:cNvSpPr>
          <p:nvPr>
            <p:ph type="ftr" sz="quarter" idx="11"/>
          </p:nvPr>
        </p:nvSpPr>
        <p:spPr/>
        <p:txBody>
          <a:bodyPr/>
          <a:lstStyle/>
          <a:p>
            <a:endParaRPr lang="fr-FR"/>
          </a:p>
        </p:txBody>
      </p:sp>
      <p:sp>
        <p:nvSpPr>
          <p:cNvPr id="6" name="Slide Number Placeholder 5">
            <a:extLst>
              <a:ext uri="{FF2B5EF4-FFF2-40B4-BE49-F238E27FC236}">
                <a16:creationId xmlns:a16="http://schemas.microsoft.com/office/drawing/2014/main" id="{B36F1244-2E1E-4529-BCEE-B04AE79DA134}"/>
              </a:ext>
            </a:extLst>
          </p:cNvPr>
          <p:cNvSpPr>
            <a:spLocks noGrp="1"/>
          </p:cNvSpPr>
          <p:nvPr>
            <p:ph type="sldNum" sz="quarter" idx="12"/>
          </p:nvPr>
        </p:nvSpPr>
        <p:spPr/>
        <p:txBody>
          <a:bodyPr/>
          <a:lstStyle/>
          <a:p>
            <a:fld id="{8064EC47-505F-4639-8058-F1B2672C4BFE}" type="slidenum">
              <a:rPr lang="fr-FR" smtClean="0"/>
              <a:t>‹N°›</a:t>
            </a:fld>
            <a:endParaRPr lang="fr-FR"/>
          </a:p>
        </p:txBody>
      </p:sp>
    </p:spTree>
    <p:extLst>
      <p:ext uri="{BB962C8B-B14F-4D97-AF65-F5344CB8AC3E}">
        <p14:creationId xmlns:p14="http://schemas.microsoft.com/office/powerpoint/2010/main" val="29327232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F3493A-89E6-4304-B169-7F0EC3D70C0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fr-FR"/>
          </a:p>
        </p:txBody>
      </p:sp>
      <p:sp>
        <p:nvSpPr>
          <p:cNvPr id="3" name="Text Placeholder 2">
            <a:extLst>
              <a:ext uri="{FF2B5EF4-FFF2-40B4-BE49-F238E27FC236}">
                <a16:creationId xmlns:a16="http://schemas.microsoft.com/office/drawing/2014/main" id="{BFAC9314-2685-4B54-A8F6-9072220ABE9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E3BE7F3D-42F2-41BA-8002-72E9B5193606}"/>
              </a:ext>
            </a:extLst>
          </p:cNvPr>
          <p:cNvSpPr>
            <a:spLocks noGrp="1"/>
          </p:cNvSpPr>
          <p:nvPr>
            <p:ph type="dt" sz="half" idx="10"/>
          </p:nvPr>
        </p:nvSpPr>
        <p:spPr/>
        <p:txBody>
          <a:bodyPr/>
          <a:lstStyle/>
          <a:p>
            <a:fld id="{E85CA381-E034-42C2-9967-B8596373035A}" type="datetimeFigureOut">
              <a:rPr lang="fr-FR" smtClean="0"/>
              <a:t>07/07/2019</a:t>
            </a:fld>
            <a:endParaRPr lang="fr-FR"/>
          </a:p>
        </p:txBody>
      </p:sp>
      <p:sp>
        <p:nvSpPr>
          <p:cNvPr id="5" name="Footer Placeholder 4">
            <a:extLst>
              <a:ext uri="{FF2B5EF4-FFF2-40B4-BE49-F238E27FC236}">
                <a16:creationId xmlns:a16="http://schemas.microsoft.com/office/drawing/2014/main" id="{D818BED9-207C-4F61-8631-60F2DBF785BA}"/>
              </a:ext>
            </a:extLst>
          </p:cNvPr>
          <p:cNvSpPr>
            <a:spLocks noGrp="1"/>
          </p:cNvSpPr>
          <p:nvPr>
            <p:ph type="ftr" sz="quarter" idx="11"/>
          </p:nvPr>
        </p:nvSpPr>
        <p:spPr/>
        <p:txBody>
          <a:bodyPr/>
          <a:lstStyle/>
          <a:p>
            <a:endParaRPr lang="fr-FR"/>
          </a:p>
        </p:txBody>
      </p:sp>
      <p:sp>
        <p:nvSpPr>
          <p:cNvPr id="6" name="Slide Number Placeholder 5">
            <a:extLst>
              <a:ext uri="{FF2B5EF4-FFF2-40B4-BE49-F238E27FC236}">
                <a16:creationId xmlns:a16="http://schemas.microsoft.com/office/drawing/2014/main" id="{9554C127-58D7-4778-935B-470978822A4E}"/>
              </a:ext>
            </a:extLst>
          </p:cNvPr>
          <p:cNvSpPr>
            <a:spLocks noGrp="1"/>
          </p:cNvSpPr>
          <p:nvPr>
            <p:ph type="sldNum" sz="quarter" idx="12"/>
          </p:nvPr>
        </p:nvSpPr>
        <p:spPr/>
        <p:txBody>
          <a:bodyPr/>
          <a:lstStyle/>
          <a:p>
            <a:fld id="{8064EC47-505F-4639-8058-F1B2672C4BFE}" type="slidenum">
              <a:rPr lang="fr-FR" smtClean="0"/>
              <a:t>‹N°›</a:t>
            </a:fld>
            <a:endParaRPr lang="fr-FR"/>
          </a:p>
        </p:txBody>
      </p:sp>
    </p:spTree>
    <p:extLst>
      <p:ext uri="{BB962C8B-B14F-4D97-AF65-F5344CB8AC3E}">
        <p14:creationId xmlns:p14="http://schemas.microsoft.com/office/powerpoint/2010/main" val="7678308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2FF73F-E233-409D-8F39-04D0A9C63F64}"/>
              </a:ext>
            </a:extLst>
          </p:cNvPr>
          <p:cNvSpPr>
            <a:spLocks noGrp="1"/>
          </p:cNvSpPr>
          <p:nvPr>
            <p:ph type="title"/>
          </p:nvPr>
        </p:nvSpPr>
        <p:spPr/>
        <p:txBody>
          <a:bodyPr/>
          <a:lstStyle/>
          <a:p>
            <a:r>
              <a:rPr lang="en-US"/>
              <a:t>Click to edit Master title style</a:t>
            </a:r>
            <a:endParaRPr lang="fr-FR"/>
          </a:p>
        </p:txBody>
      </p:sp>
      <p:sp>
        <p:nvSpPr>
          <p:cNvPr id="3" name="Content Placeholder 2">
            <a:extLst>
              <a:ext uri="{FF2B5EF4-FFF2-40B4-BE49-F238E27FC236}">
                <a16:creationId xmlns:a16="http://schemas.microsoft.com/office/drawing/2014/main" id="{9709EFB0-FB98-4815-9C69-48FFE3B519A9}"/>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Content Placeholder 3">
            <a:extLst>
              <a:ext uri="{FF2B5EF4-FFF2-40B4-BE49-F238E27FC236}">
                <a16:creationId xmlns:a16="http://schemas.microsoft.com/office/drawing/2014/main" id="{661746EC-21AF-422E-9F1F-DD1BDAEDEB03}"/>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5" name="Date Placeholder 4">
            <a:extLst>
              <a:ext uri="{FF2B5EF4-FFF2-40B4-BE49-F238E27FC236}">
                <a16:creationId xmlns:a16="http://schemas.microsoft.com/office/drawing/2014/main" id="{19C433C7-B150-40E4-BDC8-FC4E31356B12}"/>
              </a:ext>
            </a:extLst>
          </p:cNvPr>
          <p:cNvSpPr>
            <a:spLocks noGrp="1"/>
          </p:cNvSpPr>
          <p:nvPr>
            <p:ph type="dt" sz="half" idx="10"/>
          </p:nvPr>
        </p:nvSpPr>
        <p:spPr/>
        <p:txBody>
          <a:bodyPr/>
          <a:lstStyle/>
          <a:p>
            <a:fld id="{E85CA381-E034-42C2-9967-B8596373035A}" type="datetimeFigureOut">
              <a:rPr lang="fr-FR" smtClean="0"/>
              <a:t>07/07/2019</a:t>
            </a:fld>
            <a:endParaRPr lang="fr-FR"/>
          </a:p>
        </p:txBody>
      </p:sp>
      <p:sp>
        <p:nvSpPr>
          <p:cNvPr id="6" name="Footer Placeholder 5">
            <a:extLst>
              <a:ext uri="{FF2B5EF4-FFF2-40B4-BE49-F238E27FC236}">
                <a16:creationId xmlns:a16="http://schemas.microsoft.com/office/drawing/2014/main" id="{452F3191-FDA5-416B-8E04-9C65C324AD83}"/>
              </a:ext>
            </a:extLst>
          </p:cNvPr>
          <p:cNvSpPr>
            <a:spLocks noGrp="1"/>
          </p:cNvSpPr>
          <p:nvPr>
            <p:ph type="ftr" sz="quarter" idx="11"/>
          </p:nvPr>
        </p:nvSpPr>
        <p:spPr/>
        <p:txBody>
          <a:bodyPr/>
          <a:lstStyle/>
          <a:p>
            <a:endParaRPr lang="fr-FR"/>
          </a:p>
        </p:txBody>
      </p:sp>
      <p:sp>
        <p:nvSpPr>
          <p:cNvPr id="7" name="Slide Number Placeholder 6">
            <a:extLst>
              <a:ext uri="{FF2B5EF4-FFF2-40B4-BE49-F238E27FC236}">
                <a16:creationId xmlns:a16="http://schemas.microsoft.com/office/drawing/2014/main" id="{8A2B50AE-B24A-403E-8A88-63F928B65B6B}"/>
              </a:ext>
            </a:extLst>
          </p:cNvPr>
          <p:cNvSpPr>
            <a:spLocks noGrp="1"/>
          </p:cNvSpPr>
          <p:nvPr>
            <p:ph type="sldNum" sz="quarter" idx="12"/>
          </p:nvPr>
        </p:nvSpPr>
        <p:spPr/>
        <p:txBody>
          <a:bodyPr/>
          <a:lstStyle/>
          <a:p>
            <a:fld id="{8064EC47-505F-4639-8058-F1B2672C4BFE}" type="slidenum">
              <a:rPr lang="fr-FR" smtClean="0"/>
              <a:t>‹N°›</a:t>
            </a:fld>
            <a:endParaRPr lang="fr-FR"/>
          </a:p>
        </p:txBody>
      </p:sp>
    </p:spTree>
    <p:extLst>
      <p:ext uri="{BB962C8B-B14F-4D97-AF65-F5344CB8AC3E}">
        <p14:creationId xmlns:p14="http://schemas.microsoft.com/office/powerpoint/2010/main" val="39689741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8AD5D4-F606-4AD4-A82E-04D51812B03A}"/>
              </a:ext>
            </a:extLst>
          </p:cNvPr>
          <p:cNvSpPr>
            <a:spLocks noGrp="1"/>
          </p:cNvSpPr>
          <p:nvPr>
            <p:ph type="title"/>
          </p:nvPr>
        </p:nvSpPr>
        <p:spPr>
          <a:xfrm>
            <a:off x="839788" y="365125"/>
            <a:ext cx="10515600" cy="1325563"/>
          </a:xfrm>
        </p:spPr>
        <p:txBody>
          <a:bodyPr/>
          <a:lstStyle/>
          <a:p>
            <a:r>
              <a:rPr lang="en-US"/>
              <a:t>Click to edit Master title style</a:t>
            </a:r>
            <a:endParaRPr lang="fr-FR"/>
          </a:p>
        </p:txBody>
      </p:sp>
      <p:sp>
        <p:nvSpPr>
          <p:cNvPr id="3" name="Text Placeholder 2">
            <a:extLst>
              <a:ext uri="{FF2B5EF4-FFF2-40B4-BE49-F238E27FC236}">
                <a16:creationId xmlns:a16="http://schemas.microsoft.com/office/drawing/2014/main" id="{30CE756E-67F1-4353-8148-42CAE47CD5D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759E1D4F-F19E-473E-AF9E-F306F8095563}"/>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5" name="Text Placeholder 4">
            <a:extLst>
              <a:ext uri="{FF2B5EF4-FFF2-40B4-BE49-F238E27FC236}">
                <a16:creationId xmlns:a16="http://schemas.microsoft.com/office/drawing/2014/main" id="{D18B41A5-A9BB-4F3F-99E3-C056A59A0E5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D22BCEAC-8631-4070-B8B4-C753A0637420}"/>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7" name="Date Placeholder 6">
            <a:extLst>
              <a:ext uri="{FF2B5EF4-FFF2-40B4-BE49-F238E27FC236}">
                <a16:creationId xmlns:a16="http://schemas.microsoft.com/office/drawing/2014/main" id="{1A27E329-BEC0-477D-8882-F549A60AC021}"/>
              </a:ext>
            </a:extLst>
          </p:cNvPr>
          <p:cNvSpPr>
            <a:spLocks noGrp="1"/>
          </p:cNvSpPr>
          <p:nvPr>
            <p:ph type="dt" sz="half" idx="10"/>
          </p:nvPr>
        </p:nvSpPr>
        <p:spPr/>
        <p:txBody>
          <a:bodyPr/>
          <a:lstStyle/>
          <a:p>
            <a:fld id="{E85CA381-E034-42C2-9967-B8596373035A}" type="datetimeFigureOut">
              <a:rPr lang="fr-FR" smtClean="0"/>
              <a:t>07/07/2019</a:t>
            </a:fld>
            <a:endParaRPr lang="fr-FR"/>
          </a:p>
        </p:txBody>
      </p:sp>
      <p:sp>
        <p:nvSpPr>
          <p:cNvPr id="8" name="Footer Placeholder 7">
            <a:extLst>
              <a:ext uri="{FF2B5EF4-FFF2-40B4-BE49-F238E27FC236}">
                <a16:creationId xmlns:a16="http://schemas.microsoft.com/office/drawing/2014/main" id="{7AE3179A-C220-4974-B81E-F7B9B3BA89F6}"/>
              </a:ext>
            </a:extLst>
          </p:cNvPr>
          <p:cNvSpPr>
            <a:spLocks noGrp="1"/>
          </p:cNvSpPr>
          <p:nvPr>
            <p:ph type="ftr" sz="quarter" idx="11"/>
          </p:nvPr>
        </p:nvSpPr>
        <p:spPr/>
        <p:txBody>
          <a:bodyPr/>
          <a:lstStyle/>
          <a:p>
            <a:endParaRPr lang="fr-FR"/>
          </a:p>
        </p:txBody>
      </p:sp>
      <p:sp>
        <p:nvSpPr>
          <p:cNvPr id="9" name="Slide Number Placeholder 8">
            <a:extLst>
              <a:ext uri="{FF2B5EF4-FFF2-40B4-BE49-F238E27FC236}">
                <a16:creationId xmlns:a16="http://schemas.microsoft.com/office/drawing/2014/main" id="{EC3FB64A-DE3C-4A62-BEE8-4F5E4C2BECEB}"/>
              </a:ext>
            </a:extLst>
          </p:cNvPr>
          <p:cNvSpPr>
            <a:spLocks noGrp="1"/>
          </p:cNvSpPr>
          <p:nvPr>
            <p:ph type="sldNum" sz="quarter" idx="12"/>
          </p:nvPr>
        </p:nvSpPr>
        <p:spPr/>
        <p:txBody>
          <a:bodyPr/>
          <a:lstStyle/>
          <a:p>
            <a:fld id="{8064EC47-505F-4639-8058-F1B2672C4BFE}" type="slidenum">
              <a:rPr lang="fr-FR" smtClean="0"/>
              <a:t>‹N°›</a:t>
            </a:fld>
            <a:endParaRPr lang="fr-FR"/>
          </a:p>
        </p:txBody>
      </p:sp>
    </p:spTree>
    <p:extLst>
      <p:ext uri="{BB962C8B-B14F-4D97-AF65-F5344CB8AC3E}">
        <p14:creationId xmlns:p14="http://schemas.microsoft.com/office/powerpoint/2010/main" val="35294703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CC8107-825B-489F-9AD8-C3DAEE97AB68}"/>
              </a:ext>
            </a:extLst>
          </p:cNvPr>
          <p:cNvSpPr>
            <a:spLocks noGrp="1"/>
          </p:cNvSpPr>
          <p:nvPr>
            <p:ph type="title"/>
          </p:nvPr>
        </p:nvSpPr>
        <p:spPr/>
        <p:txBody>
          <a:bodyPr/>
          <a:lstStyle/>
          <a:p>
            <a:r>
              <a:rPr lang="en-US"/>
              <a:t>Click to edit Master title style</a:t>
            </a:r>
            <a:endParaRPr lang="fr-FR"/>
          </a:p>
        </p:txBody>
      </p:sp>
      <p:sp>
        <p:nvSpPr>
          <p:cNvPr id="3" name="Date Placeholder 2">
            <a:extLst>
              <a:ext uri="{FF2B5EF4-FFF2-40B4-BE49-F238E27FC236}">
                <a16:creationId xmlns:a16="http://schemas.microsoft.com/office/drawing/2014/main" id="{C446075C-5D3A-4D29-A87F-A07A8032CE1D}"/>
              </a:ext>
            </a:extLst>
          </p:cNvPr>
          <p:cNvSpPr>
            <a:spLocks noGrp="1"/>
          </p:cNvSpPr>
          <p:nvPr>
            <p:ph type="dt" sz="half" idx="10"/>
          </p:nvPr>
        </p:nvSpPr>
        <p:spPr/>
        <p:txBody>
          <a:bodyPr/>
          <a:lstStyle/>
          <a:p>
            <a:fld id="{E85CA381-E034-42C2-9967-B8596373035A}" type="datetimeFigureOut">
              <a:rPr lang="fr-FR" smtClean="0"/>
              <a:t>07/07/2019</a:t>
            </a:fld>
            <a:endParaRPr lang="fr-FR"/>
          </a:p>
        </p:txBody>
      </p:sp>
      <p:sp>
        <p:nvSpPr>
          <p:cNvPr id="4" name="Footer Placeholder 3">
            <a:extLst>
              <a:ext uri="{FF2B5EF4-FFF2-40B4-BE49-F238E27FC236}">
                <a16:creationId xmlns:a16="http://schemas.microsoft.com/office/drawing/2014/main" id="{B67CA5F8-6B90-4910-8F42-5CC3230389BC}"/>
              </a:ext>
            </a:extLst>
          </p:cNvPr>
          <p:cNvSpPr>
            <a:spLocks noGrp="1"/>
          </p:cNvSpPr>
          <p:nvPr>
            <p:ph type="ftr" sz="quarter" idx="11"/>
          </p:nvPr>
        </p:nvSpPr>
        <p:spPr/>
        <p:txBody>
          <a:bodyPr/>
          <a:lstStyle/>
          <a:p>
            <a:endParaRPr lang="fr-FR"/>
          </a:p>
        </p:txBody>
      </p:sp>
      <p:sp>
        <p:nvSpPr>
          <p:cNvPr id="5" name="Slide Number Placeholder 4">
            <a:extLst>
              <a:ext uri="{FF2B5EF4-FFF2-40B4-BE49-F238E27FC236}">
                <a16:creationId xmlns:a16="http://schemas.microsoft.com/office/drawing/2014/main" id="{D58D8F01-B67C-4971-890E-9746821CF7D3}"/>
              </a:ext>
            </a:extLst>
          </p:cNvPr>
          <p:cNvSpPr>
            <a:spLocks noGrp="1"/>
          </p:cNvSpPr>
          <p:nvPr>
            <p:ph type="sldNum" sz="quarter" idx="12"/>
          </p:nvPr>
        </p:nvSpPr>
        <p:spPr/>
        <p:txBody>
          <a:bodyPr/>
          <a:lstStyle/>
          <a:p>
            <a:fld id="{8064EC47-505F-4639-8058-F1B2672C4BFE}" type="slidenum">
              <a:rPr lang="fr-FR" smtClean="0"/>
              <a:t>‹N°›</a:t>
            </a:fld>
            <a:endParaRPr lang="fr-FR"/>
          </a:p>
        </p:txBody>
      </p:sp>
    </p:spTree>
    <p:extLst>
      <p:ext uri="{BB962C8B-B14F-4D97-AF65-F5344CB8AC3E}">
        <p14:creationId xmlns:p14="http://schemas.microsoft.com/office/powerpoint/2010/main" val="28145136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21EFA4E-DBA3-4360-AA8A-C22492BC7EA3}"/>
              </a:ext>
            </a:extLst>
          </p:cNvPr>
          <p:cNvSpPr>
            <a:spLocks noGrp="1"/>
          </p:cNvSpPr>
          <p:nvPr>
            <p:ph type="dt" sz="half" idx="10"/>
          </p:nvPr>
        </p:nvSpPr>
        <p:spPr/>
        <p:txBody>
          <a:bodyPr/>
          <a:lstStyle/>
          <a:p>
            <a:fld id="{E85CA381-E034-42C2-9967-B8596373035A}" type="datetimeFigureOut">
              <a:rPr lang="fr-FR" smtClean="0"/>
              <a:t>07/07/2019</a:t>
            </a:fld>
            <a:endParaRPr lang="fr-FR"/>
          </a:p>
        </p:txBody>
      </p:sp>
      <p:sp>
        <p:nvSpPr>
          <p:cNvPr id="3" name="Footer Placeholder 2">
            <a:extLst>
              <a:ext uri="{FF2B5EF4-FFF2-40B4-BE49-F238E27FC236}">
                <a16:creationId xmlns:a16="http://schemas.microsoft.com/office/drawing/2014/main" id="{8BC6ECD1-49A8-4B2C-B0DC-2452AEEFA8ED}"/>
              </a:ext>
            </a:extLst>
          </p:cNvPr>
          <p:cNvSpPr>
            <a:spLocks noGrp="1"/>
          </p:cNvSpPr>
          <p:nvPr>
            <p:ph type="ftr" sz="quarter" idx="11"/>
          </p:nvPr>
        </p:nvSpPr>
        <p:spPr/>
        <p:txBody>
          <a:bodyPr/>
          <a:lstStyle/>
          <a:p>
            <a:endParaRPr lang="fr-FR"/>
          </a:p>
        </p:txBody>
      </p:sp>
      <p:sp>
        <p:nvSpPr>
          <p:cNvPr id="4" name="Slide Number Placeholder 3">
            <a:extLst>
              <a:ext uri="{FF2B5EF4-FFF2-40B4-BE49-F238E27FC236}">
                <a16:creationId xmlns:a16="http://schemas.microsoft.com/office/drawing/2014/main" id="{20008850-51A0-470E-9F34-C0656DD5FAFC}"/>
              </a:ext>
            </a:extLst>
          </p:cNvPr>
          <p:cNvSpPr>
            <a:spLocks noGrp="1"/>
          </p:cNvSpPr>
          <p:nvPr>
            <p:ph type="sldNum" sz="quarter" idx="12"/>
          </p:nvPr>
        </p:nvSpPr>
        <p:spPr/>
        <p:txBody>
          <a:bodyPr/>
          <a:lstStyle/>
          <a:p>
            <a:fld id="{8064EC47-505F-4639-8058-F1B2672C4BFE}" type="slidenum">
              <a:rPr lang="fr-FR" smtClean="0"/>
              <a:t>‹N°›</a:t>
            </a:fld>
            <a:endParaRPr lang="fr-FR"/>
          </a:p>
        </p:txBody>
      </p:sp>
    </p:spTree>
    <p:extLst>
      <p:ext uri="{BB962C8B-B14F-4D97-AF65-F5344CB8AC3E}">
        <p14:creationId xmlns:p14="http://schemas.microsoft.com/office/powerpoint/2010/main" val="28578875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E3CEB6-3D49-4A73-8E61-4698B604C62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fr-FR"/>
          </a:p>
        </p:txBody>
      </p:sp>
      <p:sp>
        <p:nvSpPr>
          <p:cNvPr id="3" name="Content Placeholder 2">
            <a:extLst>
              <a:ext uri="{FF2B5EF4-FFF2-40B4-BE49-F238E27FC236}">
                <a16:creationId xmlns:a16="http://schemas.microsoft.com/office/drawing/2014/main" id="{093AD362-2C29-4963-9BFC-269262D6AB6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Text Placeholder 3">
            <a:extLst>
              <a:ext uri="{FF2B5EF4-FFF2-40B4-BE49-F238E27FC236}">
                <a16:creationId xmlns:a16="http://schemas.microsoft.com/office/drawing/2014/main" id="{4FBD01F5-0674-4518-8AD0-C5C8DAA4F46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A8A785B-7D8E-4273-BFE3-6AA9D65D86E7}"/>
              </a:ext>
            </a:extLst>
          </p:cNvPr>
          <p:cNvSpPr>
            <a:spLocks noGrp="1"/>
          </p:cNvSpPr>
          <p:nvPr>
            <p:ph type="dt" sz="half" idx="10"/>
          </p:nvPr>
        </p:nvSpPr>
        <p:spPr/>
        <p:txBody>
          <a:bodyPr/>
          <a:lstStyle/>
          <a:p>
            <a:fld id="{E85CA381-E034-42C2-9967-B8596373035A}" type="datetimeFigureOut">
              <a:rPr lang="fr-FR" smtClean="0"/>
              <a:t>07/07/2019</a:t>
            </a:fld>
            <a:endParaRPr lang="fr-FR"/>
          </a:p>
        </p:txBody>
      </p:sp>
      <p:sp>
        <p:nvSpPr>
          <p:cNvPr id="6" name="Footer Placeholder 5">
            <a:extLst>
              <a:ext uri="{FF2B5EF4-FFF2-40B4-BE49-F238E27FC236}">
                <a16:creationId xmlns:a16="http://schemas.microsoft.com/office/drawing/2014/main" id="{5BFA1B11-39D2-46B1-808B-80E786A70C37}"/>
              </a:ext>
            </a:extLst>
          </p:cNvPr>
          <p:cNvSpPr>
            <a:spLocks noGrp="1"/>
          </p:cNvSpPr>
          <p:nvPr>
            <p:ph type="ftr" sz="quarter" idx="11"/>
          </p:nvPr>
        </p:nvSpPr>
        <p:spPr/>
        <p:txBody>
          <a:bodyPr/>
          <a:lstStyle/>
          <a:p>
            <a:endParaRPr lang="fr-FR"/>
          </a:p>
        </p:txBody>
      </p:sp>
      <p:sp>
        <p:nvSpPr>
          <p:cNvPr id="7" name="Slide Number Placeholder 6">
            <a:extLst>
              <a:ext uri="{FF2B5EF4-FFF2-40B4-BE49-F238E27FC236}">
                <a16:creationId xmlns:a16="http://schemas.microsoft.com/office/drawing/2014/main" id="{63EF1409-0578-41B8-8DED-C5F703563BA8}"/>
              </a:ext>
            </a:extLst>
          </p:cNvPr>
          <p:cNvSpPr>
            <a:spLocks noGrp="1"/>
          </p:cNvSpPr>
          <p:nvPr>
            <p:ph type="sldNum" sz="quarter" idx="12"/>
          </p:nvPr>
        </p:nvSpPr>
        <p:spPr/>
        <p:txBody>
          <a:bodyPr/>
          <a:lstStyle/>
          <a:p>
            <a:fld id="{8064EC47-505F-4639-8058-F1B2672C4BFE}" type="slidenum">
              <a:rPr lang="fr-FR" smtClean="0"/>
              <a:t>‹N°›</a:t>
            </a:fld>
            <a:endParaRPr lang="fr-FR"/>
          </a:p>
        </p:txBody>
      </p:sp>
    </p:spTree>
    <p:extLst>
      <p:ext uri="{BB962C8B-B14F-4D97-AF65-F5344CB8AC3E}">
        <p14:creationId xmlns:p14="http://schemas.microsoft.com/office/powerpoint/2010/main" val="28051239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21052D-E06C-47A5-A7B1-EA24EBFCD57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fr-FR"/>
          </a:p>
        </p:txBody>
      </p:sp>
      <p:sp>
        <p:nvSpPr>
          <p:cNvPr id="3" name="Picture Placeholder 2">
            <a:extLst>
              <a:ext uri="{FF2B5EF4-FFF2-40B4-BE49-F238E27FC236}">
                <a16:creationId xmlns:a16="http://schemas.microsoft.com/office/drawing/2014/main" id="{0213F78A-B584-42CA-A077-E33FC7EBC00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Text Placeholder 3">
            <a:extLst>
              <a:ext uri="{FF2B5EF4-FFF2-40B4-BE49-F238E27FC236}">
                <a16:creationId xmlns:a16="http://schemas.microsoft.com/office/drawing/2014/main" id="{B2E7CC9E-E5EE-45CF-9FCF-7CEC4D7C78D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162FD82-C334-4E01-9AB2-612482DE5FFD}"/>
              </a:ext>
            </a:extLst>
          </p:cNvPr>
          <p:cNvSpPr>
            <a:spLocks noGrp="1"/>
          </p:cNvSpPr>
          <p:nvPr>
            <p:ph type="dt" sz="half" idx="10"/>
          </p:nvPr>
        </p:nvSpPr>
        <p:spPr/>
        <p:txBody>
          <a:bodyPr/>
          <a:lstStyle/>
          <a:p>
            <a:fld id="{E85CA381-E034-42C2-9967-B8596373035A}" type="datetimeFigureOut">
              <a:rPr lang="fr-FR" smtClean="0"/>
              <a:t>07/07/2019</a:t>
            </a:fld>
            <a:endParaRPr lang="fr-FR"/>
          </a:p>
        </p:txBody>
      </p:sp>
      <p:sp>
        <p:nvSpPr>
          <p:cNvPr id="6" name="Footer Placeholder 5">
            <a:extLst>
              <a:ext uri="{FF2B5EF4-FFF2-40B4-BE49-F238E27FC236}">
                <a16:creationId xmlns:a16="http://schemas.microsoft.com/office/drawing/2014/main" id="{B945D987-95E5-4FAE-9EF8-6581E889133E}"/>
              </a:ext>
            </a:extLst>
          </p:cNvPr>
          <p:cNvSpPr>
            <a:spLocks noGrp="1"/>
          </p:cNvSpPr>
          <p:nvPr>
            <p:ph type="ftr" sz="quarter" idx="11"/>
          </p:nvPr>
        </p:nvSpPr>
        <p:spPr/>
        <p:txBody>
          <a:bodyPr/>
          <a:lstStyle/>
          <a:p>
            <a:endParaRPr lang="fr-FR"/>
          </a:p>
        </p:txBody>
      </p:sp>
      <p:sp>
        <p:nvSpPr>
          <p:cNvPr id="7" name="Slide Number Placeholder 6">
            <a:extLst>
              <a:ext uri="{FF2B5EF4-FFF2-40B4-BE49-F238E27FC236}">
                <a16:creationId xmlns:a16="http://schemas.microsoft.com/office/drawing/2014/main" id="{499F005A-BAE6-4CDE-B847-5B379285A2EB}"/>
              </a:ext>
            </a:extLst>
          </p:cNvPr>
          <p:cNvSpPr>
            <a:spLocks noGrp="1"/>
          </p:cNvSpPr>
          <p:nvPr>
            <p:ph type="sldNum" sz="quarter" idx="12"/>
          </p:nvPr>
        </p:nvSpPr>
        <p:spPr/>
        <p:txBody>
          <a:bodyPr/>
          <a:lstStyle/>
          <a:p>
            <a:fld id="{8064EC47-505F-4639-8058-F1B2672C4BFE}" type="slidenum">
              <a:rPr lang="fr-FR" smtClean="0"/>
              <a:t>‹N°›</a:t>
            </a:fld>
            <a:endParaRPr lang="fr-FR"/>
          </a:p>
        </p:txBody>
      </p:sp>
    </p:spTree>
    <p:extLst>
      <p:ext uri="{BB962C8B-B14F-4D97-AF65-F5344CB8AC3E}">
        <p14:creationId xmlns:p14="http://schemas.microsoft.com/office/powerpoint/2010/main" val="27690778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C8D35A5-B26F-42D3-BACB-08708FB359F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fr-FR"/>
          </a:p>
        </p:txBody>
      </p:sp>
      <p:sp>
        <p:nvSpPr>
          <p:cNvPr id="3" name="Text Placeholder 2">
            <a:extLst>
              <a:ext uri="{FF2B5EF4-FFF2-40B4-BE49-F238E27FC236}">
                <a16:creationId xmlns:a16="http://schemas.microsoft.com/office/drawing/2014/main" id="{4AF21ACE-2F97-4304-B8AE-9EE7200BF99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a:extLst>
              <a:ext uri="{FF2B5EF4-FFF2-40B4-BE49-F238E27FC236}">
                <a16:creationId xmlns:a16="http://schemas.microsoft.com/office/drawing/2014/main" id="{BF49307A-7182-471B-81EA-66CA53BBBEF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5CA381-E034-42C2-9967-B8596373035A}" type="datetimeFigureOut">
              <a:rPr lang="fr-FR" smtClean="0"/>
              <a:t>07/07/2019</a:t>
            </a:fld>
            <a:endParaRPr lang="fr-FR"/>
          </a:p>
        </p:txBody>
      </p:sp>
      <p:sp>
        <p:nvSpPr>
          <p:cNvPr id="5" name="Footer Placeholder 4">
            <a:extLst>
              <a:ext uri="{FF2B5EF4-FFF2-40B4-BE49-F238E27FC236}">
                <a16:creationId xmlns:a16="http://schemas.microsoft.com/office/drawing/2014/main" id="{A669CF61-68AD-4D51-A03A-31A74A8862B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Slide Number Placeholder 5">
            <a:extLst>
              <a:ext uri="{FF2B5EF4-FFF2-40B4-BE49-F238E27FC236}">
                <a16:creationId xmlns:a16="http://schemas.microsoft.com/office/drawing/2014/main" id="{3A68AA5D-CC18-46A1-BD6F-8FDF1672D61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064EC47-505F-4639-8058-F1B2672C4BFE}" type="slidenum">
              <a:rPr lang="fr-FR" smtClean="0"/>
              <a:t>‹N°›</a:t>
            </a:fld>
            <a:endParaRPr lang="fr-FR"/>
          </a:p>
        </p:txBody>
      </p:sp>
    </p:spTree>
    <p:extLst>
      <p:ext uri="{BB962C8B-B14F-4D97-AF65-F5344CB8AC3E}">
        <p14:creationId xmlns:p14="http://schemas.microsoft.com/office/powerpoint/2010/main" val="8586654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png"/><Relationship Id="rId7" Type="http://schemas.openxmlformats.org/officeDocument/2006/relationships/image" Target="../media/image6.jp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8.png"/><Relationship Id="rId4" Type="http://schemas.openxmlformats.org/officeDocument/2006/relationships/image" Target="../media/image3.png"/><Relationship Id="rId9" Type="http://schemas.openxmlformats.org/officeDocument/2006/relationships/hyperlink" Target="http://fr.wikipedia.org/wiki/Fichier:Flag_of_Chad.svg"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png"/><Relationship Id="rId2" Type="http://schemas.openxmlformats.org/officeDocument/2006/relationships/image" Target="../media/image11.jp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png"/><Relationship Id="rId2" Type="http://schemas.openxmlformats.org/officeDocument/2006/relationships/image" Target="../media/image11.jp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png"/><Relationship Id="rId2" Type="http://schemas.openxmlformats.org/officeDocument/2006/relationships/image" Target="../media/image11.jp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png"/><Relationship Id="rId2" Type="http://schemas.openxmlformats.org/officeDocument/2006/relationships/image" Target="../media/image11.jp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png"/><Relationship Id="rId2" Type="http://schemas.openxmlformats.org/officeDocument/2006/relationships/image" Target="../media/image11.jp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8" Type="http://schemas.openxmlformats.org/officeDocument/2006/relationships/diagramData" Target="../diagrams/data1.xml"/><Relationship Id="rId3" Type="http://schemas.openxmlformats.org/officeDocument/2006/relationships/image" Target="../media/image2.png"/><Relationship Id="rId7" Type="http://schemas.openxmlformats.org/officeDocument/2006/relationships/image" Target="../media/image1.png"/><Relationship Id="rId12" Type="http://schemas.microsoft.com/office/2007/relationships/diagramDrawing" Target="../diagrams/drawing1.xml"/><Relationship Id="rId2" Type="http://schemas.openxmlformats.org/officeDocument/2006/relationships/image" Target="../media/image11.jp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diagramColors" Target="../diagrams/colors1.xml"/><Relationship Id="rId5" Type="http://schemas.openxmlformats.org/officeDocument/2006/relationships/image" Target="../media/image4.png"/><Relationship Id="rId10" Type="http://schemas.openxmlformats.org/officeDocument/2006/relationships/diagramQuickStyle" Target="../diagrams/quickStyle1.xml"/><Relationship Id="rId4" Type="http://schemas.openxmlformats.org/officeDocument/2006/relationships/image" Target="../media/image3.png"/><Relationship Id="rId9" Type="http://schemas.openxmlformats.org/officeDocument/2006/relationships/diagramLayout" Target="../diagrams/layout1.xml"/></Relationships>
</file>

<file path=ppt/slides/_rels/slide16.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image" Target="../media/image2.png"/><Relationship Id="rId7" Type="http://schemas.openxmlformats.org/officeDocument/2006/relationships/image" Target="../media/image1.png"/><Relationship Id="rId12" Type="http://schemas.microsoft.com/office/2007/relationships/diagramDrawing" Target="../diagrams/drawing2.xml"/><Relationship Id="rId2" Type="http://schemas.openxmlformats.org/officeDocument/2006/relationships/image" Target="../media/image11.jp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diagramColors" Target="../diagrams/colors2.xml"/><Relationship Id="rId5" Type="http://schemas.openxmlformats.org/officeDocument/2006/relationships/image" Target="../media/image4.png"/><Relationship Id="rId10" Type="http://schemas.openxmlformats.org/officeDocument/2006/relationships/diagramQuickStyle" Target="../diagrams/quickStyle2.xml"/><Relationship Id="rId4" Type="http://schemas.openxmlformats.org/officeDocument/2006/relationships/image" Target="../media/image3.png"/><Relationship Id="rId9" Type="http://schemas.openxmlformats.org/officeDocument/2006/relationships/diagramLayout" Target="../diagrams/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2.png"/><Relationship Id="rId7" Type="http://schemas.openxmlformats.org/officeDocument/2006/relationships/image" Target="../media/image1.png"/><Relationship Id="rId2" Type="http://schemas.openxmlformats.org/officeDocument/2006/relationships/image" Target="../media/image11.jp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png"/><Relationship Id="rId2" Type="http://schemas.openxmlformats.org/officeDocument/2006/relationships/image" Target="../media/image11.jp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png"/><Relationship Id="rId2" Type="http://schemas.openxmlformats.org/officeDocument/2006/relationships/image" Target="../media/image11.jp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png"/><Relationship Id="rId2" Type="http://schemas.openxmlformats.org/officeDocument/2006/relationships/image" Target="../media/image9.jp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png"/><Relationship Id="rId2" Type="http://schemas.openxmlformats.org/officeDocument/2006/relationships/image" Target="../media/image11.jp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png"/><Relationship Id="rId2" Type="http://schemas.openxmlformats.org/officeDocument/2006/relationships/image" Target="../media/image11.jp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png"/><Relationship Id="rId2" Type="http://schemas.openxmlformats.org/officeDocument/2006/relationships/image" Target="../media/image11.jp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png"/><Relationship Id="rId2" Type="http://schemas.openxmlformats.org/officeDocument/2006/relationships/image" Target="../media/image11.jp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png"/><Relationship Id="rId2" Type="http://schemas.openxmlformats.org/officeDocument/2006/relationships/image" Target="../media/image11.jp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png"/><Relationship Id="rId2" Type="http://schemas.openxmlformats.org/officeDocument/2006/relationships/image" Target="../media/image11.jp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png"/><Relationship Id="rId2" Type="http://schemas.openxmlformats.org/officeDocument/2006/relationships/image" Target="../media/image11.jp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png"/><Relationship Id="rId2" Type="http://schemas.openxmlformats.org/officeDocument/2006/relationships/image" Target="../media/image10.jp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png"/><Relationship Id="rId2" Type="http://schemas.openxmlformats.org/officeDocument/2006/relationships/image" Target="../media/image11.jp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png"/><Relationship Id="rId2" Type="http://schemas.openxmlformats.org/officeDocument/2006/relationships/image" Target="../media/image11.jp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png"/><Relationship Id="rId2" Type="http://schemas.openxmlformats.org/officeDocument/2006/relationships/image" Target="../media/image11.jp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png"/><Relationship Id="rId2" Type="http://schemas.openxmlformats.org/officeDocument/2006/relationships/image" Target="../media/image11.jp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png"/><Relationship Id="rId2" Type="http://schemas.openxmlformats.org/officeDocument/2006/relationships/image" Target="../media/image11.jp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png"/><Relationship Id="rId2" Type="http://schemas.openxmlformats.org/officeDocument/2006/relationships/image" Target="../media/image11.jp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AAD1AF8-666E-4A2F-8F4B-DABDB24DF71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920340"/>
            <a:ext cx="10132617" cy="937659"/>
          </a:xfrm>
          <a:prstGeom prst="rect">
            <a:avLst/>
          </a:prstGeom>
        </p:spPr>
      </p:pic>
      <p:sp>
        <p:nvSpPr>
          <p:cNvPr id="10" name="Rectangle 9">
            <a:extLst>
              <a:ext uri="{FF2B5EF4-FFF2-40B4-BE49-F238E27FC236}">
                <a16:creationId xmlns:a16="http://schemas.microsoft.com/office/drawing/2014/main" id="{4C71B564-B198-4224-9E1E-A124E0FDD1E2}"/>
              </a:ext>
            </a:extLst>
          </p:cNvPr>
          <p:cNvSpPr/>
          <p:nvPr/>
        </p:nvSpPr>
        <p:spPr>
          <a:xfrm>
            <a:off x="10094259" y="834962"/>
            <a:ext cx="2097742" cy="6023037"/>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chemeClr val="bg1"/>
              </a:solidFill>
            </a:endParaRPr>
          </a:p>
        </p:txBody>
      </p:sp>
      <p:pic>
        <p:nvPicPr>
          <p:cNvPr id="12" name="Picture 11">
            <a:extLst>
              <a:ext uri="{FF2B5EF4-FFF2-40B4-BE49-F238E27FC236}">
                <a16:creationId xmlns:a16="http://schemas.microsoft.com/office/drawing/2014/main" id="{40123720-243C-40FD-BD4E-C1A856C6310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81296" y="834963"/>
            <a:ext cx="2121817" cy="1224603"/>
          </a:xfrm>
          <a:prstGeom prst="rect">
            <a:avLst/>
          </a:prstGeom>
        </p:spPr>
      </p:pic>
      <p:pic>
        <p:nvPicPr>
          <p:cNvPr id="14" name="Picture 13">
            <a:extLst>
              <a:ext uri="{FF2B5EF4-FFF2-40B4-BE49-F238E27FC236}">
                <a16:creationId xmlns:a16="http://schemas.microsoft.com/office/drawing/2014/main" id="{9F81375B-A641-41FC-8246-961FF4AD3AE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40425" y="1723779"/>
            <a:ext cx="2005409" cy="1025346"/>
          </a:xfrm>
          <a:prstGeom prst="rect">
            <a:avLst/>
          </a:prstGeom>
        </p:spPr>
      </p:pic>
      <p:sp>
        <p:nvSpPr>
          <p:cNvPr id="15" name="TextBox 14">
            <a:extLst>
              <a:ext uri="{FF2B5EF4-FFF2-40B4-BE49-F238E27FC236}">
                <a16:creationId xmlns:a16="http://schemas.microsoft.com/office/drawing/2014/main" id="{2AF2CBCC-8511-4A67-B9BE-CF184285A097}"/>
              </a:ext>
            </a:extLst>
          </p:cNvPr>
          <p:cNvSpPr txBox="1"/>
          <p:nvPr/>
        </p:nvSpPr>
        <p:spPr>
          <a:xfrm>
            <a:off x="10098363" y="2749125"/>
            <a:ext cx="2005409" cy="4062651"/>
          </a:xfrm>
          <a:prstGeom prst="rect">
            <a:avLst/>
          </a:prstGeom>
          <a:noFill/>
        </p:spPr>
        <p:txBody>
          <a:bodyPr wrap="square" rtlCol="0">
            <a:spAutoFit/>
          </a:bodyPr>
          <a:lstStyle/>
          <a:p>
            <a:pPr algn="ctr"/>
            <a:r>
              <a:rPr lang="fr-FR" sz="1400" dirty="0">
                <a:solidFill>
                  <a:srgbClr val="FFFFFF"/>
                </a:solidFill>
              </a:rPr>
              <a:t>APRES LA RESTRUCTURATION </a:t>
            </a:r>
          </a:p>
          <a:p>
            <a:pPr algn="ctr"/>
            <a:r>
              <a:rPr lang="fr-FR" sz="1400" dirty="0">
                <a:solidFill>
                  <a:srgbClr val="FFFFFF"/>
                </a:solidFill>
              </a:rPr>
              <a:t>DES SECTEURS DES POSTES ET DES TELECOMMUNICATIONS</a:t>
            </a:r>
          </a:p>
          <a:p>
            <a:pPr algn="ctr"/>
            <a:r>
              <a:rPr lang="fr-FR" sz="1400" dirty="0">
                <a:solidFill>
                  <a:srgbClr val="BFE2F8"/>
                </a:solidFill>
              </a:rPr>
              <a:t>Bilan &amp; Défis et Perspectives</a:t>
            </a:r>
          </a:p>
          <a:p>
            <a:endParaRPr lang="fr-FR" sz="1400" dirty="0">
              <a:solidFill>
                <a:srgbClr val="BFE2F8"/>
              </a:solidFill>
            </a:endParaRPr>
          </a:p>
          <a:p>
            <a:endParaRPr lang="fr-FR" sz="1400" dirty="0">
              <a:solidFill>
                <a:srgbClr val="BFE2F8"/>
              </a:solidFill>
            </a:endParaRPr>
          </a:p>
          <a:p>
            <a:endParaRPr lang="fr-FR" sz="1400" dirty="0">
              <a:solidFill>
                <a:srgbClr val="BFE2F8"/>
              </a:solidFill>
            </a:endParaRPr>
          </a:p>
          <a:p>
            <a:endParaRPr lang="fr-FR" sz="1400" dirty="0">
              <a:solidFill>
                <a:srgbClr val="BFE2F8"/>
              </a:solidFill>
            </a:endParaRPr>
          </a:p>
          <a:p>
            <a:endParaRPr lang="fr-FR" sz="1400" dirty="0">
              <a:solidFill>
                <a:srgbClr val="BFE2F8"/>
              </a:solidFill>
            </a:endParaRPr>
          </a:p>
          <a:p>
            <a:endParaRPr lang="fr-FR" sz="1400" dirty="0">
              <a:solidFill>
                <a:srgbClr val="BFE2F8"/>
              </a:solidFill>
            </a:endParaRPr>
          </a:p>
          <a:p>
            <a:endParaRPr lang="fr-FR" sz="1400" dirty="0">
              <a:solidFill>
                <a:srgbClr val="BFE2F8"/>
              </a:solidFill>
            </a:endParaRPr>
          </a:p>
          <a:p>
            <a:pPr algn="ctr"/>
            <a:r>
              <a:rPr lang="fr-FR" sz="1200" dirty="0">
                <a:solidFill>
                  <a:schemeClr val="bg1"/>
                </a:solidFill>
              </a:rPr>
              <a:t>MINISTÈRE DES POSTES, DES NOUVELLES TECHNOLOGIES DE L’INFORMATION ET DE LA COMMUNICATION </a:t>
            </a:r>
          </a:p>
          <a:p>
            <a:endParaRPr lang="fr-FR" sz="1400" dirty="0">
              <a:solidFill>
                <a:srgbClr val="BFE2F8"/>
              </a:solidFill>
            </a:endParaRPr>
          </a:p>
        </p:txBody>
      </p:sp>
      <p:pic>
        <p:nvPicPr>
          <p:cNvPr id="5" name="Picture 4">
            <a:extLst>
              <a:ext uri="{FF2B5EF4-FFF2-40B4-BE49-F238E27FC236}">
                <a16:creationId xmlns:a16="http://schemas.microsoft.com/office/drawing/2014/main" id="{343266A0-564D-467A-9828-3475DF61945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99862" y="4311299"/>
            <a:ext cx="1927040" cy="1224603"/>
          </a:xfrm>
          <a:prstGeom prst="rect">
            <a:avLst/>
          </a:prstGeom>
        </p:spPr>
      </p:pic>
      <p:pic>
        <p:nvPicPr>
          <p:cNvPr id="17" name="Picture 16">
            <a:extLst>
              <a:ext uri="{FF2B5EF4-FFF2-40B4-BE49-F238E27FC236}">
                <a16:creationId xmlns:a16="http://schemas.microsoft.com/office/drawing/2014/main" id="{C502AFEC-CC81-42D9-BC6F-B0096B2557A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732549" y="84579"/>
            <a:ext cx="821159" cy="674523"/>
          </a:xfrm>
          <a:prstGeom prst="rect">
            <a:avLst/>
          </a:prstGeom>
        </p:spPr>
      </p:pic>
      <p:pic>
        <p:nvPicPr>
          <p:cNvPr id="18" name="Picture 17">
            <a:extLst>
              <a:ext uri="{FF2B5EF4-FFF2-40B4-BE49-F238E27FC236}">
                <a16:creationId xmlns:a16="http://schemas.microsoft.com/office/drawing/2014/main" id="{CA286C35-23C4-4ABF-9742-A3D4A17C420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384" y="834963"/>
            <a:ext cx="10087119" cy="5679048"/>
          </a:xfrm>
          <a:prstGeom prst="rect">
            <a:avLst/>
          </a:prstGeom>
          <a:ln>
            <a:noFill/>
          </a:ln>
          <a:effectLst>
            <a:outerShdw dist="50800" dir="5400000" algn="ctr" rotWithShape="0">
              <a:schemeClr val="bg1"/>
            </a:outerShdw>
          </a:effectLst>
          <a:scene3d>
            <a:camera prst="orthographicFront">
              <a:rot lat="0" lon="0" rev="0"/>
            </a:camera>
            <a:lightRig rig="chilly" dir="t">
              <a:rot lat="0" lon="0" rev="18480000"/>
            </a:lightRig>
          </a:scene3d>
          <a:sp3d extrusionH="76200" contourW="12700" prstMaterial="clear">
            <a:bevelT w="12700" h="12700"/>
            <a:extrusionClr>
              <a:srgbClr val="00B0F0"/>
            </a:extrusionClr>
            <a:contourClr>
              <a:srgbClr val="00B0F0"/>
            </a:contourClr>
          </a:sp3d>
        </p:spPr>
      </p:pic>
      <p:sp>
        <p:nvSpPr>
          <p:cNvPr id="30" name="Titre 1">
            <a:extLst>
              <a:ext uri="{FF2B5EF4-FFF2-40B4-BE49-F238E27FC236}">
                <a16:creationId xmlns:a16="http://schemas.microsoft.com/office/drawing/2014/main" id="{E28DCC60-4265-6A45-A385-B8C6C3758DE4}"/>
              </a:ext>
            </a:extLst>
          </p:cNvPr>
          <p:cNvSpPr txBox="1">
            <a:spLocks/>
          </p:cNvSpPr>
          <p:nvPr/>
        </p:nvSpPr>
        <p:spPr>
          <a:xfrm>
            <a:off x="890149" y="2151491"/>
            <a:ext cx="7772400" cy="1028327"/>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2400" b="1" i="0" u="none" strike="noStrike" kern="1200" cap="none" spc="0" normalizeH="0" baseline="0" noProof="0" dirty="0">
                <a:ln>
                  <a:noFill/>
                </a:ln>
                <a:solidFill>
                  <a:srgbClr val="FF0000"/>
                </a:solidFill>
                <a:effectLst/>
                <a:uLnTx/>
                <a:uFillTx/>
                <a:latin typeface="Calibri"/>
                <a:ea typeface="+mj-ea"/>
                <a:cs typeface="+mj-cs"/>
              </a:rPr>
              <a:t>CHAMBRE DE COMMERCE, D’INDUSTRIE, D’AGRICULTURE, DES MINES ET D’</a:t>
            </a:r>
            <a:r>
              <a:rPr kumimoji="0" lang="fr-FR" sz="2400" b="0" i="0" u="none" strike="noStrike" kern="1200" cap="none" spc="0" normalizeH="0" baseline="0" noProof="0" dirty="0">
                <a:ln>
                  <a:noFill/>
                </a:ln>
                <a:solidFill>
                  <a:srgbClr val="FF0000"/>
                </a:solidFill>
                <a:effectLst/>
                <a:uLnTx/>
                <a:uFillTx/>
                <a:latin typeface="Calibri"/>
                <a:ea typeface="+mj-ea"/>
                <a:cs typeface="+mj-cs"/>
              </a:rPr>
              <a:t>A</a:t>
            </a:r>
            <a:r>
              <a:rPr kumimoji="0" lang="fr-FR" sz="2400" b="1" i="0" u="none" strike="noStrike" kern="1200" cap="none" spc="0" normalizeH="0" baseline="0" noProof="0" dirty="0">
                <a:ln>
                  <a:noFill/>
                </a:ln>
                <a:solidFill>
                  <a:srgbClr val="FF0000"/>
                </a:solidFill>
                <a:effectLst/>
                <a:uLnTx/>
                <a:uFillTx/>
                <a:latin typeface="Calibri"/>
                <a:ea typeface="+mj-ea"/>
                <a:cs typeface="+mj-cs"/>
              </a:rPr>
              <a:t>RTISANAT</a:t>
            </a:r>
          </a:p>
        </p:txBody>
      </p:sp>
      <p:sp>
        <p:nvSpPr>
          <p:cNvPr id="31" name="Sous-titre 2">
            <a:extLst>
              <a:ext uri="{FF2B5EF4-FFF2-40B4-BE49-F238E27FC236}">
                <a16:creationId xmlns:a16="http://schemas.microsoft.com/office/drawing/2014/main" id="{E5A1969A-687F-0B40-BD6D-4C255278270B}"/>
              </a:ext>
            </a:extLst>
          </p:cNvPr>
          <p:cNvSpPr txBox="1">
            <a:spLocks/>
          </p:cNvSpPr>
          <p:nvPr/>
        </p:nvSpPr>
        <p:spPr>
          <a:xfrm>
            <a:off x="2003429" y="3784032"/>
            <a:ext cx="6400800" cy="1752600"/>
          </a:xfrm>
          <a:prstGeom prst="rect">
            <a:avLst/>
          </a:prstGeom>
        </p:spPr>
        <p:txBody>
          <a:bodyPr vert="horz" lIns="91440" tIns="45720" rIns="91440" bIns="45720" rtlCol="0">
            <a:normAutofit fontScale="70000" lnSpcReduction="2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0" marR="0" lvl="0" indent="0" algn="ctr" defTabSz="914400" rtl="0" eaLnBrk="1" fontAlgn="auto" latinLnBrk="0" hangingPunct="1">
              <a:lnSpc>
                <a:spcPct val="90000"/>
              </a:lnSpc>
              <a:spcBef>
                <a:spcPct val="20000"/>
              </a:spcBef>
              <a:spcAft>
                <a:spcPts val="0"/>
              </a:spcAft>
              <a:buClrTx/>
              <a:buSzTx/>
              <a:buFont typeface="Arial" pitchFamily="34" charset="0"/>
              <a:buNone/>
              <a:tabLst/>
              <a:defRPr/>
            </a:pPr>
            <a:r>
              <a:rPr kumimoji="0" lang="fr-FR" altLang="fr-FR" sz="45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20 ans des TIC au Tchad:</a:t>
            </a:r>
          </a:p>
          <a:p>
            <a:pPr marL="0" marR="0" lvl="0" indent="0" algn="ctr" defTabSz="914400" rtl="0" eaLnBrk="1" fontAlgn="auto" latinLnBrk="0" hangingPunct="1">
              <a:lnSpc>
                <a:spcPct val="90000"/>
              </a:lnSpc>
              <a:spcBef>
                <a:spcPct val="20000"/>
              </a:spcBef>
              <a:spcAft>
                <a:spcPts val="0"/>
              </a:spcAft>
              <a:buClrTx/>
              <a:buSzTx/>
              <a:buFont typeface="Arial" pitchFamily="34" charset="0"/>
              <a:buNone/>
              <a:tabLst/>
              <a:defRPr/>
            </a:pPr>
            <a:r>
              <a:rPr kumimoji="0" lang="fr-FR" altLang="fr-FR" sz="45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Bilan, défis et perspectives</a:t>
            </a:r>
            <a:endParaRPr kumimoji="0" lang="fr-FR" altLang="fr-FR" sz="45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endParaRPr>
          </a:p>
          <a:p>
            <a:pPr marL="0" marR="0" lvl="0" indent="0" algn="ctr" defTabSz="914400" rtl="0" eaLnBrk="1" fontAlgn="auto" latinLnBrk="0" hangingPunct="1">
              <a:lnSpc>
                <a:spcPct val="90000"/>
              </a:lnSpc>
              <a:spcBef>
                <a:spcPct val="20000"/>
              </a:spcBef>
              <a:spcAft>
                <a:spcPts val="0"/>
              </a:spcAft>
              <a:buClrTx/>
              <a:buSzTx/>
              <a:buFont typeface="Arial" pitchFamily="34" charset="0"/>
              <a:buNone/>
              <a:tabLst/>
              <a:defRPr/>
            </a:pPr>
            <a:endParaRPr kumimoji="0" lang="fr-FR" altLang="fr-FR" sz="2400" b="1" i="0" u="none" strike="noStrike" kern="1200" cap="none" spc="0" normalizeH="0" baseline="0" noProof="0" dirty="0">
              <a:ln>
                <a:noFill/>
              </a:ln>
              <a:solidFill>
                <a:srgbClr val="C0504D"/>
              </a:solidFill>
              <a:effectLst/>
              <a:uLnTx/>
              <a:uFillTx/>
              <a:latin typeface="Times New Roman" panose="02020603050405020304" pitchFamily="18" charset="0"/>
              <a:ea typeface="+mn-ea"/>
              <a:cs typeface="+mn-cs"/>
            </a:endParaRPr>
          </a:p>
          <a:p>
            <a:pPr marL="0" marR="0" lvl="0" indent="0" algn="ctr" defTabSz="914400" rtl="0" eaLnBrk="1" fontAlgn="auto" latinLnBrk="0" hangingPunct="1">
              <a:lnSpc>
                <a:spcPct val="90000"/>
              </a:lnSpc>
              <a:spcBef>
                <a:spcPct val="20000"/>
              </a:spcBef>
              <a:spcAft>
                <a:spcPts val="0"/>
              </a:spcAft>
              <a:buClrTx/>
              <a:buSzTx/>
              <a:buFont typeface="Arial" pitchFamily="34" charset="0"/>
              <a:buNone/>
              <a:tabLst/>
              <a:defRPr/>
            </a:pPr>
            <a:endParaRPr kumimoji="0" lang="fr-FR" altLang="fr-FR" sz="700" b="1" i="0" u="none" strike="noStrike" kern="1200" cap="none" spc="0" normalizeH="0" baseline="0" noProof="0" dirty="0">
              <a:ln>
                <a:noFill/>
              </a:ln>
              <a:solidFill>
                <a:srgbClr val="C0504D"/>
              </a:solidFill>
              <a:effectLst/>
              <a:uLnTx/>
              <a:uFillTx/>
              <a:latin typeface="Times New Roman" panose="02020603050405020304" pitchFamily="18" charset="0"/>
              <a:ea typeface="+mn-ea"/>
              <a:cs typeface="+mn-cs"/>
            </a:endParaRPr>
          </a:p>
          <a:p>
            <a:pPr marL="0" marR="0" lvl="0" indent="0" algn="ctr" defTabSz="914400" rtl="0" eaLnBrk="1" fontAlgn="auto" latinLnBrk="0" hangingPunct="1">
              <a:lnSpc>
                <a:spcPct val="90000"/>
              </a:lnSpc>
              <a:spcBef>
                <a:spcPct val="20000"/>
              </a:spcBef>
              <a:spcAft>
                <a:spcPts val="0"/>
              </a:spcAft>
              <a:buClrTx/>
              <a:buSzTx/>
              <a:buFont typeface="Arial" pitchFamily="34" charset="0"/>
              <a:buNone/>
              <a:tabLst/>
              <a:defRPr/>
            </a:pPr>
            <a:r>
              <a:rPr kumimoji="0" lang="fr-FR" altLang="fr-FR" sz="3200" b="1" i="0" u="none" strike="noStrike" kern="1200" cap="none" spc="0" normalizeH="0" baseline="0" noProof="0" dirty="0">
                <a:ln>
                  <a:noFill/>
                </a:ln>
                <a:solidFill>
                  <a:srgbClr val="00B0F0"/>
                </a:solidFill>
                <a:effectLst/>
                <a:uLnTx/>
                <a:uFillTx/>
                <a:latin typeface="Times New Roman" panose="02020603050405020304" pitchFamily="18" charset="0"/>
                <a:ea typeface="+mn-ea"/>
                <a:cs typeface="Times New Roman" panose="02020603050405020304" pitchFamily="18" charset="0"/>
              </a:rPr>
              <a:t>La CCIAMA, interface privilégié entre l’Etat et le secteur privé</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fr-FR" sz="3200" b="1" i="0" u="none" strike="noStrike" kern="1200" cap="none" spc="0" normalizeH="0" baseline="0" noProof="0" dirty="0">
              <a:ln>
                <a:noFill/>
              </a:ln>
              <a:solidFill>
                <a:sysClr val="windowText" lastClr="000000"/>
              </a:solidFill>
              <a:effectLst/>
              <a:uLnTx/>
              <a:uFillTx/>
              <a:latin typeface="Calibri"/>
              <a:ea typeface="+mn-ea"/>
              <a:cs typeface="+mn-cs"/>
            </a:endParaRPr>
          </a:p>
        </p:txBody>
      </p:sp>
      <p:sp>
        <p:nvSpPr>
          <p:cNvPr id="32" name="Espace réservé du numéro de diapositive 6">
            <a:extLst>
              <a:ext uri="{FF2B5EF4-FFF2-40B4-BE49-F238E27FC236}">
                <a16:creationId xmlns:a16="http://schemas.microsoft.com/office/drawing/2014/main" id="{20CD1567-735B-A646-935B-CB82F52AF481}"/>
              </a:ext>
            </a:extLst>
          </p:cNvPr>
          <p:cNvSpPr txBox="1">
            <a:spLocks/>
          </p:cNvSpPr>
          <p:nvPr/>
        </p:nvSpPr>
        <p:spPr>
          <a:xfrm>
            <a:off x="7849547" y="6179691"/>
            <a:ext cx="2133600"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77B72C43-A02A-47F6-A43F-5F1498885988}" type="slidenum">
              <a:rPr kumimoji="0" lang="fr-F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fr-FR"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pic>
        <p:nvPicPr>
          <p:cNvPr id="33" name="Image 1" descr="C:\Users\HP\Desktop\projets\cciama\images\logocoul.jpeg">
            <a:extLst>
              <a:ext uri="{FF2B5EF4-FFF2-40B4-BE49-F238E27FC236}">
                <a16:creationId xmlns:a16="http://schemas.microsoft.com/office/drawing/2014/main" id="{271D7481-6B90-7A42-A320-B93D929C446E}"/>
              </a:ext>
            </a:extLst>
          </p:cNvPr>
          <p:cNvPicPr>
            <a:picLocks noChangeAspect="1" noChangeArrowheads="1"/>
          </p:cNvPicPr>
          <p:nvPr/>
        </p:nvPicPr>
        <p:blipFill>
          <a:blip r:embed="rId8" cstate="print"/>
          <a:srcRect/>
          <a:stretch>
            <a:fillRect/>
          </a:stretch>
        </p:blipFill>
        <p:spPr bwMode="auto">
          <a:xfrm>
            <a:off x="8134727" y="863428"/>
            <a:ext cx="1916014" cy="1151979"/>
          </a:xfrm>
          <a:prstGeom prst="rect">
            <a:avLst/>
          </a:prstGeom>
          <a:noFill/>
          <a:ln w="9525">
            <a:noFill/>
            <a:miter lim="800000"/>
            <a:headEnd/>
            <a:tailEnd/>
          </a:ln>
        </p:spPr>
      </p:pic>
      <p:pic>
        <p:nvPicPr>
          <p:cNvPr id="34" name="Image 10" descr="Tchad">
            <a:hlinkClick r:id="rId9" tooltip="Tchad"/>
            <a:extLst>
              <a:ext uri="{FF2B5EF4-FFF2-40B4-BE49-F238E27FC236}">
                <a16:creationId xmlns:a16="http://schemas.microsoft.com/office/drawing/2014/main" id="{F27859D2-7744-AD4B-9795-C8479A4920F2}"/>
              </a:ext>
            </a:extLst>
          </p:cNvPr>
          <p:cNvPicPr>
            <a:picLocks noChangeAspect="1" noChangeArrowheads="1"/>
          </p:cNvPicPr>
          <p:nvPr/>
        </p:nvPicPr>
        <p:blipFill>
          <a:blip r:embed="rId10" cstate="print"/>
          <a:srcRect/>
          <a:stretch>
            <a:fillRect/>
          </a:stretch>
        </p:blipFill>
        <p:spPr bwMode="auto">
          <a:xfrm>
            <a:off x="319156" y="834962"/>
            <a:ext cx="1915691" cy="1079525"/>
          </a:xfrm>
          <a:prstGeom prst="rect">
            <a:avLst/>
          </a:prstGeom>
          <a:noFill/>
          <a:ln w="9525">
            <a:noFill/>
            <a:miter lim="800000"/>
            <a:headEnd/>
            <a:tailEnd/>
          </a:ln>
        </p:spPr>
      </p:pic>
      <p:sp>
        <p:nvSpPr>
          <p:cNvPr id="35" name="Rectangle 34">
            <a:extLst>
              <a:ext uri="{FF2B5EF4-FFF2-40B4-BE49-F238E27FC236}">
                <a16:creationId xmlns:a16="http://schemas.microsoft.com/office/drawing/2014/main" id="{8A979BFE-EAC6-CF48-BEA7-9522FB149695}"/>
              </a:ext>
            </a:extLst>
          </p:cNvPr>
          <p:cNvSpPr/>
          <p:nvPr/>
        </p:nvSpPr>
        <p:spPr>
          <a:xfrm>
            <a:off x="4036831" y="6059637"/>
            <a:ext cx="2016224" cy="626368"/>
          </a:xfrm>
          <a:prstGeom prst="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800" b="0" i="0" u="none" strike="noStrike" kern="0" cap="none" spc="0" normalizeH="0" baseline="0" noProof="0" dirty="0">
                <a:ln>
                  <a:noFill/>
                </a:ln>
                <a:solidFill>
                  <a:prstClr val="white"/>
                </a:solidFill>
                <a:effectLst/>
                <a:uLnTx/>
                <a:uFillTx/>
                <a:latin typeface="Calibri"/>
                <a:ea typeface="+mn-ea"/>
                <a:cs typeface="+mn-cs"/>
              </a:rPr>
              <a:t>CCIAMA/2019</a:t>
            </a:r>
          </a:p>
        </p:txBody>
      </p:sp>
      <p:sp>
        <p:nvSpPr>
          <p:cNvPr id="36" name="Rectangle 35">
            <a:extLst>
              <a:ext uri="{FF2B5EF4-FFF2-40B4-BE49-F238E27FC236}">
                <a16:creationId xmlns:a16="http://schemas.microsoft.com/office/drawing/2014/main" id="{F303E67E-1A01-2A45-9CD1-855FAE0313C9}"/>
              </a:ext>
            </a:extLst>
          </p:cNvPr>
          <p:cNvSpPr/>
          <p:nvPr/>
        </p:nvSpPr>
        <p:spPr>
          <a:xfrm>
            <a:off x="-4372" y="0"/>
            <a:ext cx="323528" cy="6858000"/>
          </a:xfrm>
          <a:prstGeom prst="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800" b="1" i="0" u="none" strike="noStrike" kern="0" cap="none" spc="0" normalizeH="0" baseline="0" noProof="0" dirty="0">
                <a:ln>
                  <a:noFill/>
                </a:ln>
                <a:solidFill>
                  <a:prstClr val="white"/>
                </a:solidFill>
                <a:effectLst/>
                <a:uLnTx/>
                <a:uFillTx/>
                <a:latin typeface="Calibri"/>
                <a:ea typeface="+mn-ea"/>
                <a:cs typeface="+mn-cs"/>
              </a:rPr>
              <a:t>CCIAMA</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1" i="0" u="none" strike="noStrike" kern="0" cap="none" spc="0" normalizeH="0" baseline="0" noProof="0" dirty="0">
              <a:ln>
                <a:noFill/>
              </a:ln>
              <a:solidFill>
                <a:prstClr val="white"/>
              </a:solidFill>
              <a:effectLst/>
              <a:uLnTx/>
              <a:uFillTx/>
              <a:latin typeface="Calibri"/>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1" i="0" u="none" strike="noStrike" kern="0" cap="none" spc="0" normalizeH="0" baseline="0" noProof="0" dirty="0">
              <a:ln>
                <a:noFill/>
              </a:ln>
              <a:solidFill>
                <a:prstClr val="white"/>
              </a:solidFill>
              <a:effectLst/>
              <a:uLnTx/>
              <a:uFillTx/>
              <a:latin typeface="Calibri"/>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800" b="1" i="0" u="none" strike="noStrike" kern="0" cap="none" spc="0" normalizeH="0" baseline="0" noProof="0" dirty="0">
                <a:ln>
                  <a:noFill/>
                </a:ln>
                <a:solidFill>
                  <a:prstClr val="white"/>
                </a:solidFill>
                <a:effectLst/>
                <a:uLnTx/>
                <a:uFillTx/>
                <a:latin typeface="Calibri"/>
                <a:ea typeface="+mn-ea"/>
                <a:cs typeface="+mn-cs"/>
              </a:rPr>
              <a:t>2017</a:t>
            </a:r>
            <a:r>
              <a:rPr kumimoji="0" lang="fr-FR" sz="1800" b="0" i="0" u="none" strike="noStrike" kern="0" cap="none" spc="0" normalizeH="0" baseline="0" noProof="0" dirty="0">
                <a:ln>
                  <a:noFill/>
                </a:ln>
                <a:solidFill>
                  <a:srgbClr val="C0504D"/>
                </a:solidFill>
                <a:effectLst/>
                <a:uLnTx/>
                <a:uFillTx/>
                <a:latin typeface="Calibri"/>
                <a:ea typeface="+mn-ea"/>
                <a:cs typeface="+mn-cs"/>
              </a:rPr>
              <a:t> </a:t>
            </a:r>
          </a:p>
        </p:txBody>
      </p:sp>
    </p:spTree>
    <p:extLst>
      <p:ext uri="{BB962C8B-B14F-4D97-AF65-F5344CB8AC3E}">
        <p14:creationId xmlns:p14="http://schemas.microsoft.com/office/powerpoint/2010/main" val="26701931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CA286C35-23C4-4ABF-9742-A3D4A17C420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07" y="834962"/>
            <a:ext cx="10090155" cy="6023038"/>
          </a:xfrm>
          <a:prstGeom prst="rect">
            <a:avLst/>
          </a:prstGeom>
          <a:ln>
            <a:noFill/>
          </a:ln>
          <a:effectLst>
            <a:outerShdw dist="50800" dir="5400000" algn="ctr" rotWithShape="0">
              <a:schemeClr val="bg1"/>
            </a:outerShdw>
          </a:effectLst>
          <a:scene3d>
            <a:camera prst="orthographicFront">
              <a:rot lat="0" lon="0" rev="0"/>
            </a:camera>
            <a:lightRig rig="chilly" dir="t">
              <a:rot lat="0" lon="0" rev="18480000"/>
            </a:lightRig>
          </a:scene3d>
          <a:sp3d extrusionH="76200" contourW="12700" prstMaterial="clear">
            <a:bevelT w="12700" h="12700"/>
            <a:extrusionClr>
              <a:srgbClr val="00B0F0"/>
            </a:extrusionClr>
            <a:contourClr>
              <a:srgbClr val="00B0F0"/>
            </a:contourClr>
          </a:sp3d>
        </p:spPr>
      </p:pic>
      <p:sp>
        <p:nvSpPr>
          <p:cNvPr id="10" name="Rectangle 9">
            <a:extLst>
              <a:ext uri="{FF2B5EF4-FFF2-40B4-BE49-F238E27FC236}">
                <a16:creationId xmlns:a16="http://schemas.microsoft.com/office/drawing/2014/main" id="{4C71B564-B198-4224-9E1E-A124E0FDD1E2}"/>
              </a:ext>
            </a:extLst>
          </p:cNvPr>
          <p:cNvSpPr/>
          <p:nvPr/>
        </p:nvSpPr>
        <p:spPr>
          <a:xfrm>
            <a:off x="10094259" y="834962"/>
            <a:ext cx="2097742" cy="6023037"/>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chemeClr val="bg1"/>
              </a:solidFill>
            </a:endParaRPr>
          </a:p>
        </p:txBody>
      </p:sp>
      <p:pic>
        <p:nvPicPr>
          <p:cNvPr id="12" name="Picture 11">
            <a:extLst>
              <a:ext uri="{FF2B5EF4-FFF2-40B4-BE49-F238E27FC236}">
                <a16:creationId xmlns:a16="http://schemas.microsoft.com/office/drawing/2014/main" id="{40123720-243C-40FD-BD4E-C1A856C6310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81296" y="834963"/>
            <a:ext cx="2121817" cy="1224603"/>
          </a:xfrm>
          <a:prstGeom prst="rect">
            <a:avLst/>
          </a:prstGeom>
        </p:spPr>
      </p:pic>
      <p:pic>
        <p:nvPicPr>
          <p:cNvPr id="14" name="Picture 13">
            <a:extLst>
              <a:ext uri="{FF2B5EF4-FFF2-40B4-BE49-F238E27FC236}">
                <a16:creationId xmlns:a16="http://schemas.microsoft.com/office/drawing/2014/main" id="{9F81375B-A641-41FC-8246-961FF4AD3AE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40425" y="1723779"/>
            <a:ext cx="2005409" cy="1025346"/>
          </a:xfrm>
          <a:prstGeom prst="rect">
            <a:avLst/>
          </a:prstGeom>
        </p:spPr>
      </p:pic>
      <p:sp>
        <p:nvSpPr>
          <p:cNvPr id="15" name="TextBox 14">
            <a:extLst>
              <a:ext uri="{FF2B5EF4-FFF2-40B4-BE49-F238E27FC236}">
                <a16:creationId xmlns:a16="http://schemas.microsoft.com/office/drawing/2014/main" id="{2AF2CBCC-8511-4A67-B9BE-CF184285A097}"/>
              </a:ext>
            </a:extLst>
          </p:cNvPr>
          <p:cNvSpPr txBox="1"/>
          <p:nvPr/>
        </p:nvSpPr>
        <p:spPr>
          <a:xfrm>
            <a:off x="10098363" y="2749125"/>
            <a:ext cx="2005409" cy="4062651"/>
          </a:xfrm>
          <a:prstGeom prst="rect">
            <a:avLst/>
          </a:prstGeom>
          <a:noFill/>
        </p:spPr>
        <p:txBody>
          <a:bodyPr wrap="square" rtlCol="0">
            <a:spAutoFit/>
          </a:bodyPr>
          <a:lstStyle/>
          <a:p>
            <a:pPr algn="ctr"/>
            <a:r>
              <a:rPr lang="fr-FR" sz="1400" dirty="0">
                <a:solidFill>
                  <a:srgbClr val="FFFFFF"/>
                </a:solidFill>
              </a:rPr>
              <a:t>APRES LA RESTRUCTURATION </a:t>
            </a:r>
          </a:p>
          <a:p>
            <a:pPr algn="ctr"/>
            <a:r>
              <a:rPr lang="fr-FR" sz="1400" dirty="0">
                <a:solidFill>
                  <a:srgbClr val="FFFFFF"/>
                </a:solidFill>
              </a:rPr>
              <a:t>DES SECTEURS DES POSTES ET DES TELECOMMUNICATIONS</a:t>
            </a:r>
          </a:p>
          <a:p>
            <a:pPr algn="ctr"/>
            <a:r>
              <a:rPr lang="fr-FR" sz="1400" dirty="0">
                <a:solidFill>
                  <a:srgbClr val="BFE2F8"/>
                </a:solidFill>
              </a:rPr>
              <a:t>Bilan &amp; Défis et Perspectives</a:t>
            </a:r>
          </a:p>
          <a:p>
            <a:endParaRPr lang="fr-FR" sz="1400" dirty="0">
              <a:solidFill>
                <a:srgbClr val="BFE2F8"/>
              </a:solidFill>
            </a:endParaRPr>
          </a:p>
          <a:p>
            <a:endParaRPr lang="fr-FR" sz="1400" dirty="0">
              <a:solidFill>
                <a:srgbClr val="BFE2F8"/>
              </a:solidFill>
            </a:endParaRPr>
          </a:p>
          <a:p>
            <a:endParaRPr lang="fr-FR" sz="1400" dirty="0">
              <a:solidFill>
                <a:srgbClr val="BFE2F8"/>
              </a:solidFill>
            </a:endParaRPr>
          </a:p>
          <a:p>
            <a:endParaRPr lang="fr-FR" sz="1400" dirty="0">
              <a:solidFill>
                <a:srgbClr val="BFE2F8"/>
              </a:solidFill>
            </a:endParaRPr>
          </a:p>
          <a:p>
            <a:endParaRPr lang="fr-FR" sz="1400" dirty="0">
              <a:solidFill>
                <a:srgbClr val="BFE2F8"/>
              </a:solidFill>
            </a:endParaRPr>
          </a:p>
          <a:p>
            <a:endParaRPr lang="fr-FR" sz="1400" dirty="0">
              <a:solidFill>
                <a:srgbClr val="BFE2F8"/>
              </a:solidFill>
            </a:endParaRPr>
          </a:p>
          <a:p>
            <a:endParaRPr lang="fr-FR" sz="1400" dirty="0">
              <a:solidFill>
                <a:srgbClr val="BFE2F8"/>
              </a:solidFill>
            </a:endParaRPr>
          </a:p>
          <a:p>
            <a:pPr algn="ctr"/>
            <a:r>
              <a:rPr lang="fr-FR" sz="1200" dirty="0">
                <a:solidFill>
                  <a:schemeClr val="bg1"/>
                </a:solidFill>
              </a:rPr>
              <a:t>MINISTÈRE DES POSTES, DES NOUVELLES TECHNOLOGIES DE L’INFORMATION ET DE LA COMMUNICATION </a:t>
            </a:r>
          </a:p>
          <a:p>
            <a:endParaRPr lang="fr-FR" sz="1400" dirty="0">
              <a:solidFill>
                <a:srgbClr val="BFE2F8"/>
              </a:solidFill>
            </a:endParaRPr>
          </a:p>
        </p:txBody>
      </p:sp>
      <p:pic>
        <p:nvPicPr>
          <p:cNvPr id="5" name="Picture 4">
            <a:extLst>
              <a:ext uri="{FF2B5EF4-FFF2-40B4-BE49-F238E27FC236}">
                <a16:creationId xmlns:a16="http://schemas.microsoft.com/office/drawing/2014/main" id="{343266A0-564D-467A-9828-3475DF61945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99862" y="4311299"/>
            <a:ext cx="1927040" cy="1224603"/>
          </a:xfrm>
          <a:prstGeom prst="rect">
            <a:avLst/>
          </a:prstGeom>
        </p:spPr>
      </p:pic>
      <p:pic>
        <p:nvPicPr>
          <p:cNvPr id="17" name="Picture 16">
            <a:extLst>
              <a:ext uri="{FF2B5EF4-FFF2-40B4-BE49-F238E27FC236}">
                <a16:creationId xmlns:a16="http://schemas.microsoft.com/office/drawing/2014/main" id="{C502AFEC-CC81-42D9-BC6F-B0096B2557A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732549" y="114216"/>
            <a:ext cx="821159" cy="674523"/>
          </a:xfrm>
          <a:prstGeom prst="rect">
            <a:avLst/>
          </a:prstGeom>
        </p:spPr>
      </p:pic>
      <p:pic>
        <p:nvPicPr>
          <p:cNvPr id="16" name="Picture 15">
            <a:extLst>
              <a:ext uri="{FF2B5EF4-FFF2-40B4-BE49-F238E27FC236}">
                <a16:creationId xmlns:a16="http://schemas.microsoft.com/office/drawing/2014/main" id="{EA494F4C-2B41-41F9-BC9F-171CF0A6B4A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8358" y="6410632"/>
            <a:ext cx="10132617" cy="447367"/>
          </a:xfrm>
          <a:prstGeom prst="rect">
            <a:avLst/>
          </a:prstGeom>
        </p:spPr>
      </p:pic>
      <p:sp>
        <p:nvSpPr>
          <p:cNvPr id="27" name="Titre 2">
            <a:extLst>
              <a:ext uri="{FF2B5EF4-FFF2-40B4-BE49-F238E27FC236}">
                <a16:creationId xmlns:a16="http://schemas.microsoft.com/office/drawing/2014/main" id="{57E23CE5-4649-B94A-A8DD-1BAE0FE814C9}"/>
              </a:ext>
            </a:extLst>
          </p:cNvPr>
          <p:cNvSpPr txBox="1">
            <a:spLocks/>
          </p:cNvSpPr>
          <p:nvPr/>
        </p:nvSpPr>
        <p:spPr>
          <a:xfrm>
            <a:off x="420740" y="580159"/>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4400" b="0" i="0" u="none" strike="noStrike" kern="1200" cap="none" spc="0" normalizeH="0" baseline="0" noProof="0" dirty="0">
                <a:ln>
                  <a:noFill/>
                </a:ln>
                <a:solidFill>
                  <a:sysClr val="windowText" lastClr="000000"/>
                </a:solidFill>
                <a:effectLst/>
                <a:uLnTx/>
                <a:uFillTx/>
                <a:latin typeface="Calibri"/>
                <a:ea typeface="+mj-ea"/>
                <a:cs typeface="+mj-cs"/>
              </a:rPr>
              <a:t>Contraintes (suite)</a:t>
            </a:r>
          </a:p>
        </p:txBody>
      </p:sp>
      <p:sp>
        <p:nvSpPr>
          <p:cNvPr id="28" name="Espace réservé du contenu 1">
            <a:extLst>
              <a:ext uri="{FF2B5EF4-FFF2-40B4-BE49-F238E27FC236}">
                <a16:creationId xmlns:a16="http://schemas.microsoft.com/office/drawing/2014/main" id="{6525368D-0652-C946-937A-C6EA75CE9E92}"/>
              </a:ext>
            </a:extLst>
          </p:cNvPr>
          <p:cNvSpPr txBox="1">
            <a:spLocks/>
          </p:cNvSpPr>
          <p:nvPr/>
        </p:nvSpPr>
        <p:spPr>
          <a:xfrm>
            <a:off x="420740" y="1827564"/>
            <a:ext cx="9339486" cy="394687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marR="0" lvl="0" indent="-342900" algn="l" defTabSz="914400" rtl="0" eaLnBrk="1" fontAlgn="auto" latinLnBrk="0" hangingPunct="1">
              <a:lnSpc>
                <a:spcPct val="90000"/>
              </a:lnSpc>
              <a:spcBef>
                <a:spcPct val="20000"/>
              </a:spcBef>
              <a:spcAft>
                <a:spcPts val="0"/>
              </a:spcAft>
              <a:buClrTx/>
              <a:buSzTx/>
              <a:buFont typeface="Wingdings 2" pitchFamily="18" charset="2"/>
              <a:buNone/>
              <a:tabLst/>
              <a:defRPr/>
            </a:pPr>
            <a:r>
              <a:rPr kumimoji="0" lang="fr-FR" sz="2800" b="0" i="0" u="none" strike="noStrike" kern="1200" cap="none" spc="0" normalizeH="0" baseline="0" noProof="0" dirty="0">
                <a:ln>
                  <a:noFill/>
                </a:ln>
                <a:solidFill>
                  <a:sysClr val="windowText" lastClr="000000"/>
                </a:solidFill>
                <a:effectLst/>
                <a:uLnTx/>
                <a:uFillTx/>
                <a:latin typeface="Times New Roman" pitchFamily="18" charset="0"/>
                <a:ea typeface="+mn-ea"/>
                <a:cs typeface="+mn-cs"/>
              </a:rPr>
              <a:t>L’environnement économique qui pèse fortement sur l’incitation à investir peut s’apprécier par les facteurs suivants :</a:t>
            </a:r>
          </a:p>
          <a:p>
            <a:pPr marL="342900" marR="0" lvl="0" indent="-342900" algn="l" defTabSz="914400" rtl="0" eaLnBrk="1" fontAlgn="auto" latinLnBrk="0" hangingPunct="1">
              <a:lnSpc>
                <a:spcPct val="90000"/>
              </a:lnSpc>
              <a:spcBef>
                <a:spcPct val="20000"/>
              </a:spcBef>
              <a:spcAft>
                <a:spcPts val="0"/>
              </a:spcAft>
              <a:buClrTx/>
              <a:buSzTx/>
              <a:buFont typeface="Wingdings 2" pitchFamily="18" charset="2"/>
              <a:buNone/>
              <a:tabLst/>
              <a:defRPr/>
            </a:pPr>
            <a:endParaRPr kumimoji="0" lang="fr-FR" sz="2800" b="0" i="0" u="none" strike="noStrike" kern="1200" cap="none" spc="0" normalizeH="0" baseline="0" noProof="0" dirty="0">
              <a:ln>
                <a:noFill/>
              </a:ln>
              <a:solidFill>
                <a:sysClr val="windowText" lastClr="000000"/>
              </a:solidFill>
              <a:effectLst/>
              <a:uLnTx/>
              <a:uFillTx/>
              <a:latin typeface="Times New Roman" pitchFamily="18" charset="0"/>
              <a:ea typeface="+mn-ea"/>
              <a:cs typeface="+mn-cs"/>
            </a:endParaRPr>
          </a:p>
          <a:p>
            <a:pPr marL="342900" marR="0" lvl="0" indent="-34290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fr-FR" sz="2800" b="0" i="0" u="none" strike="noStrike" kern="1200" cap="none" spc="0" normalizeH="0" baseline="0" noProof="0" dirty="0">
                <a:ln>
                  <a:noFill/>
                </a:ln>
                <a:solidFill>
                  <a:sysClr val="windowText" lastClr="000000"/>
                </a:solidFill>
                <a:effectLst/>
                <a:uLnTx/>
                <a:uFillTx/>
                <a:latin typeface="Times New Roman" pitchFamily="18" charset="0"/>
                <a:ea typeface="+mn-ea"/>
                <a:cs typeface="+mn-cs"/>
              </a:rPr>
              <a:t>Le régime de change </a:t>
            </a:r>
          </a:p>
          <a:p>
            <a:pPr marL="342900" marR="0" lvl="0" indent="-34290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fr-FR" sz="2800" b="0" i="0" u="none" strike="noStrike" kern="1200" cap="none" spc="0" normalizeH="0" baseline="0" noProof="0" dirty="0">
                <a:ln>
                  <a:noFill/>
                </a:ln>
                <a:solidFill>
                  <a:sysClr val="windowText" lastClr="000000"/>
                </a:solidFill>
                <a:effectLst/>
                <a:uLnTx/>
                <a:uFillTx/>
                <a:latin typeface="Times New Roman" pitchFamily="18" charset="0"/>
                <a:ea typeface="+mn-ea"/>
                <a:cs typeface="+mn-cs"/>
              </a:rPr>
              <a:t>Le coût et la qualité du travail </a:t>
            </a:r>
          </a:p>
          <a:p>
            <a:pPr marL="342900" marR="0" lvl="0" indent="-34290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fr-FR" sz="2800" b="0" i="0" u="none" strike="noStrike" kern="1200" cap="none" spc="0" normalizeH="0" baseline="0" noProof="0" dirty="0">
                <a:ln>
                  <a:noFill/>
                </a:ln>
                <a:solidFill>
                  <a:sysClr val="windowText" lastClr="000000"/>
                </a:solidFill>
                <a:effectLst/>
                <a:uLnTx/>
                <a:uFillTx/>
                <a:latin typeface="Times New Roman" pitchFamily="18" charset="0"/>
                <a:ea typeface="+mn-ea"/>
                <a:cs typeface="+mn-cs"/>
              </a:rPr>
              <a:t>L’accès et le coût du capital </a:t>
            </a:r>
          </a:p>
          <a:p>
            <a:pPr marL="342900" marR="0" lvl="0" indent="-34290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fr-FR" sz="2800" b="0" i="0" u="none" strike="noStrike" kern="1200" cap="none" spc="0" normalizeH="0" baseline="0" noProof="0" dirty="0">
                <a:ln>
                  <a:noFill/>
                </a:ln>
                <a:solidFill>
                  <a:sysClr val="windowText" lastClr="000000"/>
                </a:solidFill>
                <a:effectLst/>
                <a:uLnTx/>
                <a:uFillTx/>
                <a:latin typeface="Times New Roman" pitchFamily="18" charset="0"/>
                <a:ea typeface="+mn-ea"/>
                <a:cs typeface="+mn-cs"/>
              </a:rPr>
              <a:t>Les infrastructures et services marchands</a:t>
            </a:r>
            <a:r>
              <a:rPr kumimoji="0" lang="fr-FR" sz="2400" b="0" i="0" u="none" strike="noStrike" kern="1200" cap="none" spc="0" normalizeH="0" baseline="0" noProof="0" dirty="0">
                <a:ln>
                  <a:noFill/>
                </a:ln>
                <a:solidFill>
                  <a:sysClr val="windowText" lastClr="000000"/>
                </a:solidFill>
                <a:effectLst/>
                <a:uLnTx/>
                <a:uFillTx/>
                <a:latin typeface="Times New Roman" pitchFamily="18" charset="0"/>
                <a:ea typeface="+mn-ea"/>
                <a:cs typeface="+mn-cs"/>
              </a:rPr>
              <a:t> </a:t>
            </a:r>
          </a:p>
          <a:p>
            <a:pPr marL="342900" marR="0" lvl="0" indent="-342900" algn="l" defTabSz="914400" rtl="0" eaLnBrk="1" fontAlgn="auto" latinLnBrk="0" hangingPunct="1">
              <a:lnSpc>
                <a:spcPct val="90000"/>
              </a:lnSpc>
              <a:spcBef>
                <a:spcPct val="20000"/>
              </a:spcBef>
              <a:spcAft>
                <a:spcPts val="0"/>
              </a:spcAft>
              <a:buClrTx/>
              <a:buSzTx/>
              <a:buFont typeface="Wingdings 2" pitchFamily="18" charset="2"/>
              <a:buNone/>
              <a:tabLst/>
              <a:defRPr/>
            </a:pPr>
            <a:endParaRPr kumimoji="0" lang="fr-FR" sz="2400" b="0" i="0" u="none" strike="noStrike" kern="1200" cap="none" spc="0" normalizeH="0" baseline="0" noProof="0" dirty="0">
              <a:ln>
                <a:noFill/>
              </a:ln>
              <a:solidFill>
                <a:sysClr val="windowText" lastClr="000000"/>
              </a:solidFill>
              <a:effectLst/>
              <a:uLnTx/>
              <a:uFillTx/>
              <a:latin typeface="Times New Roman" pitchFamily="18" charset="0"/>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fr-FR" sz="3200" b="0" i="0" u="none" strike="noStrike" kern="1200" cap="none" spc="0" normalizeH="0" baseline="0" noProof="0" dirty="0">
              <a:ln>
                <a:noFill/>
              </a:ln>
              <a:solidFill>
                <a:sysClr val="windowText" lastClr="000000"/>
              </a:solidFill>
              <a:effectLst/>
              <a:uLnTx/>
              <a:uFillTx/>
              <a:latin typeface="Calibri"/>
              <a:ea typeface="+mn-ea"/>
              <a:cs typeface="+mn-cs"/>
            </a:endParaRPr>
          </a:p>
        </p:txBody>
      </p:sp>
      <p:sp>
        <p:nvSpPr>
          <p:cNvPr id="29" name="Espace réservé du numéro de diapositive 4">
            <a:extLst>
              <a:ext uri="{FF2B5EF4-FFF2-40B4-BE49-F238E27FC236}">
                <a16:creationId xmlns:a16="http://schemas.microsoft.com/office/drawing/2014/main" id="{8E126F74-3E65-904D-A4C0-7B7E62C86201}"/>
              </a:ext>
            </a:extLst>
          </p:cNvPr>
          <p:cNvSpPr txBox="1">
            <a:spLocks/>
          </p:cNvSpPr>
          <p:nvPr/>
        </p:nvSpPr>
        <p:spPr>
          <a:xfrm>
            <a:off x="7895814" y="6168515"/>
            <a:ext cx="2133600"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77B72C43-A02A-47F6-A43F-5F1498885988}" type="slidenum">
              <a:rPr kumimoji="0" lang="fr-F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fr-FR"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0" name="Rectangle 29">
            <a:extLst>
              <a:ext uri="{FF2B5EF4-FFF2-40B4-BE49-F238E27FC236}">
                <a16:creationId xmlns:a16="http://schemas.microsoft.com/office/drawing/2014/main" id="{9A48A79D-69C7-F147-9E77-3BB982CAA746}"/>
              </a:ext>
            </a:extLst>
          </p:cNvPr>
          <p:cNvSpPr/>
          <p:nvPr/>
        </p:nvSpPr>
        <p:spPr>
          <a:xfrm>
            <a:off x="3599436" y="6220456"/>
            <a:ext cx="2016224" cy="626368"/>
          </a:xfrm>
          <a:prstGeom prst="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800" b="0" i="0" u="none" strike="noStrike" kern="0" cap="none" spc="0" normalizeH="0" baseline="0" noProof="0" dirty="0">
                <a:ln>
                  <a:noFill/>
                </a:ln>
                <a:solidFill>
                  <a:prstClr val="white"/>
                </a:solidFill>
                <a:effectLst/>
                <a:uLnTx/>
                <a:uFillTx/>
                <a:latin typeface="Calibri"/>
                <a:ea typeface="+mn-ea"/>
                <a:cs typeface="+mn-cs"/>
              </a:rPr>
              <a:t>CCIAMA/2019</a:t>
            </a:r>
          </a:p>
        </p:txBody>
      </p:sp>
      <p:sp>
        <p:nvSpPr>
          <p:cNvPr id="31" name="Rectangle 30">
            <a:extLst>
              <a:ext uri="{FF2B5EF4-FFF2-40B4-BE49-F238E27FC236}">
                <a16:creationId xmlns:a16="http://schemas.microsoft.com/office/drawing/2014/main" id="{96AB5FBE-CE13-A54B-ACA1-768BFE88CB4E}"/>
              </a:ext>
            </a:extLst>
          </p:cNvPr>
          <p:cNvSpPr/>
          <p:nvPr/>
        </p:nvSpPr>
        <p:spPr>
          <a:xfrm>
            <a:off x="-36460" y="-11176"/>
            <a:ext cx="323528" cy="6858000"/>
          </a:xfrm>
          <a:prstGeom prst="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800" b="1" i="0" u="none" strike="noStrike" kern="0" cap="none" spc="0" normalizeH="0" baseline="0" noProof="0" dirty="0">
                <a:ln>
                  <a:noFill/>
                </a:ln>
                <a:solidFill>
                  <a:prstClr val="white"/>
                </a:solidFill>
                <a:effectLst/>
                <a:uLnTx/>
                <a:uFillTx/>
                <a:latin typeface="Calibri"/>
                <a:ea typeface="+mn-ea"/>
                <a:cs typeface="+mn-cs"/>
              </a:rPr>
              <a:t>CCIAMA</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1" i="0" u="none" strike="noStrike" kern="0" cap="none" spc="0" normalizeH="0" baseline="0" noProof="0" dirty="0">
              <a:ln>
                <a:noFill/>
              </a:ln>
              <a:solidFill>
                <a:prstClr val="white"/>
              </a:solidFill>
              <a:effectLst/>
              <a:uLnTx/>
              <a:uFillTx/>
              <a:latin typeface="Calibri"/>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1" i="0" u="none" strike="noStrike" kern="0" cap="none" spc="0" normalizeH="0" baseline="0" noProof="0" dirty="0">
              <a:ln>
                <a:noFill/>
              </a:ln>
              <a:solidFill>
                <a:prstClr val="white"/>
              </a:solidFill>
              <a:effectLst/>
              <a:uLnTx/>
              <a:uFillTx/>
              <a:latin typeface="Calibri"/>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800" b="1" i="0" u="none" strike="noStrike" kern="0" cap="none" spc="0" normalizeH="0" baseline="0" noProof="0" dirty="0">
                <a:ln>
                  <a:noFill/>
                </a:ln>
                <a:solidFill>
                  <a:prstClr val="white"/>
                </a:solidFill>
                <a:effectLst/>
                <a:uLnTx/>
                <a:uFillTx/>
                <a:latin typeface="Calibri"/>
                <a:ea typeface="+mn-ea"/>
                <a:cs typeface="+mn-cs"/>
              </a:rPr>
              <a:t>2017</a:t>
            </a:r>
            <a:r>
              <a:rPr kumimoji="0" lang="fr-FR" sz="1800" b="0" i="0" u="none" strike="noStrike" kern="0" cap="none" spc="0" normalizeH="0" baseline="0" noProof="0" dirty="0">
                <a:ln>
                  <a:noFill/>
                </a:ln>
                <a:solidFill>
                  <a:srgbClr val="C0504D"/>
                </a:solidFill>
                <a:effectLst/>
                <a:uLnTx/>
                <a:uFillTx/>
                <a:latin typeface="Calibri"/>
                <a:ea typeface="+mn-ea"/>
                <a:cs typeface="+mn-cs"/>
              </a:rPr>
              <a:t> </a:t>
            </a:r>
          </a:p>
        </p:txBody>
      </p:sp>
    </p:spTree>
    <p:extLst>
      <p:ext uri="{BB962C8B-B14F-4D97-AF65-F5344CB8AC3E}">
        <p14:creationId xmlns:p14="http://schemas.microsoft.com/office/powerpoint/2010/main" val="26067012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CA286C35-23C4-4ABF-9742-A3D4A17C420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07" y="834962"/>
            <a:ext cx="10090155" cy="6023038"/>
          </a:xfrm>
          <a:prstGeom prst="rect">
            <a:avLst/>
          </a:prstGeom>
          <a:ln>
            <a:noFill/>
          </a:ln>
          <a:effectLst>
            <a:outerShdw dist="50800" dir="5400000" algn="ctr" rotWithShape="0">
              <a:schemeClr val="bg1"/>
            </a:outerShdw>
          </a:effectLst>
          <a:scene3d>
            <a:camera prst="orthographicFront">
              <a:rot lat="0" lon="0" rev="0"/>
            </a:camera>
            <a:lightRig rig="chilly" dir="t">
              <a:rot lat="0" lon="0" rev="18480000"/>
            </a:lightRig>
          </a:scene3d>
          <a:sp3d extrusionH="76200" contourW="12700" prstMaterial="clear">
            <a:bevelT w="12700" h="12700"/>
            <a:extrusionClr>
              <a:srgbClr val="00B0F0"/>
            </a:extrusionClr>
            <a:contourClr>
              <a:srgbClr val="00B0F0"/>
            </a:contourClr>
          </a:sp3d>
        </p:spPr>
      </p:pic>
      <p:sp>
        <p:nvSpPr>
          <p:cNvPr id="10" name="Rectangle 9">
            <a:extLst>
              <a:ext uri="{FF2B5EF4-FFF2-40B4-BE49-F238E27FC236}">
                <a16:creationId xmlns:a16="http://schemas.microsoft.com/office/drawing/2014/main" id="{4C71B564-B198-4224-9E1E-A124E0FDD1E2}"/>
              </a:ext>
            </a:extLst>
          </p:cNvPr>
          <p:cNvSpPr/>
          <p:nvPr/>
        </p:nvSpPr>
        <p:spPr>
          <a:xfrm>
            <a:off x="10094259" y="834962"/>
            <a:ext cx="2097742" cy="6023037"/>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chemeClr val="bg1"/>
              </a:solidFill>
            </a:endParaRPr>
          </a:p>
        </p:txBody>
      </p:sp>
      <p:pic>
        <p:nvPicPr>
          <p:cNvPr id="12" name="Picture 11">
            <a:extLst>
              <a:ext uri="{FF2B5EF4-FFF2-40B4-BE49-F238E27FC236}">
                <a16:creationId xmlns:a16="http://schemas.microsoft.com/office/drawing/2014/main" id="{40123720-243C-40FD-BD4E-C1A856C6310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81296" y="834963"/>
            <a:ext cx="2121817" cy="1224603"/>
          </a:xfrm>
          <a:prstGeom prst="rect">
            <a:avLst/>
          </a:prstGeom>
        </p:spPr>
      </p:pic>
      <p:pic>
        <p:nvPicPr>
          <p:cNvPr id="14" name="Picture 13">
            <a:extLst>
              <a:ext uri="{FF2B5EF4-FFF2-40B4-BE49-F238E27FC236}">
                <a16:creationId xmlns:a16="http://schemas.microsoft.com/office/drawing/2014/main" id="{9F81375B-A641-41FC-8246-961FF4AD3AE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40425" y="1723779"/>
            <a:ext cx="2005409" cy="1025346"/>
          </a:xfrm>
          <a:prstGeom prst="rect">
            <a:avLst/>
          </a:prstGeom>
        </p:spPr>
      </p:pic>
      <p:sp>
        <p:nvSpPr>
          <p:cNvPr id="15" name="TextBox 14">
            <a:extLst>
              <a:ext uri="{FF2B5EF4-FFF2-40B4-BE49-F238E27FC236}">
                <a16:creationId xmlns:a16="http://schemas.microsoft.com/office/drawing/2014/main" id="{2AF2CBCC-8511-4A67-B9BE-CF184285A097}"/>
              </a:ext>
            </a:extLst>
          </p:cNvPr>
          <p:cNvSpPr txBox="1"/>
          <p:nvPr/>
        </p:nvSpPr>
        <p:spPr>
          <a:xfrm>
            <a:off x="10098363" y="2749125"/>
            <a:ext cx="2005409" cy="4062651"/>
          </a:xfrm>
          <a:prstGeom prst="rect">
            <a:avLst/>
          </a:prstGeom>
          <a:noFill/>
        </p:spPr>
        <p:txBody>
          <a:bodyPr wrap="square" rtlCol="0">
            <a:spAutoFit/>
          </a:bodyPr>
          <a:lstStyle/>
          <a:p>
            <a:pPr algn="ctr"/>
            <a:r>
              <a:rPr lang="fr-FR" sz="1400" dirty="0">
                <a:solidFill>
                  <a:srgbClr val="FFFFFF"/>
                </a:solidFill>
              </a:rPr>
              <a:t>APRES LA RESTRUCTURATION </a:t>
            </a:r>
          </a:p>
          <a:p>
            <a:pPr algn="ctr"/>
            <a:r>
              <a:rPr lang="fr-FR" sz="1400" dirty="0">
                <a:solidFill>
                  <a:srgbClr val="FFFFFF"/>
                </a:solidFill>
              </a:rPr>
              <a:t>DES SECTEURS DES POSTES ET DES TELECOMMUNICATIONS</a:t>
            </a:r>
          </a:p>
          <a:p>
            <a:pPr algn="ctr"/>
            <a:r>
              <a:rPr lang="fr-FR" sz="1400" dirty="0">
                <a:solidFill>
                  <a:srgbClr val="BFE2F8"/>
                </a:solidFill>
              </a:rPr>
              <a:t>Bilan &amp; Défis et Perspectives</a:t>
            </a:r>
          </a:p>
          <a:p>
            <a:endParaRPr lang="fr-FR" sz="1400" dirty="0">
              <a:solidFill>
                <a:srgbClr val="BFE2F8"/>
              </a:solidFill>
            </a:endParaRPr>
          </a:p>
          <a:p>
            <a:endParaRPr lang="fr-FR" sz="1400" dirty="0">
              <a:solidFill>
                <a:srgbClr val="BFE2F8"/>
              </a:solidFill>
            </a:endParaRPr>
          </a:p>
          <a:p>
            <a:endParaRPr lang="fr-FR" sz="1400" dirty="0">
              <a:solidFill>
                <a:srgbClr val="BFE2F8"/>
              </a:solidFill>
            </a:endParaRPr>
          </a:p>
          <a:p>
            <a:endParaRPr lang="fr-FR" sz="1400" dirty="0">
              <a:solidFill>
                <a:srgbClr val="BFE2F8"/>
              </a:solidFill>
            </a:endParaRPr>
          </a:p>
          <a:p>
            <a:endParaRPr lang="fr-FR" sz="1400" dirty="0">
              <a:solidFill>
                <a:srgbClr val="BFE2F8"/>
              </a:solidFill>
            </a:endParaRPr>
          </a:p>
          <a:p>
            <a:endParaRPr lang="fr-FR" sz="1400" dirty="0">
              <a:solidFill>
                <a:srgbClr val="BFE2F8"/>
              </a:solidFill>
            </a:endParaRPr>
          </a:p>
          <a:p>
            <a:endParaRPr lang="fr-FR" sz="1400" dirty="0">
              <a:solidFill>
                <a:srgbClr val="BFE2F8"/>
              </a:solidFill>
            </a:endParaRPr>
          </a:p>
          <a:p>
            <a:pPr algn="ctr"/>
            <a:r>
              <a:rPr lang="fr-FR" sz="1200" dirty="0">
                <a:solidFill>
                  <a:schemeClr val="bg1"/>
                </a:solidFill>
              </a:rPr>
              <a:t>MINISTÈRE DES POSTES, DES NOUVELLES TECHNOLOGIES DE L’INFORMATION ET DE LA COMMUNICATION </a:t>
            </a:r>
          </a:p>
          <a:p>
            <a:endParaRPr lang="fr-FR" sz="1400" dirty="0">
              <a:solidFill>
                <a:srgbClr val="BFE2F8"/>
              </a:solidFill>
            </a:endParaRPr>
          </a:p>
        </p:txBody>
      </p:sp>
      <p:pic>
        <p:nvPicPr>
          <p:cNvPr id="5" name="Picture 4">
            <a:extLst>
              <a:ext uri="{FF2B5EF4-FFF2-40B4-BE49-F238E27FC236}">
                <a16:creationId xmlns:a16="http://schemas.microsoft.com/office/drawing/2014/main" id="{343266A0-564D-467A-9828-3475DF61945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99862" y="4311299"/>
            <a:ext cx="1927040" cy="1224603"/>
          </a:xfrm>
          <a:prstGeom prst="rect">
            <a:avLst/>
          </a:prstGeom>
        </p:spPr>
      </p:pic>
      <p:pic>
        <p:nvPicPr>
          <p:cNvPr id="17" name="Picture 16">
            <a:extLst>
              <a:ext uri="{FF2B5EF4-FFF2-40B4-BE49-F238E27FC236}">
                <a16:creationId xmlns:a16="http://schemas.microsoft.com/office/drawing/2014/main" id="{C502AFEC-CC81-42D9-BC6F-B0096B2557A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732549" y="114216"/>
            <a:ext cx="821159" cy="674523"/>
          </a:xfrm>
          <a:prstGeom prst="rect">
            <a:avLst/>
          </a:prstGeom>
        </p:spPr>
      </p:pic>
      <p:pic>
        <p:nvPicPr>
          <p:cNvPr id="16" name="Picture 15">
            <a:extLst>
              <a:ext uri="{FF2B5EF4-FFF2-40B4-BE49-F238E27FC236}">
                <a16:creationId xmlns:a16="http://schemas.microsoft.com/office/drawing/2014/main" id="{EA494F4C-2B41-41F9-BC9F-171CF0A6B4A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8358" y="6410632"/>
            <a:ext cx="10132617" cy="447367"/>
          </a:xfrm>
          <a:prstGeom prst="rect">
            <a:avLst/>
          </a:prstGeom>
        </p:spPr>
      </p:pic>
      <p:sp>
        <p:nvSpPr>
          <p:cNvPr id="53" name="Titre 4">
            <a:extLst>
              <a:ext uri="{FF2B5EF4-FFF2-40B4-BE49-F238E27FC236}">
                <a16:creationId xmlns:a16="http://schemas.microsoft.com/office/drawing/2014/main" id="{D061CE9B-D24D-B040-ABD4-A6ED2B68989D}"/>
              </a:ext>
            </a:extLst>
          </p:cNvPr>
          <p:cNvSpPr txBox="1">
            <a:spLocks/>
          </p:cNvSpPr>
          <p:nvPr/>
        </p:nvSpPr>
        <p:spPr>
          <a:xfrm>
            <a:off x="954157" y="274638"/>
            <a:ext cx="8229600" cy="63408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2800" b="0" i="0" u="none" strike="noStrike" kern="1200" cap="none" spc="0" normalizeH="0" baseline="0" noProof="0">
                <a:ln>
                  <a:noFill/>
                </a:ln>
                <a:solidFill>
                  <a:srgbClr val="C00000"/>
                </a:solidFill>
                <a:effectLst/>
                <a:uLnTx/>
                <a:uFillTx/>
                <a:latin typeface="Calibri"/>
                <a:ea typeface="+mj-ea"/>
                <a:cs typeface="+mj-cs"/>
              </a:rPr>
              <a:t>IV – MESURES INCITATATIVES</a:t>
            </a:r>
            <a:endParaRPr kumimoji="0" lang="fr-FR" sz="2800" b="0" i="0" u="none" strike="noStrike" kern="1200" cap="none" spc="0" normalizeH="0" baseline="0" noProof="0" dirty="0">
              <a:ln>
                <a:noFill/>
              </a:ln>
              <a:solidFill>
                <a:srgbClr val="C00000"/>
              </a:solidFill>
              <a:effectLst/>
              <a:uLnTx/>
              <a:uFillTx/>
              <a:latin typeface="Calibri"/>
              <a:ea typeface="+mj-ea"/>
              <a:cs typeface="+mj-cs"/>
            </a:endParaRPr>
          </a:p>
        </p:txBody>
      </p:sp>
      <p:sp>
        <p:nvSpPr>
          <p:cNvPr id="54" name="Espace réservé du numéro de diapositive 3">
            <a:extLst>
              <a:ext uri="{FF2B5EF4-FFF2-40B4-BE49-F238E27FC236}">
                <a16:creationId xmlns:a16="http://schemas.microsoft.com/office/drawing/2014/main" id="{8E107E84-8E9A-B547-95A1-0A17B29E037A}"/>
              </a:ext>
            </a:extLst>
          </p:cNvPr>
          <p:cNvSpPr txBox="1">
            <a:spLocks/>
          </p:cNvSpPr>
          <p:nvPr/>
        </p:nvSpPr>
        <p:spPr>
          <a:xfrm>
            <a:off x="7872430" y="6147738"/>
            <a:ext cx="2133600"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7DA3AB4B-0541-4ECB-A753-D217F2DD0C9B}" type="slidenum">
              <a:rPr kumimoji="0" lang="fr-F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fr-FR"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5" name="Rectangle à coins arrondis 54">
            <a:extLst>
              <a:ext uri="{FF2B5EF4-FFF2-40B4-BE49-F238E27FC236}">
                <a16:creationId xmlns:a16="http://schemas.microsoft.com/office/drawing/2014/main" id="{B01F48D9-419D-2647-8CC0-46E0DF3A7DEF}"/>
              </a:ext>
            </a:extLst>
          </p:cNvPr>
          <p:cNvSpPr/>
          <p:nvPr/>
        </p:nvSpPr>
        <p:spPr>
          <a:xfrm>
            <a:off x="964501" y="2924944"/>
            <a:ext cx="2160240" cy="1584176"/>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800" b="1" i="0" u="none" strike="noStrike" kern="0" cap="none" spc="0" normalizeH="0" baseline="0" noProof="0" dirty="0">
                <a:ln>
                  <a:noFill/>
                </a:ln>
                <a:solidFill>
                  <a:srgbClr val="C00000"/>
                </a:solidFill>
                <a:effectLst/>
                <a:uLnTx/>
                <a:uFillTx/>
                <a:latin typeface="Calibri"/>
                <a:ea typeface="+mn-ea"/>
                <a:cs typeface="+mn-cs"/>
              </a:rPr>
              <a:t>Charte Nationale des Investissements</a:t>
            </a:r>
          </a:p>
        </p:txBody>
      </p:sp>
      <p:sp>
        <p:nvSpPr>
          <p:cNvPr id="56" name="Ellipse 55">
            <a:extLst>
              <a:ext uri="{FF2B5EF4-FFF2-40B4-BE49-F238E27FC236}">
                <a16:creationId xmlns:a16="http://schemas.microsoft.com/office/drawing/2014/main" id="{0464A148-3BDF-D44A-9731-47A7CE12F1CD}"/>
              </a:ext>
            </a:extLst>
          </p:cNvPr>
          <p:cNvSpPr/>
          <p:nvPr/>
        </p:nvSpPr>
        <p:spPr>
          <a:xfrm>
            <a:off x="3916829" y="4437112"/>
            <a:ext cx="1778496" cy="1728192"/>
          </a:xfrm>
          <a:prstGeom prst="ellipse">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200" b="1" i="0" u="none" strike="noStrike" kern="0" cap="none" spc="0" normalizeH="0" baseline="0" noProof="0" dirty="0">
                <a:ln>
                  <a:noFill/>
                </a:ln>
                <a:solidFill>
                  <a:srgbClr val="FFFF00"/>
                </a:solidFill>
                <a:effectLst/>
                <a:uLnTx/>
                <a:uFillTx/>
                <a:latin typeface="Calibri"/>
                <a:ea typeface="+mn-ea"/>
                <a:cs typeface="+mn-cs"/>
              </a:rPr>
              <a:t> Dispositions pour l’instauration d’un environnement favorable </a:t>
            </a:r>
            <a:endParaRPr kumimoji="0" lang="fr-FR" sz="1800" b="1" i="0" u="none" strike="noStrike" kern="0" cap="none" spc="0" normalizeH="0" baseline="0" noProof="0" dirty="0">
              <a:ln>
                <a:noFill/>
              </a:ln>
              <a:solidFill>
                <a:srgbClr val="FFFF00"/>
              </a:solidFill>
              <a:effectLst/>
              <a:uLnTx/>
              <a:uFillTx/>
              <a:latin typeface="Calibri"/>
              <a:ea typeface="+mn-ea"/>
              <a:cs typeface="+mn-cs"/>
            </a:endParaRPr>
          </a:p>
        </p:txBody>
      </p:sp>
      <p:sp>
        <p:nvSpPr>
          <p:cNvPr id="57" name="Ellipse 56">
            <a:extLst>
              <a:ext uri="{FF2B5EF4-FFF2-40B4-BE49-F238E27FC236}">
                <a16:creationId xmlns:a16="http://schemas.microsoft.com/office/drawing/2014/main" id="{1AFE57D9-E4FA-3A4F-91C4-27A7CBD713FE}"/>
              </a:ext>
            </a:extLst>
          </p:cNvPr>
          <p:cNvSpPr/>
          <p:nvPr/>
        </p:nvSpPr>
        <p:spPr>
          <a:xfrm>
            <a:off x="5356989" y="3429000"/>
            <a:ext cx="2520280" cy="1728192"/>
          </a:xfrm>
          <a:prstGeom prst="ellipse">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600" b="1" i="0" u="none" strike="noStrike" kern="0" cap="none" spc="0" normalizeH="0" baseline="0" noProof="0" dirty="0">
                <a:ln>
                  <a:noFill/>
                </a:ln>
                <a:solidFill>
                  <a:srgbClr val="FFFF00"/>
                </a:solidFill>
                <a:effectLst/>
                <a:uLnTx/>
                <a:uFillTx/>
                <a:latin typeface="Calibri"/>
                <a:ea typeface="+mn-ea"/>
                <a:cs typeface="+mn-cs"/>
              </a:rPr>
              <a:t>Cade juridique propice au développement de l’investissement</a:t>
            </a:r>
          </a:p>
        </p:txBody>
      </p:sp>
      <p:sp>
        <p:nvSpPr>
          <p:cNvPr id="58" name="Ellipse 57">
            <a:extLst>
              <a:ext uri="{FF2B5EF4-FFF2-40B4-BE49-F238E27FC236}">
                <a16:creationId xmlns:a16="http://schemas.microsoft.com/office/drawing/2014/main" id="{0F7B1E8D-32BD-794E-B7D6-E40B640C1103}"/>
              </a:ext>
            </a:extLst>
          </p:cNvPr>
          <p:cNvSpPr/>
          <p:nvPr/>
        </p:nvSpPr>
        <p:spPr>
          <a:xfrm>
            <a:off x="3988837" y="1772816"/>
            <a:ext cx="2232248" cy="1512168"/>
          </a:xfrm>
          <a:prstGeom prst="ellipse">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400" b="1" i="0" u="none" strike="noStrike" kern="0" cap="none" spc="0" normalizeH="0" baseline="0" noProof="0" dirty="0">
                <a:ln>
                  <a:noFill/>
                </a:ln>
                <a:solidFill>
                  <a:srgbClr val="FFFF00"/>
                </a:solidFill>
                <a:effectLst/>
                <a:uLnTx/>
                <a:uFillTx/>
                <a:latin typeface="Calibri"/>
                <a:ea typeface="+mn-ea"/>
                <a:cs typeface="+mn-cs"/>
              </a:rPr>
              <a:t>Instrument de promotion des investissements</a:t>
            </a:r>
          </a:p>
        </p:txBody>
      </p:sp>
      <p:cxnSp>
        <p:nvCxnSpPr>
          <p:cNvPr id="59" name="Connecteur droit avec flèche 58">
            <a:extLst>
              <a:ext uri="{FF2B5EF4-FFF2-40B4-BE49-F238E27FC236}">
                <a16:creationId xmlns:a16="http://schemas.microsoft.com/office/drawing/2014/main" id="{520DC47D-9D4B-0A42-9D64-B543912A45DB}"/>
              </a:ext>
            </a:extLst>
          </p:cNvPr>
          <p:cNvCxnSpPr/>
          <p:nvPr/>
        </p:nvCxnSpPr>
        <p:spPr>
          <a:xfrm flipV="1">
            <a:off x="3196749" y="2780928"/>
            <a:ext cx="720080" cy="648072"/>
          </a:xfrm>
          <a:prstGeom prst="straightConnector1">
            <a:avLst/>
          </a:prstGeom>
          <a:noFill/>
          <a:ln w="9525" cap="flat" cmpd="sng" algn="ctr">
            <a:solidFill>
              <a:srgbClr val="4F81BD">
                <a:shade val="95000"/>
                <a:satMod val="105000"/>
              </a:srgbClr>
            </a:solidFill>
            <a:prstDash val="solid"/>
            <a:tailEnd type="arrow"/>
          </a:ln>
          <a:effectLst/>
        </p:spPr>
      </p:cxnSp>
      <p:cxnSp>
        <p:nvCxnSpPr>
          <p:cNvPr id="60" name="Connecteur droit avec flèche 59">
            <a:extLst>
              <a:ext uri="{FF2B5EF4-FFF2-40B4-BE49-F238E27FC236}">
                <a16:creationId xmlns:a16="http://schemas.microsoft.com/office/drawing/2014/main" id="{B0999513-5814-D64C-B6A7-65A9E0DEEBC8}"/>
              </a:ext>
            </a:extLst>
          </p:cNvPr>
          <p:cNvCxnSpPr/>
          <p:nvPr/>
        </p:nvCxnSpPr>
        <p:spPr>
          <a:xfrm>
            <a:off x="3124741" y="3845308"/>
            <a:ext cx="936104" cy="1224136"/>
          </a:xfrm>
          <a:prstGeom prst="straightConnector1">
            <a:avLst/>
          </a:prstGeom>
          <a:noFill/>
          <a:ln w="9525" cap="flat" cmpd="sng" algn="ctr">
            <a:solidFill>
              <a:srgbClr val="4F81BD">
                <a:shade val="95000"/>
                <a:satMod val="105000"/>
              </a:srgbClr>
            </a:solidFill>
            <a:prstDash val="solid"/>
            <a:tailEnd type="arrow"/>
          </a:ln>
          <a:effectLst/>
        </p:spPr>
      </p:cxnSp>
      <p:cxnSp>
        <p:nvCxnSpPr>
          <p:cNvPr id="61" name="Connecteur droit avec flèche 60">
            <a:extLst>
              <a:ext uri="{FF2B5EF4-FFF2-40B4-BE49-F238E27FC236}">
                <a16:creationId xmlns:a16="http://schemas.microsoft.com/office/drawing/2014/main" id="{D6598651-B02F-094E-AD39-0B21266E9E39}"/>
              </a:ext>
            </a:extLst>
          </p:cNvPr>
          <p:cNvCxnSpPr>
            <a:endCxn id="57" idx="2"/>
          </p:cNvCxnSpPr>
          <p:nvPr/>
        </p:nvCxnSpPr>
        <p:spPr>
          <a:xfrm>
            <a:off x="3268757" y="3717032"/>
            <a:ext cx="2088232" cy="576064"/>
          </a:xfrm>
          <a:prstGeom prst="straightConnector1">
            <a:avLst/>
          </a:prstGeom>
          <a:noFill/>
          <a:ln w="9525" cap="flat" cmpd="sng" algn="ctr">
            <a:solidFill>
              <a:srgbClr val="4F81BD">
                <a:shade val="95000"/>
                <a:satMod val="105000"/>
              </a:srgbClr>
            </a:solidFill>
            <a:prstDash val="solid"/>
            <a:tailEnd type="arrow"/>
          </a:ln>
          <a:effectLst/>
        </p:spPr>
      </p:cxnSp>
      <p:sp>
        <p:nvSpPr>
          <p:cNvPr id="62" name="Rectangle 61">
            <a:extLst>
              <a:ext uri="{FF2B5EF4-FFF2-40B4-BE49-F238E27FC236}">
                <a16:creationId xmlns:a16="http://schemas.microsoft.com/office/drawing/2014/main" id="{A4BE70F4-8930-984A-80FC-58BED932966C}"/>
              </a:ext>
            </a:extLst>
          </p:cNvPr>
          <p:cNvSpPr/>
          <p:nvPr/>
        </p:nvSpPr>
        <p:spPr>
          <a:xfrm>
            <a:off x="3988837" y="6231632"/>
            <a:ext cx="2016224" cy="626368"/>
          </a:xfrm>
          <a:prstGeom prst="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800" b="0" i="0" u="none" strike="noStrike" kern="0" cap="none" spc="0" normalizeH="0" baseline="0" noProof="0" dirty="0">
                <a:ln>
                  <a:noFill/>
                </a:ln>
                <a:solidFill>
                  <a:prstClr val="white"/>
                </a:solidFill>
                <a:effectLst/>
                <a:uLnTx/>
                <a:uFillTx/>
                <a:latin typeface="Calibri"/>
                <a:ea typeface="+mn-ea"/>
                <a:cs typeface="+mn-cs"/>
              </a:rPr>
              <a:t>CCIAMA/2019</a:t>
            </a:r>
          </a:p>
        </p:txBody>
      </p:sp>
      <p:sp>
        <p:nvSpPr>
          <p:cNvPr id="63" name="Rectangle 62">
            <a:extLst>
              <a:ext uri="{FF2B5EF4-FFF2-40B4-BE49-F238E27FC236}">
                <a16:creationId xmlns:a16="http://schemas.microsoft.com/office/drawing/2014/main" id="{D7BDA091-7E01-494F-B75F-0464EB1FC28F}"/>
              </a:ext>
            </a:extLst>
          </p:cNvPr>
          <p:cNvSpPr/>
          <p:nvPr/>
        </p:nvSpPr>
        <p:spPr>
          <a:xfrm>
            <a:off x="2476669" y="1124744"/>
            <a:ext cx="4980851" cy="369332"/>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r-FR" sz="1800" b="1" i="0" u="none" strike="noStrike" kern="0" cap="none" spc="0" normalizeH="0" baseline="0" noProof="0" dirty="0">
                <a:ln>
                  <a:noFill/>
                </a:ln>
                <a:solidFill>
                  <a:srgbClr val="C00000"/>
                </a:solidFill>
                <a:effectLst/>
                <a:uLnTx/>
                <a:uFillTx/>
              </a:rPr>
              <a:t>A - La charte nationale de l’investissement</a:t>
            </a:r>
            <a:endParaRPr kumimoji="0" lang="fr-FR" sz="1800" b="1" i="0" u="none" strike="noStrike" kern="0" cap="none" spc="0" normalizeH="0" baseline="0" noProof="0" dirty="0">
              <a:ln>
                <a:noFill/>
              </a:ln>
              <a:solidFill>
                <a:prstClr val="black"/>
              </a:solidFill>
              <a:effectLst/>
              <a:uLnTx/>
              <a:uFillTx/>
            </a:endParaRPr>
          </a:p>
        </p:txBody>
      </p:sp>
      <p:sp>
        <p:nvSpPr>
          <p:cNvPr id="64" name="Rectangle 63">
            <a:extLst>
              <a:ext uri="{FF2B5EF4-FFF2-40B4-BE49-F238E27FC236}">
                <a16:creationId xmlns:a16="http://schemas.microsoft.com/office/drawing/2014/main" id="{E1BCDA48-85AF-1B40-AF28-288DDCE649DF}"/>
              </a:ext>
            </a:extLst>
          </p:cNvPr>
          <p:cNvSpPr/>
          <p:nvPr/>
        </p:nvSpPr>
        <p:spPr>
          <a:xfrm>
            <a:off x="9707" y="-1"/>
            <a:ext cx="323528" cy="6858000"/>
          </a:xfrm>
          <a:prstGeom prst="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800" b="1" i="0" u="none" strike="noStrike" kern="0" cap="none" spc="0" normalizeH="0" baseline="0" noProof="0" dirty="0">
                <a:ln>
                  <a:noFill/>
                </a:ln>
                <a:solidFill>
                  <a:prstClr val="white"/>
                </a:solidFill>
                <a:effectLst/>
                <a:uLnTx/>
                <a:uFillTx/>
                <a:latin typeface="Calibri"/>
                <a:ea typeface="+mn-ea"/>
                <a:cs typeface="+mn-cs"/>
              </a:rPr>
              <a:t>CCIAMA</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1" i="0" u="none" strike="noStrike" kern="0" cap="none" spc="0" normalizeH="0" baseline="0" noProof="0" dirty="0">
              <a:ln>
                <a:noFill/>
              </a:ln>
              <a:solidFill>
                <a:prstClr val="white"/>
              </a:solidFill>
              <a:effectLst/>
              <a:uLnTx/>
              <a:uFillTx/>
              <a:latin typeface="Calibri"/>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1" i="0" u="none" strike="noStrike" kern="0" cap="none" spc="0" normalizeH="0" baseline="0" noProof="0" dirty="0">
              <a:ln>
                <a:noFill/>
              </a:ln>
              <a:solidFill>
                <a:prstClr val="white"/>
              </a:solidFill>
              <a:effectLst/>
              <a:uLnTx/>
              <a:uFillTx/>
              <a:latin typeface="Calibri"/>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800" b="1" i="0" u="none" strike="noStrike" kern="0" cap="none" spc="0" normalizeH="0" baseline="0" noProof="0" dirty="0">
                <a:ln>
                  <a:noFill/>
                </a:ln>
                <a:solidFill>
                  <a:prstClr val="white"/>
                </a:solidFill>
                <a:effectLst/>
                <a:uLnTx/>
                <a:uFillTx/>
                <a:latin typeface="Calibri"/>
                <a:ea typeface="+mn-ea"/>
                <a:cs typeface="+mn-cs"/>
              </a:rPr>
              <a:t>2017</a:t>
            </a:r>
            <a:r>
              <a:rPr kumimoji="0" lang="fr-FR" sz="1800" b="0" i="0" u="none" strike="noStrike" kern="0" cap="none" spc="0" normalizeH="0" baseline="0" noProof="0" dirty="0">
                <a:ln>
                  <a:noFill/>
                </a:ln>
                <a:solidFill>
                  <a:srgbClr val="C0504D"/>
                </a:solidFill>
                <a:effectLst/>
                <a:uLnTx/>
                <a:uFillTx/>
                <a:latin typeface="Calibri"/>
                <a:ea typeface="+mn-ea"/>
                <a:cs typeface="+mn-cs"/>
              </a:rPr>
              <a:t> </a:t>
            </a:r>
          </a:p>
        </p:txBody>
      </p:sp>
    </p:spTree>
    <p:extLst>
      <p:ext uri="{BB962C8B-B14F-4D97-AF65-F5344CB8AC3E}">
        <p14:creationId xmlns:p14="http://schemas.microsoft.com/office/powerpoint/2010/main" val="19017569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CA286C35-23C4-4ABF-9742-A3D4A17C420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07" y="834962"/>
            <a:ext cx="10090155" cy="6023038"/>
          </a:xfrm>
          <a:prstGeom prst="rect">
            <a:avLst/>
          </a:prstGeom>
          <a:ln>
            <a:noFill/>
          </a:ln>
          <a:effectLst>
            <a:outerShdw dist="50800" dir="5400000" algn="ctr" rotWithShape="0">
              <a:schemeClr val="bg1"/>
            </a:outerShdw>
          </a:effectLst>
          <a:scene3d>
            <a:camera prst="orthographicFront">
              <a:rot lat="0" lon="0" rev="0"/>
            </a:camera>
            <a:lightRig rig="chilly" dir="t">
              <a:rot lat="0" lon="0" rev="18480000"/>
            </a:lightRig>
          </a:scene3d>
          <a:sp3d extrusionH="76200" contourW="12700" prstMaterial="clear">
            <a:bevelT w="12700" h="12700"/>
            <a:extrusionClr>
              <a:srgbClr val="00B0F0"/>
            </a:extrusionClr>
            <a:contourClr>
              <a:srgbClr val="00B0F0"/>
            </a:contourClr>
          </a:sp3d>
        </p:spPr>
      </p:pic>
      <p:sp>
        <p:nvSpPr>
          <p:cNvPr id="10" name="Rectangle 9">
            <a:extLst>
              <a:ext uri="{FF2B5EF4-FFF2-40B4-BE49-F238E27FC236}">
                <a16:creationId xmlns:a16="http://schemas.microsoft.com/office/drawing/2014/main" id="{4C71B564-B198-4224-9E1E-A124E0FDD1E2}"/>
              </a:ext>
            </a:extLst>
          </p:cNvPr>
          <p:cNvSpPr/>
          <p:nvPr/>
        </p:nvSpPr>
        <p:spPr>
          <a:xfrm>
            <a:off x="10094259" y="834962"/>
            <a:ext cx="2097742" cy="6023037"/>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chemeClr val="bg1"/>
              </a:solidFill>
            </a:endParaRPr>
          </a:p>
        </p:txBody>
      </p:sp>
      <p:pic>
        <p:nvPicPr>
          <p:cNvPr id="12" name="Picture 11">
            <a:extLst>
              <a:ext uri="{FF2B5EF4-FFF2-40B4-BE49-F238E27FC236}">
                <a16:creationId xmlns:a16="http://schemas.microsoft.com/office/drawing/2014/main" id="{40123720-243C-40FD-BD4E-C1A856C6310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81296" y="834963"/>
            <a:ext cx="2121817" cy="1224603"/>
          </a:xfrm>
          <a:prstGeom prst="rect">
            <a:avLst/>
          </a:prstGeom>
        </p:spPr>
      </p:pic>
      <p:pic>
        <p:nvPicPr>
          <p:cNvPr id="14" name="Picture 13">
            <a:extLst>
              <a:ext uri="{FF2B5EF4-FFF2-40B4-BE49-F238E27FC236}">
                <a16:creationId xmlns:a16="http://schemas.microsoft.com/office/drawing/2014/main" id="{9F81375B-A641-41FC-8246-961FF4AD3AE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40425" y="1723779"/>
            <a:ext cx="2005409" cy="1025346"/>
          </a:xfrm>
          <a:prstGeom prst="rect">
            <a:avLst/>
          </a:prstGeom>
        </p:spPr>
      </p:pic>
      <p:sp>
        <p:nvSpPr>
          <p:cNvPr id="15" name="TextBox 14">
            <a:extLst>
              <a:ext uri="{FF2B5EF4-FFF2-40B4-BE49-F238E27FC236}">
                <a16:creationId xmlns:a16="http://schemas.microsoft.com/office/drawing/2014/main" id="{2AF2CBCC-8511-4A67-B9BE-CF184285A097}"/>
              </a:ext>
            </a:extLst>
          </p:cNvPr>
          <p:cNvSpPr txBox="1"/>
          <p:nvPr/>
        </p:nvSpPr>
        <p:spPr>
          <a:xfrm>
            <a:off x="10098363" y="2749125"/>
            <a:ext cx="2005409" cy="4062651"/>
          </a:xfrm>
          <a:prstGeom prst="rect">
            <a:avLst/>
          </a:prstGeom>
          <a:noFill/>
        </p:spPr>
        <p:txBody>
          <a:bodyPr wrap="square" rtlCol="0">
            <a:spAutoFit/>
          </a:bodyPr>
          <a:lstStyle/>
          <a:p>
            <a:pPr algn="ctr"/>
            <a:r>
              <a:rPr lang="fr-FR" sz="1400" dirty="0">
                <a:solidFill>
                  <a:srgbClr val="FFFFFF"/>
                </a:solidFill>
              </a:rPr>
              <a:t>APRES LA RESTRUCTURATION </a:t>
            </a:r>
          </a:p>
          <a:p>
            <a:pPr algn="ctr"/>
            <a:r>
              <a:rPr lang="fr-FR" sz="1400" dirty="0">
                <a:solidFill>
                  <a:srgbClr val="FFFFFF"/>
                </a:solidFill>
              </a:rPr>
              <a:t>DES SECTEURS DES POSTES ET DES TELECOMMUNICATIONS</a:t>
            </a:r>
          </a:p>
          <a:p>
            <a:pPr algn="ctr"/>
            <a:r>
              <a:rPr lang="fr-FR" sz="1400" dirty="0">
                <a:solidFill>
                  <a:srgbClr val="BFE2F8"/>
                </a:solidFill>
              </a:rPr>
              <a:t>Bilan &amp; Défis et Perspectives</a:t>
            </a:r>
          </a:p>
          <a:p>
            <a:endParaRPr lang="fr-FR" sz="1400" dirty="0">
              <a:solidFill>
                <a:srgbClr val="BFE2F8"/>
              </a:solidFill>
            </a:endParaRPr>
          </a:p>
          <a:p>
            <a:endParaRPr lang="fr-FR" sz="1400" dirty="0">
              <a:solidFill>
                <a:srgbClr val="BFE2F8"/>
              </a:solidFill>
            </a:endParaRPr>
          </a:p>
          <a:p>
            <a:endParaRPr lang="fr-FR" sz="1400" dirty="0">
              <a:solidFill>
                <a:srgbClr val="BFE2F8"/>
              </a:solidFill>
            </a:endParaRPr>
          </a:p>
          <a:p>
            <a:endParaRPr lang="fr-FR" sz="1400" dirty="0">
              <a:solidFill>
                <a:srgbClr val="BFE2F8"/>
              </a:solidFill>
            </a:endParaRPr>
          </a:p>
          <a:p>
            <a:endParaRPr lang="fr-FR" sz="1400" dirty="0">
              <a:solidFill>
                <a:srgbClr val="BFE2F8"/>
              </a:solidFill>
            </a:endParaRPr>
          </a:p>
          <a:p>
            <a:endParaRPr lang="fr-FR" sz="1400" dirty="0">
              <a:solidFill>
                <a:srgbClr val="BFE2F8"/>
              </a:solidFill>
            </a:endParaRPr>
          </a:p>
          <a:p>
            <a:endParaRPr lang="fr-FR" sz="1400" dirty="0">
              <a:solidFill>
                <a:srgbClr val="BFE2F8"/>
              </a:solidFill>
            </a:endParaRPr>
          </a:p>
          <a:p>
            <a:pPr algn="ctr"/>
            <a:r>
              <a:rPr lang="fr-FR" sz="1200" dirty="0">
                <a:solidFill>
                  <a:schemeClr val="bg1"/>
                </a:solidFill>
              </a:rPr>
              <a:t>MINISTÈRE DES POSTES, DES NOUVELLES TECHNOLOGIES DE L’INFORMATION ET DE LA COMMUNICATION </a:t>
            </a:r>
          </a:p>
          <a:p>
            <a:endParaRPr lang="fr-FR" sz="1400" dirty="0">
              <a:solidFill>
                <a:srgbClr val="BFE2F8"/>
              </a:solidFill>
            </a:endParaRPr>
          </a:p>
        </p:txBody>
      </p:sp>
      <p:pic>
        <p:nvPicPr>
          <p:cNvPr id="5" name="Picture 4">
            <a:extLst>
              <a:ext uri="{FF2B5EF4-FFF2-40B4-BE49-F238E27FC236}">
                <a16:creationId xmlns:a16="http://schemas.microsoft.com/office/drawing/2014/main" id="{343266A0-564D-467A-9828-3475DF61945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99862" y="4311299"/>
            <a:ext cx="1927040" cy="1224603"/>
          </a:xfrm>
          <a:prstGeom prst="rect">
            <a:avLst/>
          </a:prstGeom>
        </p:spPr>
      </p:pic>
      <p:pic>
        <p:nvPicPr>
          <p:cNvPr id="17" name="Picture 16">
            <a:extLst>
              <a:ext uri="{FF2B5EF4-FFF2-40B4-BE49-F238E27FC236}">
                <a16:creationId xmlns:a16="http://schemas.microsoft.com/office/drawing/2014/main" id="{C502AFEC-CC81-42D9-BC6F-B0096B2557A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732549" y="114216"/>
            <a:ext cx="821159" cy="674523"/>
          </a:xfrm>
          <a:prstGeom prst="rect">
            <a:avLst/>
          </a:prstGeom>
        </p:spPr>
      </p:pic>
      <p:pic>
        <p:nvPicPr>
          <p:cNvPr id="16" name="Picture 15">
            <a:extLst>
              <a:ext uri="{FF2B5EF4-FFF2-40B4-BE49-F238E27FC236}">
                <a16:creationId xmlns:a16="http://schemas.microsoft.com/office/drawing/2014/main" id="{EA494F4C-2B41-41F9-BC9F-171CF0A6B4A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8358" y="6410632"/>
            <a:ext cx="10132617" cy="447367"/>
          </a:xfrm>
          <a:prstGeom prst="rect">
            <a:avLst/>
          </a:prstGeom>
        </p:spPr>
      </p:pic>
      <p:sp>
        <p:nvSpPr>
          <p:cNvPr id="28" name="Titre 4">
            <a:extLst>
              <a:ext uri="{FF2B5EF4-FFF2-40B4-BE49-F238E27FC236}">
                <a16:creationId xmlns:a16="http://schemas.microsoft.com/office/drawing/2014/main" id="{9C4602C1-23F1-E540-9181-66A9F5FEB2AD}"/>
              </a:ext>
            </a:extLst>
          </p:cNvPr>
          <p:cNvSpPr txBox="1">
            <a:spLocks/>
          </p:cNvSpPr>
          <p:nvPr/>
        </p:nvSpPr>
        <p:spPr>
          <a:xfrm>
            <a:off x="1490870" y="-164428"/>
            <a:ext cx="82296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2400" b="0" i="0" u="none" strike="noStrike" kern="1200" cap="none" spc="0" normalizeH="0" baseline="0" noProof="0" dirty="0">
                <a:ln>
                  <a:noFill/>
                </a:ln>
                <a:solidFill>
                  <a:srgbClr val="C00000"/>
                </a:solidFill>
                <a:effectLst/>
                <a:uLnTx/>
                <a:uFillTx/>
                <a:latin typeface="Calibri"/>
                <a:ea typeface="+mj-ea"/>
                <a:cs typeface="+mj-cs"/>
              </a:rPr>
              <a:t>Avantages de la charte aux sociétés conventionnées</a:t>
            </a:r>
          </a:p>
        </p:txBody>
      </p:sp>
      <p:sp>
        <p:nvSpPr>
          <p:cNvPr id="29" name="Espace réservé du numéro de diapositive 3">
            <a:extLst>
              <a:ext uri="{FF2B5EF4-FFF2-40B4-BE49-F238E27FC236}">
                <a16:creationId xmlns:a16="http://schemas.microsoft.com/office/drawing/2014/main" id="{8AD0F0BE-E290-4B4E-992F-8168351E560D}"/>
              </a:ext>
            </a:extLst>
          </p:cNvPr>
          <p:cNvSpPr txBox="1">
            <a:spLocks/>
          </p:cNvSpPr>
          <p:nvPr/>
        </p:nvSpPr>
        <p:spPr>
          <a:xfrm>
            <a:off x="7849547" y="6138570"/>
            <a:ext cx="2133600"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7DA3AB4B-0541-4ECB-A753-D217F2DD0C9B}" type="slidenum">
              <a:rPr kumimoji="0" lang="fr-F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fr-FR"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0" name="Ellipse 29">
            <a:extLst>
              <a:ext uri="{FF2B5EF4-FFF2-40B4-BE49-F238E27FC236}">
                <a16:creationId xmlns:a16="http://schemas.microsoft.com/office/drawing/2014/main" id="{577E878D-19A9-0D44-A449-CF6C6FC7B19B}"/>
              </a:ext>
            </a:extLst>
          </p:cNvPr>
          <p:cNvSpPr/>
          <p:nvPr/>
        </p:nvSpPr>
        <p:spPr>
          <a:xfrm>
            <a:off x="4139952" y="1700808"/>
            <a:ext cx="2016224" cy="1584176"/>
          </a:xfrm>
          <a:prstGeom prst="ellipse">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800" b="1" i="0" u="none" strike="noStrike" kern="0" cap="none" spc="0" normalizeH="0" baseline="0" noProof="0" dirty="0">
                <a:ln>
                  <a:noFill/>
                </a:ln>
                <a:solidFill>
                  <a:srgbClr val="FFFF00"/>
                </a:solidFill>
                <a:effectLst/>
                <a:uLnTx/>
                <a:uFillTx/>
                <a:latin typeface="Calibri"/>
                <a:ea typeface="+mn-ea"/>
                <a:cs typeface="+mn-cs"/>
              </a:rPr>
              <a:t>fiscale</a:t>
            </a:r>
          </a:p>
        </p:txBody>
      </p:sp>
      <p:sp>
        <p:nvSpPr>
          <p:cNvPr id="31" name="Ellipse 30">
            <a:extLst>
              <a:ext uri="{FF2B5EF4-FFF2-40B4-BE49-F238E27FC236}">
                <a16:creationId xmlns:a16="http://schemas.microsoft.com/office/drawing/2014/main" id="{40A26CF7-33CF-004C-B4C0-20D63B39ABFE}"/>
              </a:ext>
            </a:extLst>
          </p:cNvPr>
          <p:cNvSpPr/>
          <p:nvPr/>
        </p:nvSpPr>
        <p:spPr>
          <a:xfrm>
            <a:off x="6012160" y="3284984"/>
            <a:ext cx="2016224" cy="1512168"/>
          </a:xfrm>
          <a:prstGeom prst="ellipse">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800" b="1" i="0" u="none" strike="noStrike" kern="0" cap="none" spc="0" normalizeH="0" baseline="0" noProof="0" dirty="0">
                <a:ln>
                  <a:noFill/>
                </a:ln>
                <a:solidFill>
                  <a:srgbClr val="FFFF00"/>
                </a:solidFill>
                <a:effectLst/>
                <a:uLnTx/>
                <a:uFillTx/>
                <a:latin typeface="Calibri"/>
                <a:ea typeface="+mn-ea"/>
                <a:cs typeface="+mn-cs"/>
              </a:rPr>
              <a:t>douanière</a:t>
            </a:r>
          </a:p>
        </p:txBody>
      </p:sp>
      <p:sp>
        <p:nvSpPr>
          <p:cNvPr id="32" name="Ellipse 31">
            <a:extLst>
              <a:ext uri="{FF2B5EF4-FFF2-40B4-BE49-F238E27FC236}">
                <a16:creationId xmlns:a16="http://schemas.microsoft.com/office/drawing/2014/main" id="{5452CA9D-C2F3-D14E-834C-43B1BFD4B266}"/>
              </a:ext>
            </a:extLst>
          </p:cNvPr>
          <p:cNvSpPr/>
          <p:nvPr/>
        </p:nvSpPr>
        <p:spPr>
          <a:xfrm>
            <a:off x="3851920" y="4365104"/>
            <a:ext cx="2016224" cy="1728192"/>
          </a:xfrm>
          <a:prstGeom prst="ellipse">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800" b="1" i="0" u="none" strike="noStrike" kern="0" cap="none" spc="0" normalizeH="0" baseline="0" noProof="0" dirty="0">
                <a:ln>
                  <a:noFill/>
                </a:ln>
                <a:solidFill>
                  <a:srgbClr val="FFFF00"/>
                </a:solidFill>
                <a:effectLst/>
                <a:uLnTx/>
                <a:uFillTx/>
                <a:latin typeface="Calibri"/>
                <a:ea typeface="+mn-ea"/>
                <a:cs typeface="+mn-cs"/>
              </a:rPr>
              <a:t>domaniale</a:t>
            </a:r>
          </a:p>
        </p:txBody>
      </p:sp>
      <p:sp>
        <p:nvSpPr>
          <p:cNvPr id="33" name="Rectangle à coins arrondis 32">
            <a:extLst>
              <a:ext uri="{FF2B5EF4-FFF2-40B4-BE49-F238E27FC236}">
                <a16:creationId xmlns:a16="http://schemas.microsoft.com/office/drawing/2014/main" id="{3F609BBA-D93E-A74E-9793-4EFF1D06FF06}"/>
              </a:ext>
            </a:extLst>
          </p:cNvPr>
          <p:cNvSpPr/>
          <p:nvPr/>
        </p:nvSpPr>
        <p:spPr>
          <a:xfrm>
            <a:off x="1115616" y="2276872"/>
            <a:ext cx="1994520" cy="2160240"/>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800" b="1" i="0" u="none" strike="noStrike" kern="0" cap="none" spc="0" normalizeH="0" baseline="0" noProof="0" dirty="0">
                <a:ln>
                  <a:noFill/>
                </a:ln>
                <a:solidFill>
                  <a:srgbClr val="C00000"/>
                </a:solidFill>
                <a:effectLst/>
                <a:uLnTx/>
                <a:uFillTx/>
                <a:latin typeface="Calibri"/>
                <a:ea typeface="+mn-ea"/>
                <a:cs typeface="+mn-cs"/>
              </a:rPr>
              <a:t>Exonération de cinq (05) ans</a:t>
            </a:r>
          </a:p>
        </p:txBody>
      </p:sp>
      <p:cxnSp>
        <p:nvCxnSpPr>
          <p:cNvPr id="34" name="Connecteur droit avec flèche 33">
            <a:extLst>
              <a:ext uri="{FF2B5EF4-FFF2-40B4-BE49-F238E27FC236}">
                <a16:creationId xmlns:a16="http://schemas.microsoft.com/office/drawing/2014/main" id="{07F6FF27-9030-FD49-B19B-14963377360F}"/>
              </a:ext>
            </a:extLst>
          </p:cNvPr>
          <p:cNvCxnSpPr/>
          <p:nvPr/>
        </p:nvCxnSpPr>
        <p:spPr>
          <a:xfrm flipV="1">
            <a:off x="3131840" y="2564904"/>
            <a:ext cx="864096" cy="576064"/>
          </a:xfrm>
          <a:prstGeom prst="straightConnector1">
            <a:avLst/>
          </a:prstGeom>
          <a:noFill/>
          <a:ln w="9525" cap="flat" cmpd="sng" algn="ctr">
            <a:solidFill>
              <a:srgbClr val="4F81BD">
                <a:shade val="95000"/>
                <a:satMod val="105000"/>
              </a:srgbClr>
            </a:solidFill>
            <a:prstDash val="solid"/>
            <a:tailEnd type="arrow"/>
          </a:ln>
          <a:effectLst/>
        </p:spPr>
      </p:cxnSp>
      <p:cxnSp>
        <p:nvCxnSpPr>
          <p:cNvPr id="35" name="Connecteur droit avec flèche 34">
            <a:extLst>
              <a:ext uri="{FF2B5EF4-FFF2-40B4-BE49-F238E27FC236}">
                <a16:creationId xmlns:a16="http://schemas.microsoft.com/office/drawing/2014/main" id="{5B98AEB7-AA2A-C942-A535-B2B7AB8EA7D6}"/>
              </a:ext>
            </a:extLst>
          </p:cNvPr>
          <p:cNvCxnSpPr/>
          <p:nvPr/>
        </p:nvCxnSpPr>
        <p:spPr>
          <a:xfrm>
            <a:off x="3203848" y="3429000"/>
            <a:ext cx="2736304" cy="432048"/>
          </a:xfrm>
          <a:prstGeom prst="straightConnector1">
            <a:avLst/>
          </a:prstGeom>
          <a:noFill/>
          <a:ln w="9525" cap="flat" cmpd="sng" algn="ctr">
            <a:solidFill>
              <a:srgbClr val="4F81BD">
                <a:shade val="95000"/>
                <a:satMod val="105000"/>
              </a:srgbClr>
            </a:solidFill>
            <a:prstDash val="solid"/>
            <a:tailEnd type="arrow"/>
          </a:ln>
          <a:effectLst/>
        </p:spPr>
      </p:cxnSp>
      <p:cxnSp>
        <p:nvCxnSpPr>
          <p:cNvPr id="36" name="Connecteur droit avec flèche 35">
            <a:extLst>
              <a:ext uri="{FF2B5EF4-FFF2-40B4-BE49-F238E27FC236}">
                <a16:creationId xmlns:a16="http://schemas.microsoft.com/office/drawing/2014/main" id="{71456C09-36E3-FE4A-8A61-F1AF38CA7409}"/>
              </a:ext>
            </a:extLst>
          </p:cNvPr>
          <p:cNvCxnSpPr/>
          <p:nvPr/>
        </p:nvCxnSpPr>
        <p:spPr>
          <a:xfrm>
            <a:off x="2987824" y="3645024"/>
            <a:ext cx="1015349" cy="901160"/>
          </a:xfrm>
          <a:prstGeom prst="straightConnector1">
            <a:avLst/>
          </a:prstGeom>
          <a:noFill/>
          <a:ln w="9525" cap="flat" cmpd="sng" algn="ctr">
            <a:solidFill>
              <a:srgbClr val="4F81BD">
                <a:shade val="95000"/>
                <a:satMod val="105000"/>
              </a:srgbClr>
            </a:solidFill>
            <a:prstDash val="solid"/>
            <a:tailEnd type="arrow"/>
          </a:ln>
          <a:effectLst/>
        </p:spPr>
      </p:cxnSp>
      <p:sp>
        <p:nvSpPr>
          <p:cNvPr id="37" name="Rectangle 36">
            <a:extLst>
              <a:ext uri="{FF2B5EF4-FFF2-40B4-BE49-F238E27FC236}">
                <a16:creationId xmlns:a16="http://schemas.microsoft.com/office/drawing/2014/main" id="{EDC57793-A7DA-7841-AB16-13DC4AF812F3}"/>
              </a:ext>
            </a:extLst>
          </p:cNvPr>
          <p:cNvSpPr/>
          <p:nvPr/>
        </p:nvSpPr>
        <p:spPr>
          <a:xfrm>
            <a:off x="3203848" y="6231632"/>
            <a:ext cx="2016224" cy="626368"/>
          </a:xfrm>
          <a:prstGeom prst="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800" b="0" i="0" u="none" strike="noStrike" kern="0" cap="none" spc="0" normalizeH="0" baseline="0" noProof="0" dirty="0">
                <a:ln>
                  <a:noFill/>
                </a:ln>
                <a:solidFill>
                  <a:prstClr val="white"/>
                </a:solidFill>
                <a:effectLst/>
                <a:uLnTx/>
                <a:uFillTx/>
                <a:latin typeface="Calibri"/>
                <a:ea typeface="+mn-ea"/>
                <a:cs typeface="+mn-cs"/>
              </a:rPr>
              <a:t>CCIAMA/2017</a:t>
            </a:r>
          </a:p>
        </p:txBody>
      </p:sp>
      <p:sp>
        <p:nvSpPr>
          <p:cNvPr id="38" name="Rectangle 37">
            <a:extLst>
              <a:ext uri="{FF2B5EF4-FFF2-40B4-BE49-F238E27FC236}">
                <a16:creationId xmlns:a16="http://schemas.microsoft.com/office/drawing/2014/main" id="{EB59A6EF-B074-CC44-B3FE-06FCA65A994F}"/>
              </a:ext>
            </a:extLst>
          </p:cNvPr>
          <p:cNvSpPr/>
          <p:nvPr/>
        </p:nvSpPr>
        <p:spPr>
          <a:xfrm>
            <a:off x="0" y="0"/>
            <a:ext cx="323528" cy="6858000"/>
          </a:xfrm>
          <a:prstGeom prst="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800" b="1" i="0" u="none" strike="noStrike" kern="0" cap="none" spc="0" normalizeH="0" baseline="0" noProof="0" dirty="0">
                <a:ln>
                  <a:noFill/>
                </a:ln>
                <a:solidFill>
                  <a:prstClr val="white"/>
                </a:solidFill>
                <a:effectLst/>
                <a:uLnTx/>
                <a:uFillTx/>
                <a:latin typeface="Calibri"/>
                <a:ea typeface="+mn-ea"/>
                <a:cs typeface="+mn-cs"/>
              </a:rPr>
              <a:t>CCIAMA</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1" i="0" u="none" strike="noStrike" kern="0" cap="none" spc="0" normalizeH="0" baseline="0" noProof="0" dirty="0">
              <a:ln>
                <a:noFill/>
              </a:ln>
              <a:solidFill>
                <a:prstClr val="white"/>
              </a:solidFill>
              <a:effectLst/>
              <a:uLnTx/>
              <a:uFillTx/>
              <a:latin typeface="Calibri"/>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1" i="0" u="none" strike="noStrike" kern="0" cap="none" spc="0" normalizeH="0" baseline="0" noProof="0" dirty="0">
              <a:ln>
                <a:noFill/>
              </a:ln>
              <a:solidFill>
                <a:prstClr val="white"/>
              </a:solidFill>
              <a:effectLst/>
              <a:uLnTx/>
              <a:uFillTx/>
              <a:latin typeface="Calibri"/>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800" b="1" i="0" u="none" strike="noStrike" kern="0" cap="none" spc="0" normalizeH="0" baseline="0" noProof="0" dirty="0">
                <a:ln>
                  <a:noFill/>
                </a:ln>
                <a:solidFill>
                  <a:prstClr val="white"/>
                </a:solidFill>
                <a:effectLst/>
                <a:uLnTx/>
                <a:uFillTx/>
                <a:latin typeface="Calibri"/>
                <a:ea typeface="+mn-ea"/>
                <a:cs typeface="+mn-cs"/>
              </a:rPr>
              <a:t>2017</a:t>
            </a:r>
            <a:r>
              <a:rPr kumimoji="0" lang="fr-FR" sz="1800" b="0" i="0" u="none" strike="noStrike" kern="0" cap="none" spc="0" normalizeH="0" baseline="0" noProof="0" dirty="0">
                <a:ln>
                  <a:noFill/>
                </a:ln>
                <a:solidFill>
                  <a:srgbClr val="C0504D"/>
                </a:solidFill>
                <a:effectLst/>
                <a:uLnTx/>
                <a:uFillTx/>
                <a:latin typeface="Calibri"/>
                <a:ea typeface="+mn-ea"/>
                <a:cs typeface="+mn-cs"/>
              </a:rPr>
              <a:t> </a:t>
            </a:r>
          </a:p>
        </p:txBody>
      </p:sp>
    </p:spTree>
    <p:extLst>
      <p:ext uri="{BB962C8B-B14F-4D97-AF65-F5344CB8AC3E}">
        <p14:creationId xmlns:p14="http://schemas.microsoft.com/office/powerpoint/2010/main" val="7739452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CA286C35-23C4-4ABF-9742-A3D4A17C420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07" y="834962"/>
            <a:ext cx="10090155" cy="6023038"/>
          </a:xfrm>
          <a:prstGeom prst="rect">
            <a:avLst/>
          </a:prstGeom>
          <a:ln>
            <a:noFill/>
          </a:ln>
          <a:effectLst>
            <a:outerShdw dist="50800" dir="5400000" algn="ctr" rotWithShape="0">
              <a:schemeClr val="bg1"/>
            </a:outerShdw>
          </a:effectLst>
          <a:scene3d>
            <a:camera prst="orthographicFront">
              <a:rot lat="0" lon="0" rev="0"/>
            </a:camera>
            <a:lightRig rig="chilly" dir="t">
              <a:rot lat="0" lon="0" rev="18480000"/>
            </a:lightRig>
          </a:scene3d>
          <a:sp3d extrusionH="76200" contourW="12700" prstMaterial="clear">
            <a:bevelT w="12700" h="12700"/>
            <a:extrusionClr>
              <a:srgbClr val="00B0F0"/>
            </a:extrusionClr>
            <a:contourClr>
              <a:srgbClr val="00B0F0"/>
            </a:contourClr>
          </a:sp3d>
        </p:spPr>
      </p:pic>
      <p:sp>
        <p:nvSpPr>
          <p:cNvPr id="10" name="Rectangle 9">
            <a:extLst>
              <a:ext uri="{FF2B5EF4-FFF2-40B4-BE49-F238E27FC236}">
                <a16:creationId xmlns:a16="http://schemas.microsoft.com/office/drawing/2014/main" id="{4C71B564-B198-4224-9E1E-A124E0FDD1E2}"/>
              </a:ext>
            </a:extLst>
          </p:cNvPr>
          <p:cNvSpPr/>
          <p:nvPr/>
        </p:nvSpPr>
        <p:spPr>
          <a:xfrm>
            <a:off x="10094259" y="834962"/>
            <a:ext cx="2097742" cy="6023037"/>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chemeClr val="bg1"/>
              </a:solidFill>
            </a:endParaRPr>
          </a:p>
        </p:txBody>
      </p:sp>
      <p:pic>
        <p:nvPicPr>
          <p:cNvPr id="12" name="Picture 11">
            <a:extLst>
              <a:ext uri="{FF2B5EF4-FFF2-40B4-BE49-F238E27FC236}">
                <a16:creationId xmlns:a16="http://schemas.microsoft.com/office/drawing/2014/main" id="{40123720-243C-40FD-BD4E-C1A856C6310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81296" y="834963"/>
            <a:ext cx="2121817" cy="1224603"/>
          </a:xfrm>
          <a:prstGeom prst="rect">
            <a:avLst/>
          </a:prstGeom>
        </p:spPr>
      </p:pic>
      <p:pic>
        <p:nvPicPr>
          <p:cNvPr id="14" name="Picture 13">
            <a:extLst>
              <a:ext uri="{FF2B5EF4-FFF2-40B4-BE49-F238E27FC236}">
                <a16:creationId xmlns:a16="http://schemas.microsoft.com/office/drawing/2014/main" id="{9F81375B-A641-41FC-8246-961FF4AD3AE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40425" y="1723779"/>
            <a:ext cx="2005409" cy="1025346"/>
          </a:xfrm>
          <a:prstGeom prst="rect">
            <a:avLst/>
          </a:prstGeom>
        </p:spPr>
      </p:pic>
      <p:sp>
        <p:nvSpPr>
          <p:cNvPr id="15" name="TextBox 14">
            <a:extLst>
              <a:ext uri="{FF2B5EF4-FFF2-40B4-BE49-F238E27FC236}">
                <a16:creationId xmlns:a16="http://schemas.microsoft.com/office/drawing/2014/main" id="{2AF2CBCC-8511-4A67-B9BE-CF184285A097}"/>
              </a:ext>
            </a:extLst>
          </p:cNvPr>
          <p:cNvSpPr txBox="1"/>
          <p:nvPr/>
        </p:nvSpPr>
        <p:spPr>
          <a:xfrm>
            <a:off x="10098363" y="2749125"/>
            <a:ext cx="2005409" cy="4062651"/>
          </a:xfrm>
          <a:prstGeom prst="rect">
            <a:avLst/>
          </a:prstGeom>
          <a:noFill/>
        </p:spPr>
        <p:txBody>
          <a:bodyPr wrap="square" rtlCol="0">
            <a:spAutoFit/>
          </a:bodyPr>
          <a:lstStyle/>
          <a:p>
            <a:pPr algn="ctr"/>
            <a:r>
              <a:rPr lang="fr-FR" sz="1400" dirty="0">
                <a:solidFill>
                  <a:srgbClr val="FFFFFF"/>
                </a:solidFill>
              </a:rPr>
              <a:t>APRES LA RESTRUCTURATION </a:t>
            </a:r>
          </a:p>
          <a:p>
            <a:pPr algn="ctr"/>
            <a:r>
              <a:rPr lang="fr-FR" sz="1400" dirty="0">
                <a:solidFill>
                  <a:srgbClr val="FFFFFF"/>
                </a:solidFill>
              </a:rPr>
              <a:t>DES SECTEURS DES POSTES ET DES TELECOMMUNICATIONS</a:t>
            </a:r>
          </a:p>
          <a:p>
            <a:pPr algn="ctr"/>
            <a:r>
              <a:rPr lang="fr-FR" sz="1400" dirty="0">
                <a:solidFill>
                  <a:srgbClr val="BFE2F8"/>
                </a:solidFill>
              </a:rPr>
              <a:t>Bilan &amp; Défis et Perspectives</a:t>
            </a:r>
          </a:p>
          <a:p>
            <a:endParaRPr lang="fr-FR" sz="1400" dirty="0">
              <a:solidFill>
                <a:srgbClr val="BFE2F8"/>
              </a:solidFill>
            </a:endParaRPr>
          </a:p>
          <a:p>
            <a:endParaRPr lang="fr-FR" sz="1400" dirty="0">
              <a:solidFill>
                <a:srgbClr val="BFE2F8"/>
              </a:solidFill>
            </a:endParaRPr>
          </a:p>
          <a:p>
            <a:endParaRPr lang="fr-FR" sz="1400" dirty="0">
              <a:solidFill>
                <a:srgbClr val="BFE2F8"/>
              </a:solidFill>
            </a:endParaRPr>
          </a:p>
          <a:p>
            <a:endParaRPr lang="fr-FR" sz="1400" dirty="0">
              <a:solidFill>
                <a:srgbClr val="BFE2F8"/>
              </a:solidFill>
            </a:endParaRPr>
          </a:p>
          <a:p>
            <a:endParaRPr lang="fr-FR" sz="1400" dirty="0">
              <a:solidFill>
                <a:srgbClr val="BFE2F8"/>
              </a:solidFill>
            </a:endParaRPr>
          </a:p>
          <a:p>
            <a:endParaRPr lang="fr-FR" sz="1400" dirty="0">
              <a:solidFill>
                <a:srgbClr val="BFE2F8"/>
              </a:solidFill>
            </a:endParaRPr>
          </a:p>
          <a:p>
            <a:endParaRPr lang="fr-FR" sz="1400" dirty="0">
              <a:solidFill>
                <a:srgbClr val="BFE2F8"/>
              </a:solidFill>
            </a:endParaRPr>
          </a:p>
          <a:p>
            <a:pPr algn="ctr"/>
            <a:r>
              <a:rPr lang="fr-FR" sz="1200" dirty="0">
                <a:solidFill>
                  <a:schemeClr val="bg1"/>
                </a:solidFill>
              </a:rPr>
              <a:t>MINISTÈRE DES POSTES, DES NOUVELLES TECHNOLOGIES DE L’INFORMATION ET DE LA COMMUNICATION </a:t>
            </a:r>
          </a:p>
          <a:p>
            <a:endParaRPr lang="fr-FR" sz="1400" dirty="0">
              <a:solidFill>
                <a:srgbClr val="BFE2F8"/>
              </a:solidFill>
            </a:endParaRPr>
          </a:p>
        </p:txBody>
      </p:sp>
      <p:pic>
        <p:nvPicPr>
          <p:cNvPr id="5" name="Picture 4">
            <a:extLst>
              <a:ext uri="{FF2B5EF4-FFF2-40B4-BE49-F238E27FC236}">
                <a16:creationId xmlns:a16="http://schemas.microsoft.com/office/drawing/2014/main" id="{343266A0-564D-467A-9828-3475DF61945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99862" y="4311299"/>
            <a:ext cx="1927040" cy="1224603"/>
          </a:xfrm>
          <a:prstGeom prst="rect">
            <a:avLst/>
          </a:prstGeom>
        </p:spPr>
      </p:pic>
      <p:pic>
        <p:nvPicPr>
          <p:cNvPr id="17" name="Picture 16">
            <a:extLst>
              <a:ext uri="{FF2B5EF4-FFF2-40B4-BE49-F238E27FC236}">
                <a16:creationId xmlns:a16="http://schemas.microsoft.com/office/drawing/2014/main" id="{C502AFEC-CC81-42D9-BC6F-B0096B2557A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732549" y="114216"/>
            <a:ext cx="821159" cy="674523"/>
          </a:xfrm>
          <a:prstGeom prst="rect">
            <a:avLst/>
          </a:prstGeom>
        </p:spPr>
      </p:pic>
      <p:pic>
        <p:nvPicPr>
          <p:cNvPr id="16" name="Picture 15">
            <a:extLst>
              <a:ext uri="{FF2B5EF4-FFF2-40B4-BE49-F238E27FC236}">
                <a16:creationId xmlns:a16="http://schemas.microsoft.com/office/drawing/2014/main" id="{EA494F4C-2B41-41F9-BC9F-171CF0A6B4A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8358" y="6410632"/>
            <a:ext cx="10132617" cy="447367"/>
          </a:xfrm>
          <a:prstGeom prst="rect">
            <a:avLst/>
          </a:prstGeom>
        </p:spPr>
      </p:pic>
      <p:sp>
        <p:nvSpPr>
          <p:cNvPr id="22" name="Titre 4">
            <a:extLst>
              <a:ext uri="{FF2B5EF4-FFF2-40B4-BE49-F238E27FC236}">
                <a16:creationId xmlns:a16="http://schemas.microsoft.com/office/drawing/2014/main" id="{87D6DCB0-D613-C44C-B561-27B567B0859E}"/>
              </a:ext>
            </a:extLst>
          </p:cNvPr>
          <p:cNvSpPr txBox="1">
            <a:spLocks/>
          </p:cNvSpPr>
          <p:nvPr/>
        </p:nvSpPr>
        <p:spPr>
          <a:xfrm>
            <a:off x="457200" y="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2800" b="0" i="0" u="none" strike="noStrike" kern="1200" cap="none" spc="0" normalizeH="0" baseline="0" noProof="0" dirty="0">
                <a:ln>
                  <a:noFill/>
                </a:ln>
                <a:solidFill>
                  <a:srgbClr val="FF0000"/>
                </a:solidFill>
                <a:effectLst/>
                <a:uLnTx/>
                <a:uFillTx/>
                <a:latin typeface="Calibri"/>
                <a:ea typeface="+mj-ea"/>
                <a:cs typeface="+mj-cs"/>
              </a:rPr>
              <a:t>Champ d’application des avantages</a:t>
            </a:r>
          </a:p>
        </p:txBody>
      </p:sp>
      <p:sp>
        <p:nvSpPr>
          <p:cNvPr id="23" name="Espace réservé du contenu 1">
            <a:extLst>
              <a:ext uri="{FF2B5EF4-FFF2-40B4-BE49-F238E27FC236}">
                <a16:creationId xmlns:a16="http://schemas.microsoft.com/office/drawing/2014/main" id="{5A3700CC-02EF-8842-B83A-29246DF50D9A}"/>
              </a:ext>
            </a:extLst>
          </p:cNvPr>
          <p:cNvSpPr txBox="1">
            <a:spLocks/>
          </p:cNvSpPr>
          <p:nvPr/>
        </p:nvSpPr>
        <p:spPr>
          <a:xfrm>
            <a:off x="722892" y="1268304"/>
            <a:ext cx="8229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fr-FR" sz="3200" b="0" i="0" u="none" strike="noStrike" kern="1200" cap="none" spc="0" normalizeH="0" baseline="0" noProof="0" dirty="0">
                <a:ln>
                  <a:noFill/>
                </a:ln>
                <a:solidFill>
                  <a:sysClr val="windowText" lastClr="000000"/>
                </a:solidFill>
                <a:effectLst/>
                <a:uLnTx/>
                <a:uFillTx/>
                <a:latin typeface="Calibri"/>
                <a:ea typeface="+mn-ea"/>
                <a:cs typeface="+mn-cs"/>
              </a:rPr>
              <a:t>Les avantages accordés dans le cadre de la loi N°006/PR/08 instituant la Charte Nationale des Investissements  concernent toute opération impliquant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fr-FR" sz="3200" b="0" i="0" u="none" strike="noStrike" kern="1200" cap="none" spc="0" normalizeH="0" baseline="0" noProof="0" dirty="0">
              <a:ln>
                <a:noFill/>
              </a:ln>
              <a:solidFill>
                <a:sysClr val="windowText" lastClr="000000"/>
              </a:solidFill>
              <a:effectLst/>
              <a:uLnTx/>
              <a:uFillTx/>
              <a:latin typeface="Calibri"/>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fr-FR" sz="3200" b="0" i="0" u="none" strike="noStrike" kern="1200" cap="none" spc="0" normalizeH="0" baseline="0" noProof="0" dirty="0">
                <a:ln>
                  <a:noFill/>
                </a:ln>
                <a:solidFill>
                  <a:srgbClr val="FF0000"/>
                </a:solidFill>
                <a:effectLst/>
                <a:uLnTx/>
                <a:uFillTx/>
                <a:latin typeface="Calibri"/>
                <a:ea typeface="+mn-ea"/>
                <a:cs typeface="+mn-cs"/>
              </a:rPr>
              <a:t>- La création d’entreprise ;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fr-FR" sz="3200" b="0" i="0" u="none" strike="noStrike" kern="1200" cap="none" spc="0" normalizeH="0" baseline="0" noProof="0" dirty="0">
                <a:ln>
                  <a:noFill/>
                </a:ln>
                <a:solidFill>
                  <a:srgbClr val="FF0000"/>
                </a:solidFill>
                <a:effectLst/>
                <a:uLnTx/>
                <a:uFillTx/>
                <a:latin typeface="Calibri"/>
                <a:ea typeface="+mn-ea"/>
                <a:cs typeface="+mn-cs"/>
              </a:rPr>
              <a:t>- La modernisation de l’entreprise ;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fr-FR" sz="3200" b="0" i="0" u="none" strike="noStrike" kern="1200" cap="none" spc="0" normalizeH="0" baseline="0" noProof="0" dirty="0">
                <a:ln>
                  <a:noFill/>
                </a:ln>
                <a:solidFill>
                  <a:srgbClr val="FF0000"/>
                </a:solidFill>
                <a:effectLst/>
                <a:uLnTx/>
                <a:uFillTx/>
                <a:latin typeface="Calibri"/>
                <a:ea typeface="+mn-ea"/>
                <a:cs typeface="+mn-cs"/>
              </a:rPr>
              <a:t>- L’extension de l’activité de l’entreprise.</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fr-FR" sz="3200" b="0" i="0" u="none" strike="noStrike" kern="1200" cap="none" spc="0" normalizeH="0" baseline="0" noProof="0" dirty="0">
              <a:ln>
                <a:noFill/>
              </a:ln>
              <a:solidFill>
                <a:sysClr val="windowText" lastClr="000000"/>
              </a:solidFill>
              <a:effectLst/>
              <a:uLnTx/>
              <a:uFillTx/>
              <a:latin typeface="Calibri"/>
              <a:ea typeface="+mn-ea"/>
              <a:cs typeface="+mn-cs"/>
            </a:endParaRPr>
          </a:p>
        </p:txBody>
      </p:sp>
      <p:sp>
        <p:nvSpPr>
          <p:cNvPr id="24" name="Espace réservé du numéro de diapositive 3">
            <a:extLst>
              <a:ext uri="{FF2B5EF4-FFF2-40B4-BE49-F238E27FC236}">
                <a16:creationId xmlns:a16="http://schemas.microsoft.com/office/drawing/2014/main" id="{58196E9D-AF94-AA43-A710-EBA18380193E}"/>
              </a:ext>
            </a:extLst>
          </p:cNvPr>
          <p:cNvSpPr txBox="1">
            <a:spLocks/>
          </p:cNvSpPr>
          <p:nvPr/>
        </p:nvSpPr>
        <p:spPr>
          <a:xfrm>
            <a:off x="7516720" y="6013068"/>
            <a:ext cx="2133600"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7DA3AB4B-0541-4ECB-A753-D217F2DD0C9B}" type="slidenum">
              <a:rPr kumimoji="0" lang="fr-F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fr-FR"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25" name="Rectangle 24">
            <a:extLst>
              <a:ext uri="{FF2B5EF4-FFF2-40B4-BE49-F238E27FC236}">
                <a16:creationId xmlns:a16="http://schemas.microsoft.com/office/drawing/2014/main" id="{208F5D1D-8EB7-3640-87A1-588BBD56B8F7}"/>
              </a:ext>
            </a:extLst>
          </p:cNvPr>
          <p:cNvSpPr/>
          <p:nvPr/>
        </p:nvSpPr>
        <p:spPr>
          <a:xfrm>
            <a:off x="2339752" y="6231632"/>
            <a:ext cx="2016224" cy="626368"/>
          </a:xfrm>
          <a:prstGeom prst="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800" b="0" i="0" u="none" strike="noStrike" kern="0" cap="none" spc="0" normalizeH="0" baseline="0" noProof="0" dirty="0">
                <a:ln>
                  <a:noFill/>
                </a:ln>
                <a:solidFill>
                  <a:prstClr val="white"/>
                </a:solidFill>
                <a:effectLst/>
                <a:uLnTx/>
                <a:uFillTx/>
                <a:latin typeface="Calibri"/>
                <a:ea typeface="+mn-ea"/>
                <a:cs typeface="+mn-cs"/>
              </a:rPr>
              <a:t>CCIAMA/2019</a:t>
            </a:r>
          </a:p>
        </p:txBody>
      </p:sp>
      <p:sp>
        <p:nvSpPr>
          <p:cNvPr id="26" name="Rectangle 25">
            <a:extLst>
              <a:ext uri="{FF2B5EF4-FFF2-40B4-BE49-F238E27FC236}">
                <a16:creationId xmlns:a16="http://schemas.microsoft.com/office/drawing/2014/main" id="{0AFB1382-7F24-1B4B-A51A-4C283D09509B}"/>
              </a:ext>
            </a:extLst>
          </p:cNvPr>
          <p:cNvSpPr/>
          <p:nvPr/>
        </p:nvSpPr>
        <p:spPr>
          <a:xfrm>
            <a:off x="0" y="0"/>
            <a:ext cx="323528" cy="6858000"/>
          </a:xfrm>
          <a:prstGeom prst="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800" b="1" i="0" u="none" strike="noStrike" kern="0" cap="none" spc="0" normalizeH="0" baseline="0" noProof="0" dirty="0">
                <a:ln>
                  <a:noFill/>
                </a:ln>
                <a:solidFill>
                  <a:prstClr val="white"/>
                </a:solidFill>
                <a:effectLst/>
                <a:uLnTx/>
                <a:uFillTx/>
                <a:latin typeface="Calibri"/>
                <a:ea typeface="+mn-ea"/>
                <a:cs typeface="+mn-cs"/>
              </a:rPr>
              <a:t>CCIAMA</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1" i="0" u="none" strike="noStrike" kern="0" cap="none" spc="0" normalizeH="0" baseline="0" noProof="0" dirty="0">
              <a:ln>
                <a:noFill/>
              </a:ln>
              <a:solidFill>
                <a:prstClr val="white"/>
              </a:solidFill>
              <a:effectLst/>
              <a:uLnTx/>
              <a:uFillTx/>
              <a:latin typeface="Calibri"/>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1" i="0" u="none" strike="noStrike" kern="0" cap="none" spc="0" normalizeH="0" baseline="0" noProof="0" dirty="0">
              <a:ln>
                <a:noFill/>
              </a:ln>
              <a:solidFill>
                <a:prstClr val="white"/>
              </a:solidFill>
              <a:effectLst/>
              <a:uLnTx/>
              <a:uFillTx/>
              <a:latin typeface="Calibri"/>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800" b="1" i="0" u="none" strike="noStrike" kern="0" cap="none" spc="0" normalizeH="0" baseline="0" noProof="0" dirty="0">
                <a:ln>
                  <a:noFill/>
                </a:ln>
                <a:solidFill>
                  <a:prstClr val="white"/>
                </a:solidFill>
                <a:effectLst/>
                <a:uLnTx/>
                <a:uFillTx/>
                <a:latin typeface="Calibri"/>
                <a:ea typeface="+mn-ea"/>
                <a:cs typeface="+mn-cs"/>
              </a:rPr>
              <a:t>2016</a:t>
            </a:r>
            <a:r>
              <a:rPr kumimoji="0" lang="fr-FR" sz="1800" b="0" i="0" u="none" strike="noStrike" kern="0" cap="none" spc="0" normalizeH="0" baseline="0" noProof="0" dirty="0">
                <a:ln>
                  <a:noFill/>
                </a:ln>
                <a:solidFill>
                  <a:srgbClr val="C0504D"/>
                </a:solidFill>
                <a:effectLst/>
                <a:uLnTx/>
                <a:uFillTx/>
                <a:latin typeface="Calibri"/>
                <a:ea typeface="+mn-ea"/>
                <a:cs typeface="+mn-cs"/>
              </a:rPr>
              <a:t>7</a:t>
            </a:r>
          </a:p>
        </p:txBody>
      </p:sp>
    </p:spTree>
    <p:extLst>
      <p:ext uri="{BB962C8B-B14F-4D97-AF65-F5344CB8AC3E}">
        <p14:creationId xmlns:p14="http://schemas.microsoft.com/office/powerpoint/2010/main" val="6426956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CA286C35-23C4-4ABF-9742-A3D4A17C420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1886" y="788738"/>
            <a:ext cx="10090155" cy="6023038"/>
          </a:xfrm>
          <a:prstGeom prst="rect">
            <a:avLst/>
          </a:prstGeom>
          <a:ln>
            <a:noFill/>
          </a:ln>
          <a:effectLst>
            <a:outerShdw dist="50800" dir="5400000" algn="ctr" rotWithShape="0">
              <a:schemeClr val="bg1"/>
            </a:outerShdw>
          </a:effectLst>
          <a:scene3d>
            <a:camera prst="orthographicFront">
              <a:rot lat="0" lon="0" rev="0"/>
            </a:camera>
            <a:lightRig rig="chilly" dir="t">
              <a:rot lat="0" lon="0" rev="18480000"/>
            </a:lightRig>
          </a:scene3d>
          <a:sp3d extrusionH="76200" contourW="12700" prstMaterial="clear">
            <a:bevelT w="12700" h="12700"/>
            <a:extrusionClr>
              <a:srgbClr val="00B0F0"/>
            </a:extrusionClr>
            <a:contourClr>
              <a:srgbClr val="00B0F0"/>
            </a:contourClr>
          </a:sp3d>
        </p:spPr>
      </p:pic>
      <p:sp>
        <p:nvSpPr>
          <p:cNvPr id="10" name="Rectangle 9">
            <a:extLst>
              <a:ext uri="{FF2B5EF4-FFF2-40B4-BE49-F238E27FC236}">
                <a16:creationId xmlns:a16="http://schemas.microsoft.com/office/drawing/2014/main" id="{4C71B564-B198-4224-9E1E-A124E0FDD1E2}"/>
              </a:ext>
            </a:extLst>
          </p:cNvPr>
          <p:cNvSpPr/>
          <p:nvPr/>
        </p:nvSpPr>
        <p:spPr>
          <a:xfrm>
            <a:off x="10094259" y="834962"/>
            <a:ext cx="2097742" cy="6023037"/>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chemeClr val="bg1"/>
              </a:solidFill>
            </a:endParaRPr>
          </a:p>
        </p:txBody>
      </p:sp>
      <p:pic>
        <p:nvPicPr>
          <p:cNvPr id="12" name="Picture 11">
            <a:extLst>
              <a:ext uri="{FF2B5EF4-FFF2-40B4-BE49-F238E27FC236}">
                <a16:creationId xmlns:a16="http://schemas.microsoft.com/office/drawing/2014/main" id="{40123720-243C-40FD-BD4E-C1A856C6310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81296" y="834963"/>
            <a:ext cx="2121817" cy="1224603"/>
          </a:xfrm>
          <a:prstGeom prst="rect">
            <a:avLst/>
          </a:prstGeom>
        </p:spPr>
      </p:pic>
      <p:pic>
        <p:nvPicPr>
          <p:cNvPr id="14" name="Picture 13">
            <a:extLst>
              <a:ext uri="{FF2B5EF4-FFF2-40B4-BE49-F238E27FC236}">
                <a16:creationId xmlns:a16="http://schemas.microsoft.com/office/drawing/2014/main" id="{9F81375B-A641-41FC-8246-961FF4AD3AE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40425" y="1723779"/>
            <a:ext cx="2005409" cy="1025346"/>
          </a:xfrm>
          <a:prstGeom prst="rect">
            <a:avLst/>
          </a:prstGeom>
        </p:spPr>
      </p:pic>
      <p:sp>
        <p:nvSpPr>
          <p:cNvPr id="15" name="TextBox 14">
            <a:extLst>
              <a:ext uri="{FF2B5EF4-FFF2-40B4-BE49-F238E27FC236}">
                <a16:creationId xmlns:a16="http://schemas.microsoft.com/office/drawing/2014/main" id="{2AF2CBCC-8511-4A67-B9BE-CF184285A097}"/>
              </a:ext>
            </a:extLst>
          </p:cNvPr>
          <p:cNvSpPr txBox="1"/>
          <p:nvPr/>
        </p:nvSpPr>
        <p:spPr>
          <a:xfrm>
            <a:off x="10098363" y="2749125"/>
            <a:ext cx="2005409" cy="4062651"/>
          </a:xfrm>
          <a:prstGeom prst="rect">
            <a:avLst/>
          </a:prstGeom>
          <a:noFill/>
        </p:spPr>
        <p:txBody>
          <a:bodyPr wrap="square" rtlCol="0">
            <a:spAutoFit/>
          </a:bodyPr>
          <a:lstStyle/>
          <a:p>
            <a:pPr algn="ctr"/>
            <a:r>
              <a:rPr lang="fr-FR" sz="1400" dirty="0">
                <a:solidFill>
                  <a:srgbClr val="FFFFFF"/>
                </a:solidFill>
              </a:rPr>
              <a:t>APRES LA RESTRUCTURATION </a:t>
            </a:r>
          </a:p>
          <a:p>
            <a:pPr algn="ctr"/>
            <a:r>
              <a:rPr lang="fr-FR" sz="1400" dirty="0">
                <a:solidFill>
                  <a:srgbClr val="FFFFFF"/>
                </a:solidFill>
              </a:rPr>
              <a:t>DES SECTEURS DES POSTES ET DES TELECOMMUNICATIONS</a:t>
            </a:r>
          </a:p>
          <a:p>
            <a:pPr algn="ctr"/>
            <a:r>
              <a:rPr lang="fr-FR" sz="1400" dirty="0">
                <a:solidFill>
                  <a:srgbClr val="BFE2F8"/>
                </a:solidFill>
              </a:rPr>
              <a:t>Bilan &amp; Défis et Perspectives</a:t>
            </a:r>
          </a:p>
          <a:p>
            <a:endParaRPr lang="fr-FR" sz="1400" dirty="0">
              <a:solidFill>
                <a:srgbClr val="BFE2F8"/>
              </a:solidFill>
            </a:endParaRPr>
          </a:p>
          <a:p>
            <a:endParaRPr lang="fr-FR" sz="1400" dirty="0">
              <a:solidFill>
                <a:srgbClr val="BFE2F8"/>
              </a:solidFill>
            </a:endParaRPr>
          </a:p>
          <a:p>
            <a:endParaRPr lang="fr-FR" sz="1400" dirty="0">
              <a:solidFill>
                <a:srgbClr val="BFE2F8"/>
              </a:solidFill>
            </a:endParaRPr>
          </a:p>
          <a:p>
            <a:endParaRPr lang="fr-FR" sz="1400" dirty="0">
              <a:solidFill>
                <a:srgbClr val="BFE2F8"/>
              </a:solidFill>
            </a:endParaRPr>
          </a:p>
          <a:p>
            <a:endParaRPr lang="fr-FR" sz="1400" dirty="0">
              <a:solidFill>
                <a:srgbClr val="BFE2F8"/>
              </a:solidFill>
            </a:endParaRPr>
          </a:p>
          <a:p>
            <a:endParaRPr lang="fr-FR" sz="1400" dirty="0">
              <a:solidFill>
                <a:srgbClr val="BFE2F8"/>
              </a:solidFill>
            </a:endParaRPr>
          </a:p>
          <a:p>
            <a:endParaRPr lang="fr-FR" sz="1400" dirty="0">
              <a:solidFill>
                <a:srgbClr val="BFE2F8"/>
              </a:solidFill>
            </a:endParaRPr>
          </a:p>
          <a:p>
            <a:pPr algn="ctr"/>
            <a:r>
              <a:rPr lang="fr-FR" sz="1200" dirty="0">
                <a:solidFill>
                  <a:schemeClr val="bg1"/>
                </a:solidFill>
              </a:rPr>
              <a:t>MINISTÈRE DES POSTES, DES NOUVELLES TECHNOLOGIES DE L’INFORMATION ET DE LA COMMUNICATION </a:t>
            </a:r>
          </a:p>
          <a:p>
            <a:endParaRPr lang="fr-FR" sz="1400" dirty="0">
              <a:solidFill>
                <a:srgbClr val="BFE2F8"/>
              </a:solidFill>
            </a:endParaRPr>
          </a:p>
        </p:txBody>
      </p:sp>
      <p:pic>
        <p:nvPicPr>
          <p:cNvPr id="5" name="Picture 4">
            <a:extLst>
              <a:ext uri="{FF2B5EF4-FFF2-40B4-BE49-F238E27FC236}">
                <a16:creationId xmlns:a16="http://schemas.microsoft.com/office/drawing/2014/main" id="{343266A0-564D-467A-9828-3475DF61945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99862" y="4311299"/>
            <a:ext cx="1927040" cy="1224603"/>
          </a:xfrm>
          <a:prstGeom prst="rect">
            <a:avLst/>
          </a:prstGeom>
        </p:spPr>
      </p:pic>
      <p:pic>
        <p:nvPicPr>
          <p:cNvPr id="17" name="Picture 16">
            <a:extLst>
              <a:ext uri="{FF2B5EF4-FFF2-40B4-BE49-F238E27FC236}">
                <a16:creationId xmlns:a16="http://schemas.microsoft.com/office/drawing/2014/main" id="{C502AFEC-CC81-42D9-BC6F-B0096B2557A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732549" y="114216"/>
            <a:ext cx="821159" cy="674523"/>
          </a:xfrm>
          <a:prstGeom prst="rect">
            <a:avLst/>
          </a:prstGeom>
        </p:spPr>
      </p:pic>
      <p:pic>
        <p:nvPicPr>
          <p:cNvPr id="16" name="Picture 15">
            <a:extLst>
              <a:ext uri="{FF2B5EF4-FFF2-40B4-BE49-F238E27FC236}">
                <a16:creationId xmlns:a16="http://schemas.microsoft.com/office/drawing/2014/main" id="{EA494F4C-2B41-41F9-BC9F-171CF0A6B4A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8358" y="6410632"/>
            <a:ext cx="10132617" cy="447367"/>
          </a:xfrm>
          <a:prstGeom prst="rect">
            <a:avLst/>
          </a:prstGeom>
        </p:spPr>
      </p:pic>
      <p:sp>
        <p:nvSpPr>
          <p:cNvPr id="25" name="Titre 4">
            <a:extLst>
              <a:ext uri="{FF2B5EF4-FFF2-40B4-BE49-F238E27FC236}">
                <a16:creationId xmlns:a16="http://schemas.microsoft.com/office/drawing/2014/main" id="{E6C08111-4C9E-1944-AEBE-E12CAE4FC5E0}"/>
              </a:ext>
            </a:extLst>
          </p:cNvPr>
          <p:cNvSpPr txBox="1">
            <a:spLocks/>
          </p:cNvSpPr>
          <p:nvPr/>
        </p:nvSpPr>
        <p:spPr>
          <a:xfrm>
            <a:off x="1413238" y="-11667"/>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3600" b="0" i="0" u="none" strike="noStrike" kern="1200" cap="none" spc="0" normalizeH="0" baseline="0" noProof="0" dirty="0">
                <a:ln>
                  <a:noFill/>
                </a:ln>
                <a:solidFill>
                  <a:srgbClr val="FF0000"/>
                </a:solidFill>
                <a:effectLst/>
                <a:uLnTx/>
                <a:uFillTx/>
                <a:latin typeface="Calibri"/>
                <a:ea typeface="+mj-ea"/>
                <a:cs typeface="+mj-cs"/>
              </a:rPr>
              <a:t>Les régimes particuliers</a:t>
            </a:r>
          </a:p>
        </p:txBody>
      </p:sp>
      <p:sp>
        <p:nvSpPr>
          <p:cNvPr id="26" name="Espace réservé du contenu 1">
            <a:extLst>
              <a:ext uri="{FF2B5EF4-FFF2-40B4-BE49-F238E27FC236}">
                <a16:creationId xmlns:a16="http://schemas.microsoft.com/office/drawing/2014/main" id="{505E86B3-BE6E-1D4A-B949-D0B2BD5E315C}"/>
              </a:ext>
            </a:extLst>
          </p:cNvPr>
          <p:cNvSpPr txBox="1">
            <a:spLocks/>
          </p:cNvSpPr>
          <p:nvPr/>
        </p:nvSpPr>
        <p:spPr>
          <a:xfrm>
            <a:off x="457200" y="1600200"/>
            <a:ext cx="8229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fr-FR" sz="2400" b="1" i="0" u="none" strike="noStrike" kern="1200" cap="none" spc="0" normalizeH="0" baseline="0" noProof="0" dirty="0">
                <a:ln>
                  <a:noFill/>
                </a:ln>
                <a:solidFill>
                  <a:sysClr val="windowText" lastClr="000000"/>
                </a:solidFill>
                <a:effectLst/>
                <a:uLnTx/>
                <a:uFillTx/>
                <a:latin typeface="Calibri"/>
                <a:ea typeface="+mn-ea"/>
                <a:cs typeface="+mn-cs"/>
              </a:rPr>
              <a:t>Il existe trois régimes particuliers qui offrent aux entreprises nationales ou étrangères des avantages douaniers et fiscaux particuliers. Il s’agit du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fr-FR" sz="3200" b="0" i="0" u="none" strike="noStrike" kern="1200" cap="none" spc="0" normalizeH="0" baseline="0" noProof="0" dirty="0">
              <a:ln>
                <a:noFill/>
              </a:ln>
              <a:solidFill>
                <a:sysClr val="windowText" lastClr="000000"/>
              </a:solidFill>
              <a:effectLst/>
              <a:uLnTx/>
              <a:uFillTx/>
              <a:latin typeface="Calibri"/>
              <a:ea typeface="+mn-ea"/>
              <a:cs typeface="+mn-cs"/>
            </a:endParaRPr>
          </a:p>
        </p:txBody>
      </p:sp>
      <p:sp>
        <p:nvSpPr>
          <p:cNvPr id="27" name="Espace réservé du numéro de diapositive 3">
            <a:extLst>
              <a:ext uri="{FF2B5EF4-FFF2-40B4-BE49-F238E27FC236}">
                <a16:creationId xmlns:a16="http://schemas.microsoft.com/office/drawing/2014/main" id="{D5EA3294-CB7D-E743-9370-DC71A8956507}"/>
              </a:ext>
            </a:extLst>
          </p:cNvPr>
          <p:cNvSpPr txBox="1">
            <a:spLocks/>
          </p:cNvSpPr>
          <p:nvPr/>
        </p:nvSpPr>
        <p:spPr>
          <a:xfrm>
            <a:off x="7915041" y="6122600"/>
            <a:ext cx="2133600"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7DA3AB4B-0541-4ECB-A753-D217F2DD0C9B}" type="slidenum">
              <a:rPr kumimoji="0" lang="fr-F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fr-FR"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28" name="Rectangle 27">
            <a:extLst>
              <a:ext uri="{FF2B5EF4-FFF2-40B4-BE49-F238E27FC236}">
                <a16:creationId xmlns:a16="http://schemas.microsoft.com/office/drawing/2014/main" id="{A43B0064-FF9F-8848-A3D4-7DA908B7C63B}"/>
              </a:ext>
            </a:extLst>
          </p:cNvPr>
          <p:cNvSpPr/>
          <p:nvPr/>
        </p:nvSpPr>
        <p:spPr>
          <a:xfrm>
            <a:off x="644209" y="3150109"/>
            <a:ext cx="2520280" cy="3024336"/>
          </a:xfrm>
          <a:prstGeom prst="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fr-FR" sz="1200" b="1" i="0" u="none" strike="noStrike" kern="0" cap="none" spc="0" normalizeH="0" baseline="0" noProof="0" dirty="0">
                <a:ln>
                  <a:noFill/>
                </a:ln>
                <a:solidFill>
                  <a:prstClr val="black"/>
                </a:solidFill>
                <a:effectLst/>
                <a:uLnTx/>
                <a:uFillTx/>
                <a:latin typeface="Calibri"/>
                <a:ea typeface="+mn-ea"/>
                <a:cs typeface="+mn-cs"/>
              </a:rPr>
              <a:t>Le régime </a:t>
            </a:r>
            <a:r>
              <a:rPr kumimoji="0" lang="fr-FR" sz="1200" b="1" i="0" u="none" strike="noStrike" kern="0" cap="none" spc="0" normalizeH="0" baseline="0" noProof="0" dirty="0">
                <a:ln>
                  <a:noFill/>
                </a:ln>
                <a:solidFill>
                  <a:srgbClr val="FF0000"/>
                </a:solidFill>
                <a:effectLst/>
                <a:uLnTx/>
                <a:uFillTx/>
                <a:latin typeface="Calibri"/>
                <a:ea typeface="+mn-ea"/>
                <a:cs typeface="+mn-cs"/>
              </a:rPr>
              <a:t>A</a:t>
            </a:r>
            <a:r>
              <a:rPr kumimoji="0" lang="fr-FR" sz="1200" b="1" i="0" u="none" strike="noStrike" kern="0" cap="none" spc="0" normalizeH="0" baseline="0" noProof="0" dirty="0">
                <a:ln>
                  <a:noFill/>
                </a:ln>
                <a:solidFill>
                  <a:prstClr val="black"/>
                </a:solidFill>
                <a:effectLst/>
                <a:uLnTx/>
                <a:uFillTx/>
                <a:latin typeface="Calibri"/>
                <a:ea typeface="+mn-ea"/>
                <a:cs typeface="+mn-cs"/>
              </a:rPr>
              <a:t> est destiné à encourager le développement des petites entreprises artisanales et des PME dont les activités concourent au développement économique et social de la nation et à la promotion des entreprises coopératives</a:t>
            </a:r>
            <a:r>
              <a:rPr kumimoji="0" lang="fr-FR" sz="2000" b="0" i="0" u="none" strike="noStrike" kern="0" cap="none" spc="0" normalizeH="0" baseline="0" noProof="0" dirty="0">
                <a:ln>
                  <a:noFill/>
                </a:ln>
                <a:solidFill>
                  <a:prstClr val="black"/>
                </a:solidFill>
                <a:effectLst/>
                <a:uLnTx/>
                <a:uFillTx/>
                <a:latin typeface="Calibri"/>
                <a:ea typeface="+mn-ea"/>
                <a:cs typeface="+mn-cs"/>
              </a:rPr>
              <a:t>.</a:t>
            </a:r>
          </a:p>
          <a:p>
            <a:pPr marL="0" marR="0" lvl="0" indent="0" algn="just" defTabSz="914400" eaLnBrk="1" fontAlgn="auto" latinLnBrk="0" hangingPunct="1">
              <a:lnSpc>
                <a:spcPct val="100000"/>
              </a:lnSpc>
              <a:spcBef>
                <a:spcPts val="0"/>
              </a:spcBef>
              <a:spcAft>
                <a:spcPts val="0"/>
              </a:spcAft>
              <a:buClrTx/>
              <a:buSzTx/>
              <a:buFontTx/>
              <a:buNone/>
              <a:tabLst/>
              <a:defRPr/>
            </a:pPr>
            <a:endParaRPr kumimoji="0" lang="fr-FR" sz="2000" b="0" i="0" u="none" strike="noStrike" kern="0" cap="none" spc="0" normalizeH="0" baseline="0" noProof="0" dirty="0">
              <a:ln>
                <a:noFill/>
              </a:ln>
              <a:solidFill>
                <a:prstClr val="black"/>
              </a:solidFill>
              <a:effectLst/>
              <a:uLnTx/>
              <a:uFillTx/>
              <a:latin typeface="Calibri"/>
              <a:ea typeface="+mn-ea"/>
              <a:cs typeface="+mn-cs"/>
            </a:endParaRPr>
          </a:p>
          <a:p>
            <a:pPr marL="0" marR="0" lvl="0" indent="0" algn="just" defTabSz="914400" eaLnBrk="1" fontAlgn="auto" latinLnBrk="0" hangingPunct="1">
              <a:lnSpc>
                <a:spcPct val="100000"/>
              </a:lnSpc>
              <a:spcBef>
                <a:spcPts val="0"/>
              </a:spcBef>
              <a:spcAft>
                <a:spcPts val="0"/>
              </a:spcAft>
              <a:buClrTx/>
              <a:buSzTx/>
              <a:buFontTx/>
              <a:buNone/>
              <a:tabLst/>
              <a:defRPr/>
            </a:pPr>
            <a:r>
              <a:rPr kumimoji="0" lang="fr-FR" sz="1200" b="1" i="0" u="none" strike="noStrike" kern="0" cap="none" spc="0" normalizeH="0" baseline="0" noProof="0" dirty="0">
                <a:ln>
                  <a:noFill/>
                </a:ln>
                <a:solidFill>
                  <a:srgbClr val="FFFF00"/>
                </a:solidFill>
                <a:effectLst/>
                <a:uLnTx/>
                <a:uFillTx/>
                <a:latin typeface="Calibri"/>
                <a:ea typeface="+mn-ea"/>
                <a:cs typeface="+mn-cs"/>
              </a:rPr>
              <a:t>Montant à investir  entre 50 millions et 500 million de FCFA.</a:t>
            </a:r>
          </a:p>
        </p:txBody>
      </p:sp>
      <p:sp>
        <p:nvSpPr>
          <p:cNvPr id="29" name="Rectangle 28">
            <a:extLst>
              <a:ext uri="{FF2B5EF4-FFF2-40B4-BE49-F238E27FC236}">
                <a16:creationId xmlns:a16="http://schemas.microsoft.com/office/drawing/2014/main" id="{A9D95157-5129-3E4E-B301-5337992ABE83}"/>
              </a:ext>
            </a:extLst>
          </p:cNvPr>
          <p:cNvSpPr/>
          <p:nvPr/>
        </p:nvSpPr>
        <p:spPr>
          <a:xfrm>
            <a:off x="3683745" y="3124342"/>
            <a:ext cx="2304256" cy="3024336"/>
          </a:xfrm>
          <a:prstGeom prst="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just" defTabSz="914400" eaLnBrk="1" fontAlgn="auto" latinLnBrk="0" hangingPunct="1">
              <a:lnSpc>
                <a:spcPct val="100000"/>
              </a:lnSpc>
              <a:spcBef>
                <a:spcPts val="0"/>
              </a:spcBef>
              <a:spcAft>
                <a:spcPts val="0"/>
              </a:spcAft>
              <a:buClrTx/>
              <a:buSzTx/>
              <a:buFontTx/>
              <a:buNone/>
              <a:tabLst/>
              <a:defRPr/>
            </a:pPr>
            <a:endParaRPr kumimoji="0" lang="fr-FR" sz="1200" b="1" i="0" u="none" strike="noStrike" kern="0" cap="none" spc="0" normalizeH="0" baseline="0" noProof="0" dirty="0">
              <a:ln>
                <a:noFill/>
              </a:ln>
              <a:solidFill>
                <a:prstClr val="black"/>
              </a:solidFill>
              <a:effectLst/>
              <a:uLnTx/>
              <a:uFillTx/>
              <a:latin typeface="Calibri"/>
              <a:ea typeface="+mn-ea"/>
              <a:cs typeface="+mn-cs"/>
            </a:endParaRPr>
          </a:p>
          <a:p>
            <a:pPr marL="0" marR="0" lvl="0" indent="0" algn="just" defTabSz="914400" eaLnBrk="1" fontAlgn="auto" latinLnBrk="0" hangingPunct="1">
              <a:lnSpc>
                <a:spcPct val="100000"/>
              </a:lnSpc>
              <a:spcBef>
                <a:spcPts val="0"/>
              </a:spcBef>
              <a:spcAft>
                <a:spcPts val="0"/>
              </a:spcAft>
              <a:buClrTx/>
              <a:buSzTx/>
              <a:buFontTx/>
              <a:buNone/>
              <a:tabLst/>
              <a:defRPr/>
            </a:pPr>
            <a:r>
              <a:rPr kumimoji="0" lang="fr-FR" sz="1200" b="1" i="0" u="none" strike="noStrike" kern="0" cap="none" spc="0" normalizeH="0" baseline="0" noProof="0" dirty="0">
                <a:ln>
                  <a:noFill/>
                </a:ln>
                <a:solidFill>
                  <a:prstClr val="black"/>
                </a:solidFill>
                <a:effectLst/>
                <a:uLnTx/>
                <a:uFillTx/>
                <a:latin typeface="Calibri"/>
                <a:ea typeface="+mn-ea"/>
                <a:cs typeface="+mn-cs"/>
              </a:rPr>
              <a:t>Le régime </a:t>
            </a:r>
            <a:r>
              <a:rPr kumimoji="0" lang="fr-FR" sz="1200" b="1" i="0" u="none" strike="noStrike" kern="0" cap="none" spc="0" normalizeH="0" baseline="0" noProof="0" dirty="0">
                <a:ln>
                  <a:noFill/>
                </a:ln>
                <a:solidFill>
                  <a:srgbClr val="FF0000"/>
                </a:solidFill>
                <a:effectLst/>
                <a:uLnTx/>
                <a:uFillTx/>
                <a:latin typeface="Calibri"/>
                <a:ea typeface="+mn-ea"/>
                <a:cs typeface="+mn-cs"/>
              </a:rPr>
              <a:t>B</a:t>
            </a:r>
            <a:r>
              <a:rPr kumimoji="0" lang="fr-FR" sz="1200" b="1" i="0" u="none" strike="noStrike" kern="0" cap="none" spc="0" normalizeH="0" baseline="0" noProof="0" dirty="0">
                <a:ln>
                  <a:noFill/>
                </a:ln>
                <a:solidFill>
                  <a:prstClr val="black"/>
                </a:solidFill>
                <a:effectLst/>
                <a:uLnTx/>
                <a:uFillTx/>
                <a:latin typeface="Calibri"/>
                <a:ea typeface="+mn-ea"/>
                <a:cs typeface="+mn-cs"/>
              </a:rPr>
              <a:t> ou régime des grandes entreprises est destiné à promouvoir les entreprises nationales ou étrangères désireuses de concourir par leurs investissements au développement économique et social</a:t>
            </a:r>
            <a:r>
              <a:rPr kumimoji="0" lang="fr-FR" sz="1800" b="0" i="0" u="none" strike="noStrike" kern="0" cap="none" spc="0" normalizeH="0" baseline="0" noProof="0" dirty="0">
                <a:ln>
                  <a:noFill/>
                </a:ln>
                <a:solidFill>
                  <a:prstClr val="white"/>
                </a:solidFill>
                <a:effectLst/>
                <a:uLnTx/>
                <a:uFillTx/>
                <a:latin typeface="Calibri"/>
                <a:ea typeface="+mn-ea"/>
                <a:cs typeface="+mn-cs"/>
              </a:rPr>
              <a:t>.</a:t>
            </a:r>
          </a:p>
          <a:p>
            <a:pPr marL="0" marR="0" lvl="0" indent="0" algn="just"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dirty="0">
              <a:ln>
                <a:noFill/>
              </a:ln>
              <a:solidFill>
                <a:prstClr val="white"/>
              </a:solidFill>
              <a:effectLst/>
              <a:uLnTx/>
              <a:uFillTx/>
              <a:latin typeface="Calibri"/>
              <a:ea typeface="+mn-ea"/>
              <a:cs typeface="+mn-cs"/>
            </a:endParaRPr>
          </a:p>
          <a:p>
            <a:pPr marL="0" marR="0" lvl="0" indent="0" algn="just" defTabSz="914400" eaLnBrk="1" fontAlgn="auto" latinLnBrk="0" hangingPunct="1">
              <a:lnSpc>
                <a:spcPct val="100000"/>
              </a:lnSpc>
              <a:spcBef>
                <a:spcPts val="0"/>
              </a:spcBef>
              <a:spcAft>
                <a:spcPts val="0"/>
              </a:spcAft>
              <a:buClrTx/>
              <a:buSzTx/>
              <a:buFontTx/>
              <a:buNone/>
              <a:tabLst/>
              <a:defRPr/>
            </a:pPr>
            <a:r>
              <a:rPr kumimoji="0" lang="fr-FR" sz="1200" b="1" i="0" u="none" strike="noStrike" kern="0" cap="none" spc="0" normalizeH="0" baseline="0" noProof="0" dirty="0">
                <a:ln>
                  <a:noFill/>
                </a:ln>
                <a:solidFill>
                  <a:srgbClr val="FFFF00"/>
                </a:solidFill>
                <a:effectLst/>
                <a:uLnTx/>
                <a:uFillTx/>
                <a:latin typeface="Calibri"/>
                <a:ea typeface="+mn-ea"/>
                <a:cs typeface="+mn-cs"/>
              </a:rPr>
              <a:t>Montant à investir  supérieur à 500 million de FCFA. Avec au moins 50 emplois nationaux créés.</a:t>
            </a:r>
          </a:p>
          <a:p>
            <a:pPr marL="0" marR="0" lvl="0" indent="0" algn="just"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30" name="Rectangle 29">
            <a:extLst>
              <a:ext uri="{FF2B5EF4-FFF2-40B4-BE49-F238E27FC236}">
                <a16:creationId xmlns:a16="http://schemas.microsoft.com/office/drawing/2014/main" id="{D421989F-7BEC-874E-B8EF-DF1105E67E90}"/>
              </a:ext>
            </a:extLst>
          </p:cNvPr>
          <p:cNvSpPr/>
          <p:nvPr/>
        </p:nvSpPr>
        <p:spPr>
          <a:xfrm>
            <a:off x="6463458" y="3124342"/>
            <a:ext cx="2592288" cy="2952328"/>
          </a:xfrm>
          <a:prstGeom prst="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fr-FR" sz="1200" b="1" i="0" u="none" strike="noStrike" kern="0" cap="none" spc="0" normalizeH="0" baseline="0" noProof="0" dirty="0">
                <a:ln>
                  <a:noFill/>
                </a:ln>
                <a:solidFill>
                  <a:prstClr val="black"/>
                </a:solidFill>
                <a:effectLst/>
                <a:uLnTx/>
                <a:uFillTx/>
                <a:latin typeface="Calibri"/>
                <a:ea typeface="+mn-ea"/>
                <a:cs typeface="+mn-cs"/>
              </a:rPr>
              <a:t>Le régime </a:t>
            </a:r>
            <a:r>
              <a:rPr kumimoji="0" lang="fr-FR" sz="1200" b="1" i="0" u="none" strike="noStrike" kern="0" cap="none" spc="0" normalizeH="0" baseline="0" noProof="0" dirty="0">
                <a:ln>
                  <a:noFill/>
                </a:ln>
                <a:solidFill>
                  <a:srgbClr val="FF0000"/>
                </a:solidFill>
                <a:effectLst/>
                <a:uLnTx/>
                <a:uFillTx/>
                <a:latin typeface="Calibri"/>
                <a:ea typeface="+mn-ea"/>
                <a:cs typeface="+mn-cs"/>
              </a:rPr>
              <a:t>C</a:t>
            </a:r>
            <a:r>
              <a:rPr kumimoji="0" lang="fr-FR" sz="1200" b="1" i="0" u="none" strike="noStrike" kern="0" cap="none" spc="0" normalizeH="0" baseline="0" noProof="0" dirty="0">
                <a:ln>
                  <a:noFill/>
                </a:ln>
                <a:solidFill>
                  <a:prstClr val="black"/>
                </a:solidFill>
                <a:effectLst/>
                <a:uLnTx/>
                <a:uFillTx/>
                <a:latin typeface="Calibri"/>
                <a:ea typeface="+mn-ea"/>
                <a:cs typeface="+mn-cs"/>
              </a:rPr>
              <a:t> ou régime des entreprises d’exportations est  destiné aux entreprises nouvelles tournées exclusivement vers l’exportation.</a:t>
            </a:r>
          </a:p>
          <a:p>
            <a:pPr marL="0" marR="0" lvl="0" indent="0" algn="just" defTabSz="914400" eaLnBrk="1" fontAlgn="auto" latinLnBrk="0" hangingPunct="1">
              <a:lnSpc>
                <a:spcPct val="100000"/>
              </a:lnSpc>
              <a:spcBef>
                <a:spcPts val="0"/>
              </a:spcBef>
              <a:spcAft>
                <a:spcPts val="0"/>
              </a:spcAft>
              <a:buClrTx/>
              <a:buSzTx/>
              <a:buFontTx/>
              <a:buNone/>
              <a:tabLst/>
              <a:defRPr/>
            </a:pPr>
            <a:endParaRPr kumimoji="0" lang="fr-FR" sz="1200" b="1" i="0" u="none" strike="noStrike" kern="0" cap="none" spc="0" normalizeH="0" baseline="0" noProof="0" dirty="0">
              <a:ln>
                <a:noFill/>
              </a:ln>
              <a:solidFill>
                <a:prstClr val="black"/>
              </a:solidFill>
              <a:effectLst/>
              <a:uLnTx/>
              <a:uFillTx/>
              <a:latin typeface="Calibri"/>
              <a:ea typeface="+mn-ea"/>
              <a:cs typeface="+mn-cs"/>
            </a:endParaRPr>
          </a:p>
          <a:p>
            <a:pPr marL="0" marR="0" lvl="0" indent="0" algn="just" defTabSz="914400" eaLnBrk="1" fontAlgn="auto" latinLnBrk="0" hangingPunct="1">
              <a:lnSpc>
                <a:spcPct val="100000"/>
              </a:lnSpc>
              <a:spcBef>
                <a:spcPts val="0"/>
              </a:spcBef>
              <a:spcAft>
                <a:spcPts val="0"/>
              </a:spcAft>
              <a:buClrTx/>
              <a:buSzTx/>
              <a:buFontTx/>
              <a:buNone/>
              <a:tabLst/>
              <a:defRPr/>
            </a:pPr>
            <a:r>
              <a:rPr kumimoji="0" lang="fr-FR" sz="1200" b="1" i="0" u="none" strike="noStrike" kern="0" cap="none" spc="0" normalizeH="0" baseline="0" noProof="0" dirty="0">
                <a:ln>
                  <a:noFill/>
                </a:ln>
                <a:solidFill>
                  <a:srgbClr val="FFFF00"/>
                </a:solidFill>
                <a:effectLst/>
                <a:uLnTx/>
                <a:uFillTx/>
                <a:latin typeface="Calibri"/>
                <a:ea typeface="+mn-ea"/>
                <a:cs typeface="+mn-cs"/>
              </a:rPr>
              <a:t>Montant à investir  supérieur à 500 million de FCFA. Avec au moins 50 emplois nationaux créés.</a:t>
            </a:r>
          </a:p>
          <a:p>
            <a:pPr marL="0" marR="0" lvl="0" indent="0" algn="just" defTabSz="914400" eaLnBrk="1" fontAlgn="auto" latinLnBrk="0" hangingPunct="1">
              <a:lnSpc>
                <a:spcPct val="100000"/>
              </a:lnSpc>
              <a:spcBef>
                <a:spcPts val="0"/>
              </a:spcBef>
              <a:spcAft>
                <a:spcPts val="0"/>
              </a:spcAft>
              <a:buClrTx/>
              <a:buSzTx/>
              <a:buFontTx/>
              <a:buNone/>
              <a:tabLst/>
              <a:defRPr/>
            </a:pPr>
            <a:endParaRPr kumimoji="0" lang="fr-FR" sz="1200" b="1" i="0" u="none" strike="noStrike" kern="0" cap="none" spc="0" normalizeH="0" baseline="0" noProof="0" dirty="0">
              <a:ln>
                <a:noFill/>
              </a:ln>
              <a:solidFill>
                <a:prstClr val="black"/>
              </a:solidFill>
              <a:effectLst/>
              <a:uLnTx/>
              <a:uFillTx/>
              <a:latin typeface="Calibri"/>
              <a:ea typeface="+mn-ea"/>
              <a:cs typeface="+mn-cs"/>
            </a:endParaRPr>
          </a:p>
        </p:txBody>
      </p:sp>
      <p:sp>
        <p:nvSpPr>
          <p:cNvPr id="31" name="Rectangle 30">
            <a:extLst>
              <a:ext uri="{FF2B5EF4-FFF2-40B4-BE49-F238E27FC236}">
                <a16:creationId xmlns:a16="http://schemas.microsoft.com/office/drawing/2014/main" id="{4A44B492-71DF-1844-8CC4-66C20CEFCEDE}"/>
              </a:ext>
            </a:extLst>
          </p:cNvPr>
          <p:cNvSpPr/>
          <p:nvPr/>
        </p:nvSpPr>
        <p:spPr>
          <a:xfrm>
            <a:off x="3894907" y="6231631"/>
            <a:ext cx="2016224" cy="626368"/>
          </a:xfrm>
          <a:prstGeom prst="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800" b="0" i="0" u="none" strike="noStrike" kern="0" cap="none" spc="0" normalizeH="0" baseline="0" noProof="0" dirty="0">
                <a:ln>
                  <a:noFill/>
                </a:ln>
                <a:solidFill>
                  <a:prstClr val="white"/>
                </a:solidFill>
                <a:effectLst/>
                <a:uLnTx/>
                <a:uFillTx/>
                <a:latin typeface="Calibri"/>
                <a:ea typeface="+mn-ea"/>
                <a:cs typeface="+mn-cs"/>
              </a:rPr>
              <a:t>CCIAMA/2019</a:t>
            </a:r>
          </a:p>
        </p:txBody>
      </p:sp>
      <p:sp>
        <p:nvSpPr>
          <p:cNvPr id="32" name="Rectangle 31">
            <a:extLst>
              <a:ext uri="{FF2B5EF4-FFF2-40B4-BE49-F238E27FC236}">
                <a16:creationId xmlns:a16="http://schemas.microsoft.com/office/drawing/2014/main" id="{750D3936-2929-4345-AC37-4086F0CBF2C3}"/>
              </a:ext>
            </a:extLst>
          </p:cNvPr>
          <p:cNvSpPr/>
          <p:nvPr/>
        </p:nvSpPr>
        <p:spPr>
          <a:xfrm>
            <a:off x="0" y="0"/>
            <a:ext cx="323528" cy="6858000"/>
          </a:xfrm>
          <a:prstGeom prst="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800" b="1" i="0" u="none" strike="noStrike" kern="0" cap="none" spc="0" normalizeH="0" baseline="0" noProof="0" dirty="0">
                <a:ln>
                  <a:noFill/>
                </a:ln>
                <a:solidFill>
                  <a:prstClr val="white"/>
                </a:solidFill>
                <a:effectLst/>
                <a:uLnTx/>
                <a:uFillTx/>
                <a:latin typeface="Calibri"/>
                <a:ea typeface="+mn-ea"/>
                <a:cs typeface="+mn-cs"/>
              </a:rPr>
              <a:t>CCIAMA</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1" i="0" u="none" strike="noStrike" kern="0" cap="none" spc="0" normalizeH="0" baseline="0" noProof="0" dirty="0">
              <a:ln>
                <a:noFill/>
              </a:ln>
              <a:solidFill>
                <a:prstClr val="white"/>
              </a:solidFill>
              <a:effectLst/>
              <a:uLnTx/>
              <a:uFillTx/>
              <a:latin typeface="Calibri"/>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1" i="0" u="none" strike="noStrike" kern="0" cap="none" spc="0" normalizeH="0" baseline="0" noProof="0" dirty="0">
              <a:ln>
                <a:noFill/>
              </a:ln>
              <a:solidFill>
                <a:prstClr val="white"/>
              </a:solidFill>
              <a:effectLst/>
              <a:uLnTx/>
              <a:uFillTx/>
              <a:latin typeface="Calibri"/>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800" b="1" i="0" u="none" strike="noStrike" kern="0" cap="none" spc="0" normalizeH="0" baseline="0" noProof="0" dirty="0">
                <a:ln>
                  <a:noFill/>
                </a:ln>
                <a:solidFill>
                  <a:prstClr val="white"/>
                </a:solidFill>
                <a:effectLst/>
                <a:uLnTx/>
                <a:uFillTx/>
                <a:latin typeface="Calibri"/>
                <a:ea typeface="+mn-ea"/>
                <a:cs typeface="+mn-cs"/>
              </a:rPr>
              <a:t>2017</a:t>
            </a:r>
            <a:r>
              <a:rPr kumimoji="0" lang="fr-FR" sz="1800" b="0" i="0" u="none" strike="noStrike" kern="0" cap="none" spc="0" normalizeH="0" baseline="0" noProof="0" dirty="0">
                <a:ln>
                  <a:noFill/>
                </a:ln>
                <a:solidFill>
                  <a:srgbClr val="C0504D"/>
                </a:solidFill>
                <a:effectLst/>
                <a:uLnTx/>
                <a:uFillTx/>
                <a:latin typeface="Calibri"/>
                <a:ea typeface="+mn-ea"/>
                <a:cs typeface="+mn-cs"/>
              </a:rPr>
              <a:t> </a:t>
            </a:r>
          </a:p>
        </p:txBody>
      </p:sp>
    </p:spTree>
    <p:extLst>
      <p:ext uri="{BB962C8B-B14F-4D97-AF65-F5344CB8AC3E}">
        <p14:creationId xmlns:p14="http://schemas.microsoft.com/office/powerpoint/2010/main" val="5026833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CA286C35-23C4-4ABF-9742-A3D4A17C420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3789" y="834961"/>
            <a:ext cx="10090155" cy="6023038"/>
          </a:xfrm>
          <a:prstGeom prst="rect">
            <a:avLst/>
          </a:prstGeom>
          <a:ln>
            <a:noFill/>
          </a:ln>
          <a:effectLst>
            <a:outerShdw dist="50800" dir="5400000" algn="ctr" rotWithShape="0">
              <a:schemeClr val="bg1"/>
            </a:outerShdw>
          </a:effectLst>
          <a:scene3d>
            <a:camera prst="orthographicFront">
              <a:rot lat="0" lon="0" rev="0"/>
            </a:camera>
            <a:lightRig rig="chilly" dir="t">
              <a:rot lat="0" lon="0" rev="18480000"/>
            </a:lightRig>
          </a:scene3d>
          <a:sp3d extrusionH="76200" contourW="12700" prstMaterial="clear">
            <a:bevelT w="12700" h="12700"/>
            <a:extrusionClr>
              <a:srgbClr val="00B0F0"/>
            </a:extrusionClr>
            <a:contourClr>
              <a:srgbClr val="00B0F0"/>
            </a:contourClr>
          </a:sp3d>
        </p:spPr>
      </p:pic>
      <p:sp>
        <p:nvSpPr>
          <p:cNvPr id="10" name="Rectangle 9">
            <a:extLst>
              <a:ext uri="{FF2B5EF4-FFF2-40B4-BE49-F238E27FC236}">
                <a16:creationId xmlns:a16="http://schemas.microsoft.com/office/drawing/2014/main" id="{4C71B564-B198-4224-9E1E-A124E0FDD1E2}"/>
              </a:ext>
            </a:extLst>
          </p:cNvPr>
          <p:cNvSpPr/>
          <p:nvPr/>
        </p:nvSpPr>
        <p:spPr>
          <a:xfrm>
            <a:off x="10094259" y="834962"/>
            <a:ext cx="2097742" cy="6023037"/>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chemeClr val="bg1"/>
              </a:solidFill>
            </a:endParaRPr>
          </a:p>
        </p:txBody>
      </p:sp>
      <p:pic>
        <p:nvPicPr>
          <p:cNvPr id="12" name="Picture 11">
            <a:extLst>
              <a:ext uri="{FF2B5EF4-FFF2-40B4-BE49-F238E27FC236}">
                <a16:creationId xmlns:a16="http://schemas.microsoft.com/office/drawing/2014/main" id="{40123720-243C-40FD-BD4E-C1A856C6310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81296" y="834963"/>
            <a:ext cx="2121817" cy="1224603"/>
          </a:xfrm>
          <a:prstGeom prst="rect">
            <a:avLst/>
          </a:prstGeom>
        </p:spPr>
      </p:pic>
      <p:pic>
        <p:nvPicPr>
          <p:cNvPr id="14" name="Picture 13">
            <a:extLst>
              <a:ext uri="{FF2B5EF4-FFF2-40B4-BE49-F238E27FC236}">
                <a16:creationId xmlns:a16="http://schemas.microsoft.com/office/drawing/2014/main" id="{9F81375B-A641-41FC-8246-961FF4AD3AE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40425" y="1723779"/>
            <a:ext cx="2005409" cy="1025346"/>
          </a:xfrm>
          <a:prstGeom prst="rect">
            <a:avLst/>
          </a:prstGeom>
        </p:spPr>
      </p:pic>
      <p:sp>
        <p:nvSpPr>
          <p:cNvPr id="15" name="TextBox 14">
            <a:extLst>
              <a:ext uri="{FF2B5EF4-FFF2-40B4-BE49-F238E27FC236}">
                <a16:creationId xmlns:a16="http://schemas.microsoft.com/office/drawing/2014/main" id="{2AF2CBCC-8511-4A67-B9BE-CF184285A097}"/>
              </a:ext>
            </a:extLst>
          </p:cNvPr>
          <p:cNvSpPr txBox="1"/>
          <p:nvPr/>
        </p:nvSpPr>
        <p:spPr>
          <a:xfrm>
            <a:off x="10098363" y="2749125"/>
            <a:ext cx="2005409" cy="4062651"/>
          </a:xfrm>
          <a:prstGeom prst="rect">
            <a:avLst/>
          </a:prstGeom>
          <a:noFill/>
        </p:spPr>
        <p:txBody>
          <a:bodyPr wrap="square" rtlCol="0">
            <a:spAutoFit/>
          </a:bodyPr>
          <a:lstStyle/>
          <a:p>
            <a:pPr algn="ctr"/>
            <a:r>
              <a:rPr lang="fr-FR" sz="1400" dirty="0">
                <a:solidFill>
                  <a:srgbClr val="FFFFFF"/>
                </a:solidFill>
              </a:rPr>
              <a:t>APRES LA RESTRUCTURATION </a:t>
            </a:r>
          </a:p>
          <a:p>
            <a:pPr algn="ctr"/>
            <a:r>
              <a:rPr lang="fr-FR" sz="1400" dirty="0">
                <a:solidFill>
                  <a:srgbClr val="FFFFFF"/>
                </a:solidFill>
              </a:rPr>
              <a:t>DES SECTEURS DES POSTES ET DES TELECOMMUNICATIONS</a:t>
            </a:r>
          </a:p>
          <a:p>
            <a:pPr algn="ctr"/>
            <a:r>
              <a:rPr lang="fr-FR" sz="1400" dirty="0">
                <a:solidFill>
                  <a:srgbClr val="BFE2F8"/>
                </a:solidFill>
              </a:rPr>
              <a:t>Bilan &amp; Défis et Perspectives</a:t>
            </a:r>
          </a:p>
          <a:p>
            <a:endParaRPr lang="fr-FR" sz="1400" dirty="0">
              <a:solidFill>
                <a:srgbClr val="BFE2F8"/>
              </a:solidFill>
            </a:endParaRPr>
          </a:p>
          <a:p>
            <a:endParaRPr lang="fr-FR" sz="1400" dirty="0">
              <a:solidFill>
                <a:srgbClr val="BFE2F8"/>
              </a:solidFill>
            </a:endParaRPr>
          </a:p>
          <a:p>
            <a:endParaRPr lang="fr-FR" sz="1400" dirty="0">
              <a:solidFill>
                <a:srgbClr val="BFE2F8"/>
              </a:solidFill>
            </a:endParaRPr>
          </a:p>
          <a:p>
            <a:endParaRPr lang="fr-FR" sz="1400" dirty="0">
              <a:solidFill>
                <a:srgbClr val="BFE2F8"/>
              </a:solidFill>
            </a:endParaRPr>
          </a:p>
          <a:p>
            <a:endParaRPr lang="fr-FR" sz="1400" dirty="0">
              <a:solidFill>
                <a:srgbClr val="BFE2F8"/>
              </a:solidFill>
            </a:endParaRPr>
          </a:p>
          <a:p>
            <a:endParaRPr lang="fr-FR" sz="1400" dirty="0">
              <a:solidFill>
                <a:srgbClr val="BFE2F8"/>
              </a:solidFill>
            </a:endParaRPr>
          </a:p>
          <a:p>
            <a:endParaRPr lang="fr-FR" sz="1400" dirty="0">
              <a:solidFill>
                <a:srgbClr val="BFE2F8"/>
              </a:solidFill>
            </a:endParaRPr>
          </a:p>
          <a:p>
            <a:pPr algn="ctr"/>
            <a:r>
              <a:rPr lang="fr-FR" sz="1200" dirty="0">
                <a:solidFill>
                  <a:schemeClr val="bg1"/>
                </a:solidFill>
              </a:rPr>
              <a:t>MINISTÈRE DES POSTES, DES NOUVELLES TECHNOLOGIES DE L’INFORMATION ET DE LA COMMUNICATION </a:t>
            </a:r>
          </a:p>
          <a:p>
            <a:endParaRPr lang="fr-FR" sz="1400" dirty="0">
              <a:solidFill>
                <a:srgbClr val="BFE2F8"/>
              </a:solidFill>
            </a:endParaRPr>
          </a:p>
        </p:txBody>
      </p:sp>
      <p:pic>
        <p:nvPicPr>
          <p:cNvPr id="5" name="Picture 4">
            <a:extLst>
              <a:ext uri="{FF2B5EF4-FFF2-40B4-BE49-F238E27FC236}">
                <a16:creationId xmlns:a16="http://schemas.microsoft.com/office/drawing/2014/main" id="{343266A0-564D-467A-9828-3475DF61945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99862" y="4311299"/>
            <a:ext cx="1927040" cy="1224603"/>
          </a:xfrm>
          <a:prstGeom prst="rect">
            <a:avLst/>
          </a:prstGeom>
        </p:spPr>
      </p:pic>
      <p:pic>
        <p:nvPicPr>
          <p:cNvPr id="17" name="Picture 16">
            <a:extLst>
              <a:ext uri="{FF2B5EF4-FFF2-40B4-BE49-F238E27FC236}">
                <a16:creationId xmlns:a16="http://schemas.microsoft.com/office/drawing/2014/main" id="{C502AFEC-CC81-42D9-BC6F-B0096B2557A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732549" y="114216"/>
            <a:ext cx="821159" cy="674523"/>
          </a:xfrm>
          <a:prstGeom prst="rect">
            <a:avLst/>
          </a:prstGeom>
        </p:spPr>
      </p:pic>
      <p:pic>
        <p:nvPicPr>
          <p:cNvPr id="16" name="Picture 15">
            <a:extLst>
              <a:ext uri="{FF2B5EF4-FFF2-40B4-BE49-F238E27FC236}">
                <a16:creationId xmlns:a16="http://schemas.microsoft.com/office/drawing/2014/main" id="{EA494F4C-2B41-41F9-BC9F-171CF0A6B4A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8358" y="6410632"/>
            <a:ext cx="10132617" cy="447367"/>
          </a:xfrm>
          <a:prstGeom prst="rect">
            <a:avLst/>
          </a:prstGeom>
        </p:spPr>
      </p:pic>
      <p:sp>
        <p:nvSpPr>
          <p:cNvPr id="23" name="Titre 2">
            <a:extLst>
              <a:ext uri="{FF2B5EF4-FFF2-40B4-BE49-F238E27FC236}">
                <a16:creationId xmlns:a16="http://schemas.microsoft.com/office/drawing/2014/main" id="{3E0732A7-7962-7C4E-B96F-757E65198F71}"/>
              </a:ext>
            </a:extLst>
          </p:cNvPr>
          <p:cNvSpPr txBox="1">
            <a:spLocks/>
          </p:cNvSpPr>
          <p:nvPr/>
        </p:nvSpPr>
        <p:spPr>
          <a:xfrm>
            <a:off x="1160930" y="279284"/>
            <a:ext cx="8229600" cy="63408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2400" b="0" i="0" u="none" strike="noStrike" kern="1200" cap="none" spc="0" normalizeH="0" baseline="0" noProof="0" dirty="0">
                <a:ln>
                  <a:noFill/>
                </a:ln>
                <a:solidFill>
                  <a:srgbClr val="FF0000"/>
                </a:solidFill>
                <a:effectLst/>
                <a:uLnTx/>
                <a:uFillTx/>
                <a:latin typeface="Calibri"/>
                <a:ea typeface="+mj-ea"/>
                <a:cs typeface="+mj-cs"/>
              </a:rPr>
              <a:t>MESURES INCITATIVES (SUITE)</a:t>
            </a:r>
          </a:p>
        </p:txBody>
      </p:sp>
      <p:graphicFrame>
        <p:nvGraphicFramePr>
          <p:cNvPr id="24" name="Espace réservé du contenu 3">
            <a:extLst>
              <a:ext uri="{FF2B5EF4-FFF2-40B4-BE49-F238E27FC236}">
                <a16:creationId xmlns:a16="http://schemas.microsoft.com/office/drawing/2014/main" id="{9F25337D-0D4F-2E47-8E5C-521A557063ED}"/>
              </a:ext>
            </a:extLst>
          </p:cNvPr>
          <p:cNvGraphicFramePr>
            <a:graphicFrameLocks/>
          </p:cNvGraphicFramePr>
          <p:nvPr>
            <p:extLst>
              <p:ext uri="{D42A27DB-BD31-4B8C-83A1-F6EECF244321}">
                <p14:modId xmlns:p14="http://schemas.microsoft.com/office/powerpoint/2010/main" val="2948812798"/>
              </p:ext>
            </p:extLst>
          </p:nvPr>
        </p:nvGraphicFramePr>
        <p:xfrm>
          <a:off x="1314066" y="1555834"/>
          <a:ext cx="8229600" cy="4525962"/>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25" name="Espace réservé du numéro de diapositive 4">
            <a:extLst>
              <a:ext uri="{FF2B5EF4-FFF2-40B4-BE49-F238E27FC236}">
                <a16:creationId xmlns:a16="http://schemas.microsoft.com/office/drawing/2014/main" id="{0D3AB955-015C-9049-96DE-41B7438B302B}"/>
              </a:ext>
            </a:extLst>
          </p:cNvPr>
          <p:cNvSpPr txBox="1">
            <a:spLocks/>
          </p:cNvSpPr>
          <p:nvPr/>
        </p:nvSpPr>
        <p:spPr>
          <a:xfrm>
            <a:off x="7580974" y="6143656"/>
            <a:ext cx="2133600"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77B72C43-A02A-47F6-A43F-5F1498885988}" type="slidenum">
              <a:rPr kumimoji="0" lang="fr-F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fr-FR"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26" name="Rectangle 25">
            <a:extLst>
              <a:ext uri="{FF2B5EF4-FFF2-40B4-BE49-F238E27FC236}">
                <a16:creationId xmlns:a16="http://schemas.microsoft.com/office/drawing/2014/main" id="{E0576626-5489-7846-981D-91503F2EA494}"/>
              </a:ext>
            </a:extLst>
          </p:cNvPr>
          <p:cNvSpPr/>
          <p:nvPr/>
        </p:nvSpPr>
        <p:spPr>
          <a:xfrm>
            <a:off x="4261680" y="6216998"/>
            <a:ext cx="2016224" cy="626368"/>
          </a:xfrm>
          <a:prstGeom prst="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800" b="0" i="0" u="none" strike="noStrike" kern="0" cap="none" spc="0" normalizeH="0" baseline="0" noProof="0" dirty="0">
                <a:ln>
                  <a:noFill/>
                </a:ln>
                <a:solidFill>
                  <a:prstClr val="white"/>
                </a:solidFill>
                <a:effectLst/>
                <a:uLnTx/>
                <a:uFillTx/>
                <a:latin typeface="Calibri"/>
                <a:ea typeface="+mn-ea"/>
                <a:cs typeface="+mn-cs"/>
              </a:rPr>
              <a:t>CCIAMA/2019</a:t>
            </a:r>
          </a:p>
        </p:txBody>
      </p:sp>
      <p:sp>
        <p:nvSpPr>
          <p:cNvPr id="27" name="Rectangle 26">
            <a:extLst>
              <a:ext uri="{FF2B5EF4-FFF2-40B4-BE49-F238E27FC236}">
                <a16:creationId xmlns:a16="http://schemas.microsoft.com/office/drawing/2014/main" id="{E129DB89-9F53-754A-BB90-21DB16C62254}"/>
              </a:ext>
            </a:extLst>
          </p:cNvPr>
          <p:cNvSpPr/>
          <p:nvPr/>
        </p:nvSpPr>
        <p:spPr>
          <a:xfrm>
            <a:off x="3142866" y="948534"/>
            <a:ext cx="4572000" cy="369332"/>
          </a:xfrm>
          <a:prstGeom prst="rect">
            <a:avLst/>
          </a:prstGeom>
        </p:spPr>
        <p:txBody>
          <a:bodyP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800" b="1" i="0" u="none" strike="noStrike" kern="0" cap="none" spc="0" normalizeH="0" baseline="0" noProof="0" dirty="0">
                <a:ln>
                  <a:noFill/>
                </a:ln>
                <a:solidFill>
                  <a:srgbClr val="FF0000"/>
                </a:solidFill>
                <a:effectLst/>
                <a:uLnTx/>
                <a:uFillTx/>
              </a:rPr>
              <a:t>AUTRES MESURES INCITATIVES</a:t>
            </a:r>
            <a:endParaRPr kumimoji="0" lang="fr-FR" sz="1800" b="1" i="0" u="none" strike="noStrike" kern="0" cap="none" spc="0" normalizeH="0" baseline="0" noProof="0" dirty="0">
              <a:ln>
                <a:noFill/>
              </a:ln>
              <a:solidFill>
                <a:prstClr val="black"/>
              </a:solidFill>
              <a:effectLst/>
              <a:uLnTx/>
              <a:uFillTx/>
            </a:endParaRPr>
          </a:p>
        </p:txBody>
      </p:sp>
      <p:sp>
        <p:nvSpPr>
          <p:cNvPr id="28" name="Rectangle 27">
            <a:extLst>
              <a:ext uri="{FF2B5EF4-FFF2-40B4-BE49-F238E27FC236}">
                <a16:creationId xmlns:a16="http://schemas.microsoft.com/office/drawing/2014/main" id="{2D569CE5-59B4-894F-969F-7A2DBBC09871}"/>
              </a:ext>
            </a:extLst>
          </p:cNvPr>
          <p:cNvSpPr/>
          <p:nvPr/>
        </p:nvSpPr>
        <p:spPr>
          <a:xfrm>
            <a:off x="0" y="0"/>
            <a:ext cx="323528" cy="6858000"/>
          </a:xfrm>
          <a:prstGeom prst="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800" b="1" i="0" u="none" strike="noStrike" kern="0" cap="none" spc="0" normalizeH="0" baseline="0" noProof="0" dirty="0">
                <a:ln>
                  <a:noFill/>
                </a:ln>
                <a:solidFill>
                  <a:prstClr val="white"/>
                </a:solidFill>
                <a:effectLst/>
                <a:uLnTx/>
                <a:uFillTx/>
                <a:latin typeface="Calibri"/>
                <a:ea typeface="+mn-ea"/>
                <a:cs typeface="+mn-cs"/>
              </a:rPr>
              <a:t>CCIAMA</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1" i="0" u="none" strike="noStrike" kern="0" cap="none" spc="0" normalizeH="0" baseline="0" noProof="0" dirty="0">
              <a:ln>
                <a:noFill/>
              </a:ln>
              <a:solidFill>
                <a:prstClr val="white"/>
              </a:solidFill>
              <a:effectLst/>
              <a:uLnTx/>
              <a:uFillTx/>
              <a:latin typeface="Calibri"/>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1" i="0" u="none" strike="noStrike" kern="0" cap="none" spc="0" normalizeH="0" baseline="0" noProof="0" dirty="0">
              <a:ln>
                <a:noFill/>
              </a:ln>
              <a:solidFill>
                <a:prstClr val="white"/>
              </a:solidFill>
              <a:effectLst/>
              <a:uLnTx/>
              <a:uFillTx/>
              <a:latin typeface="Calibri"/>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800" b="1" i="0" u="none" strike="noStrike" kern="0" cap="none" spc="0" normalizeH="0" baseline="0" noProof="0" dirty="0">
                <a:ln>
                  <a:noFill/>
                </a:ln>
                <a:solidFill>
                  <a:prstClr val="white"/>
                </a:solidFill>
                <a:effectLst/>
                <a:uLnTx/>
                <a:uFillTx/>
                <a:latin typeface="Calibri"/>
                <a:ea typeface="+mn-ea"/>
                <a:cs typeface="+mn-cs"/>
              </a:rPr>
              <a:t>2017</a:t>
            </a:r>
            <a:r>
              <a:rPr kumimoji="0" lang="fr-FR" sz="1800" b="0" i="0" u="none" strike="noStrike" kern="0" cap="none" spc="0" normalizeH="0" baseline="0" noProof="0" dirty="0">
                <a:ln>
                  <a:noFill/>
                </a:ln>
                <a:solidFill>
                  <a:srgbClr val="C0504D"/>
                </a:solidFill>
                <a:effectLst/>
                <a:uLnTx/>
                <a:uFillTx/>
                <a:latin typeface="Calibri"/>
                <a:ea typeface="+mn-ea"/>
                <a:cs typeface="+mn-cs"/>
              </a:rPr>
              <a:t> </a:t>
            </a:r>
          </a:p>
        </p:txBody>
      </p:sp>
    </p:spTree>
    <p:extLst>
      <p:ext uri="{BB962C8B-B14F-4D97-AF65-F5344CB8AC3E}">
        <p14:creationId xmlns:p14="http://schemas.microsoft.com/office/powerpoint/2010/main" val="5163650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CA286C35-23C4-4ABF-9742-A3D4A17C420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07" y="834962"/>
            <a:ext cx="10090155" cy="6023038"/>
          </a:xfrm>
          <a:prstGeom prst="rect">
            <a:avLst/>
          </a:prstGeom>
          <a:ln>
            <a:noFill/>
          </a:ln>
          <a:effectLst>
            <a:outerShdw dist="50800" dir="5400000" algn="ctr" rotWithShape="0">
              <a:schemeClr val="bg1"/>
            </a:outerShdw>
          </a:effectLst>
          <a:scene3d>
            <a:camera prst="orthographicFront">
              <a:rot lat="0" lon="0" rev="0"/>
            </a:camera>
            <a:lightRig rig="chilly" dir="t">
              <a:rot lat="0" lon="0" rev="18480000"/>
            </a:lightRig>
          </a:scene3d>
          <a:sp3d extrusionH="76200" contourW="12700" prstMaterial="clear">
            <a:bevelT w="12700" h="12700"/>
            <a:extrusionClr>
              <a:srgbClr val="00B0F0"/>
            </a:extrusionClr>
            <a:contourClr>
              <a:srgbClr val="00B0F0"/>
            </a:contourClr>
          </a:sp3d>
        </p:spPr>
      </p:pic>
      <p:sp>
        <p:nvSpPr>
          <p:cNvPr id="10" name="Rectangle 9">
            <a:extLst>
              <a:ext uri="{FF2B5EF4-FFF2-40B4-BE49-F238E27FC236}">
                <a16:creationId xmlns:a16="http://schemas.microsoft.com/office/drawing/2014/main" id="{4C71B564-B198-4224-9E1E-A124E0FDD1E2}"/>
              </a:ext>
            </a:extLst>
          </p:cNvPr>
          <p:cNvSpPr/>
          <p:nvPr/>
        </p:nvSpPr>
        <p:spPr>
          <a:xfrm>
            <a:off x="10094259" y="834962"/>
            <a:ext cx="2097742" cy="6023037"/>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chemeClr val="bg1"/>
              </a:solidFill>
            </a:endParaRPr>
          </a:p>
        </p:txBody>
      </p:sp>
      <p:pic>
        <p:nvPicPr>
          <p:cNvPr id="12" name="Picture 11">
            <a:extLst>
              <a:ext uri="{FF2B5EF4-FFF2-40B4-BE49-F238E27FC236}">
                <a16:creationId xmlns:a16="http://schemas.microsoft.com/office/drawing/2014/main" id="{40123720-243C-40FD-BD4E-C1A856C6310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81296" y="834963"/>
            <a:ext cx="2121817" cy="1224603"/>
          </a:xfrm>
          <a:prstGeom prst="rect">
            <a:avLst/>
          </a:prstGeom>
        </p:spPr>
      </p:pic>
      <p:pic>
        <p:nvPicPr>
          <p:cNvPr id="14" name="Picture 13">
            <a:extLst>
              <a:ext uri="{FF2B5EF4-FFF2-40B4-BE49-F238E27FC236}">
                <a16:creationId xmlns:a16="http://schemas.microsoft.com/office/drawing/2014/main" id="{9F81375B-A641-41FC-8246-961FF4AD3AE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40425" y="1723779"/>
            <a:ext cx="2005409" cy="1025346"/>
          </a:xfrm>
          <a:prstGeom prst="rect">
            <a:avLst/>
          </a:prstGeom>
        </p:spPr>
      </p:pic>
      <p:sp>
        <p:nvSpPr>
          <p:cNvPr id="15" name="TextBox 14">
            <a:extLst>
              <a:ext uri="{FF2B5EF4-FFF2-40B4-BE49-F238E27FC236}">
                <a16:creationId xmlns:a16="http://schemas.microsoft.com/office/drawing/2014/main" id="{2AF2CBCC-8511-4A67-B9BE-CF184285A097}"/>
              </a:ext>
            </a:extLst>
          </p:cNvPr>
          <p:cNvSpPr txBox="1"/>
          <p:nvPr/>
        </p:nvSpPr>
        <p:spPr>
          <a:xfrm>
            <a:off x="10098363" y="2749125"/>
            <a:ext cx="2005409" cy="4062651"/>
          </a:xfrm>
          <a:prstGeom prst="rect">
            <a:avLst/>
          </a:prstGeom>
          <a:noFill/>
        </p:spPr>
        <p:txBody>
          <a:bodyPr wrap="square" rtlCol="0">
            <a:spAutoFit/>
          </a:bodyPr>
          <a:lstStyle/>
          <a:p>
            <a:pPr algn="ctr"/>
            <a:r>
              <a:rPr lang="fr-FR" sz="1400" dirty="0">
                <a:solidFill>
                  <a:srgbClr val="FFFFFF"/>
                </a:solidFill>
              </a:rPr>
              <a:t>APRES LA RESTRUCTURATION </a:t>
            </a:r>
          </a:p>
          <a:p>
            <a:pPr algn="ctr"/>
            <a:r>
              <a:rPr lang="fr-FR" sz="1400" dirty="0">
                <a:solidFill>
                  <a:srgbClr val="FFFFFF"/>
                </a:solidFill>
              </a:rPr>
              <a:t>DES SECTEURS DES POSTES ET DES TELECOMMUNICATIONS</a:t>
            </a:r>
          </a:p>
          <a:p>
            <a:pPr algn="ctr"/>
            <a:r>
              <a:rPr lang="fr-FR" sz="1400" dirty="0">
                <a:solidFill>
                  <a:srgbClr val="BFE2F8"/>
                </a:solidFill>
              </a:rPr>
              <a:t>Bilan &amp; Défis et Perspectives</a:t>
            </a:r>
          </a:p>
          <a:p>
            <a:endParaRPr lang="fr-FR" sz="1400" dirty="0">
              <a:solidFill>
                <a:srgbClr val="BFE2F8"/>
              </a:solidFill>
            </a:endParaRPr>
          </a:p>
          <a:p>
            <a:endParaRPr lang="fr-FR" sz="1400" dirty="0">
              <a:solidFill>
                <a:srgbClr val="BFE2F8"/>
              </a:solidFill>
            </a:endParaRPr>
          </a:p>
          <a:p>
            <a:endParaRPr lang="fr-FR" sz="1400" dirty="0">
              <a:solidFill>
                <a:srgbClr val="BFE2F8"/>
              </a:solidFill>
            </a:endParaRPr>
          </a:p>
          <a:p>
            <a:endParaRPr lang="fr-FR" sz="1400" dirty="0">
              <a:solidFill>
                <a:srgbClr val="BFE2F8"/>
              </a:solidFill>
            </a:endParaRPr>
          </a:p>
          <a:p>
            <a:endParaRPr lang="fr-FR" sz="1400" dirty="0">
              <a:solidFill>
                <a:srgbClr val="BFE2F8"/>
              </a:solidFill>
            </a:endParaRPr>
          </a:p>
          <a:p>
            <a:endParaRPr lang="fr-FR" sz="1400" dirty="0">
              <a:solidFill>
                <a:srgbClr val="BFE2F8"/>
              </a:solidFill>
            </a:endParaRPr>
          </a:p>
          <a:p>
            <a:endParaRPr lang="fr-FR" sz="1400" dirty="0">
              <a:solidFill>
                <a:srgbClr val="BFE2F8"/>
              </a:solidFill>
            </a:endParaRPr>
          </a:p>
          <a:p>
            <a:pPr algn="ctr"/>
            <a:r>
              <a:rPr lang="fr-FR" sz="1200" dirty="0">
                <a:solidFill>
                  <a:schemeClr val="bg1"/>
                </a:solidFill>
              </a:rPr>
              <a:t>MINISTÈRE DES POSTES, DES NOUVELLES TECHNOLOGIES DE L’INFORMATION ET DE LA COMMUNICATION </a:t>
            </a:r>
          </a:p>
          <a:p>
            <a:endParaRPr lang="fr-FR" sz="1400" dirty="0">
              <a:solidFill>
                <a:srgbClr val="BFE2F8"/>
              </a:solidFill>
            </a:endParaRPr>
          </a:p>
        </p:txBody>
      </p:sp>
      <p:pic>
        <p:nvPicPr>
          <p:cNvPr id="5" name="Picture 4">
            <a:extLst>
              <a:ext uri="{FF2B5EF4-FFF2-40B4-BE49-F238E27FC236}">
                <a16:creationId xmlns:a16="http://schemas.microsoft.com/office/drawing/2014/main" id="{343266A0-564D-467A-9828-3475DF61945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99862" y="4311299"/>
            <a:ext cx="1927040" cy="1224603"/>
          </a:xfrm>
          <a:prstGeom prst="rect">
            <a:avLst/>
          </a:prstGeom>
        </p:spPr>
      </p:pic>
      <p:pic>
        <p:nvPicPr>
          <p:cNvPr id="17" name="Picture 16">
            <a:extLst>
              <a:ext uri="{FF2B5EF4-FFF2-40B4-BE49-F238E27FC236}">
                <a16:creationId xmlns:a16="http://schemas.microsoft.com/office/drawing/2014/main" id="{C502AFEC-CC81-42D9-BC6F-B0096B2557A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732549" y="114216"/>
            <a:ext cx="821159" cy="674523"/>
          </a:xfrm>
          <a:prstGeom prst="rect">
            <a:avLst/>
          </a:prstGeom>
        </p:spPr>
      </p:pic>
      <p:pic>
        <p:nvPicPr>
          <p:cNvPr id="16" name="Picture 15">
            <a:extLst>
              <a:ext uri="{FF2B5EF4-FFF2-40B4-BE49-F238E27FC236}">
                <a16:creationId xmlns:a16="http://schemas.microsoft.com/office/drawing/2014/main" id="{EA494F4C-2B41-41F9-BC9F-171CF0A6B4A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8358" y="6410632"/>
            <a:ext cx="10132617" cy="447367"/>
          </a:xfrm>
          <a:prstGeom prst="rect">
            <a:avLst/>
          </a:prstGeom>
        </p:spPr>
      </p:pic>
      <p:sp>
        <p:nvSpPr>
          <p:cNvPr id="27" name="Titre 2">
            <a:extLst>
              <a:ext uri="{FF2B5EF4-FFF2-40B4-BE49-F238E27FC236}">
                <a16:creationId xmlns:a16="http://schemas.microsoft.com/office/drawing/2014/main" id="{E5FE1D46-3CE6-3441-A0D5-47CDA1207C40}"/>
              </a:ext>
            </a:extLst>
          </p:cNvPr>
          <p:cNvSpPr txBox="1">
            <a:spLocks/>
          </p:cNvSpPr>
          <p:nvPr/>
        </p:nvSpPr>
        <p:spPr>
          <a:xfrm>
            <a:off x="404962" y="505639"/>
            <a:ext cx="9857768" cy="1547464"/>
          </a:xfrm>
          <a:prstGeom prst="rect">
            <a:avLst/>
          </a:prstGeom>
        </p:spPr>
        <p:txBody>
          <a:bodyPr vert="horz" lIns="91440" tIns="45720" rIns="91440" bIns="45720" rtlCol="0" anchor="ctr">
            <a:normAutofit fontScale="67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br>
              <a:rPr kumimoji="0" lang="fr-FR" sz="3100" b="0" i="0" u="none" strike="noStrike" kern="1200" cap="none" spc="0" normalizeH="0" baseline="0" noProof="0" dirty="0">
                <a:ln>
                  <a:noFill/>
                </a:ln>
                <a:solidFill>
                  <a:srgbClr val="FF0000"/>
                </a:solidFill>
                <a:effectLst>
                  <a:outerShdw blurRad="38100" dist="38100" dir="2700000" algn="tl">
                    <a:srgbClr val="C0C0C0"/>
                  </a:outerShdw>
                </a:effectLst>
                <a:uLnTx/>
                <a:uFillTx/>
                <a:latin typeface="Cambria" pitchFamily="18" charset="0"/>
                <a:ea typeface="MS PGothic" pitchFamily="34" charset="-128"/>
                <a:cs typeface="+mj-cs"/>
              </a:rPr>
            </a:br>
            <a:r>
              <a:rPr kumimoji="0" lang="fr-FR" sz="3100" b="0" i="0" u="none" strike="noStrike" kern="1200" cap="none" spc="0" normalizeH="0" baseline="0" noProof="0" dirty="0">
                <a:ln>
                  <a:noFill/>
                </a:ln>
                <a:solidFill>
                  <a:srgbClr val="FF0000"/>
                </a:solidFill>
                <a:effectLst>
                  <a:outerShdw blurRad="38100" dist="38100" dir="2700000" algn="tl">
                    <a:srgbClr val="C0C0C0"/>
                  </a:outerShdw>
                </a:effectLst>
                <a:uLnTx/>
                <a:uFillTx/>
                <a:latin typeface="Cambria" pitchFamily="18" charset="0"/>
                <a:ea typeface="MS PGothic" pitchFamily="34" charset="-128"/>
                <a:cs typeface="+mj-cs"/>
              </a:rPr>
              <a:t>La République du Tchad adhère aux dispositions  internationales  de garantie et de protection des investissements et respecte  les  accords bilatéraux  et multilatéraux</a:t>
            </a:r>
            <a:br>
              <a:rPr kumimoji="0" lang="fr-FR" sz="4400" b="0" i="0" u="none" strike="noStrike" kern="1200" cap="none" spc="0" normalizeH="0" baseline="0" noProof="0" dirty="0">
                <a:ln>
                  <a:noFill/>
                </a:ln>
                <a:solidFill>
                  <a:srgbClr val="FF0000"/>
                </a:solidFill>
                <a:effectLst>
                  <a:outerShdw blurRad="38100" dist="38100" dir="2700000" algn="tl">
                    <a:srgbClr val="C0C0C0"/>
                  </a:outerShdw>
                </a:effectLst>
                <a:uLnTx/>
                <a:uFillTx/>
                <a:latin typeface="Calibri"/>
                <a:ea typeface="MS PGothic" pitchFamily="34" charset="-128"/>
                <a:cs typeface="+mj-cs"/>
              </a:rPr>
            </a:br>
            <a:endParaRPr kumimoji="0" lang="fr-FR" sz="4400" b="0" i="0" u="none" strike="noStrike" kern="1200" cap="none" spc="0" normalizeH="0" baseline="0" noProof="0" dirty="0">
              <a:ln>
                <a:noFill/>
              </a:ln>
              <a:solidFill>
                <a:sysClr val="windowText" lastClr="000000"/>
              </a:solidFill>
              <a:effectLst/>
              <a:uLnTx/>
              <a:uFillTx/>
              <a:latin typeface="Calibri"/>
              <a:ea typeface="+mj-ea"/>
              <a:cs typeface="+mj-cs"/>
            </a:endParaRPr>
          </a:p>
        </p:txBody>
      </p:sp>
      <p:graphicFrame>
        <p:nvGraphicFramePr>
          <p:cNvPr id="28" name="Espace réservé du contenu 3">
            <a:extLst>
              <a:ext uri="{FF2B5EF4-FFF2-40B4-BE49-F238E27FC236}">
                <a16:creationId xmlns:a16="http://schemas.microsoft.com/office/drawing/2014/main" id="{A8127C2D-B5FC-414B-BE8D-2B79112B12A4}"/>
              </a:ext>
            </a:extLst>
          </p:cNvPr>
          <p:cNvGraphicFramePr>
            <a:graphicFrameLocks/>
          </p:cNvGraphicFramePr>
          <p:nvPr>
            <p:extLst>
              <p:ext uri="{D42A27DB-BD31-4B8C-83A1-F6EECF244321}">
                <p14:modId xmlns:p14="http://schemas.microsoft.com/office/powerpoint/2010/main" val="255565782"/>
              </p:ext>
            </p:extLst>
          </p:nvPr>
        </p:nvGraphicFramePr>
        <p:xfrm>
          <a:off x="1357198" y="1783159"/>
          <a:ext cx="8229600" cy="4525962"/>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29" name="Espace réservé du numéro de diapositive 5">
            <a:extLst>
              <a:ext uri="{FF2B5EF4-FFF2-40B4-BE49-F238E27FC236}">
                <a16:creationId xmlns:a16="http://schemas.microsoft.com/office/drawing/2014/main" id="{32A39D60-986F-FB4A-8046-566B1E1C4FC1}"/>
              </a:ext>
            </a:extLst>
          </p:cNvPr>
          <p:cNvSpPr txBox="1">
            <a:spLocks/>
          </p:cNvSpPr>
          <p:nvPr/>
        </p:nvSpPr>
        <p:spPr>
          <a:xfrm>
            <a:off x="7586870" y="6150669"/>
            <a:ext cx="2133600"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77B72C43-A02A-47F6-A43F-5F1498885988}" type="slidenum">
              <a:rPr kumimoji="0" lang="fr-F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fr-F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0" name="Rectangle 29">
            <a:extLst>
              <a:ext uri="{FF2B5EF4-FFF2-40B4-BE49-F238E27FC236}">
                <a16:creationId xmlns:a16="http://schemas.microsoft.com/office/drawing/2014/main" id="{5FB344DF-0A91-BE4F-BFD7-3AC6EFB2C60C}"/>
              </a:ext>
            </a:extLst>
          </p:cNvPr>
          <p:cNvSpPr/>
          <p:nvPr/>
        </p:nvSpPr>
        <p:spPr>
          <a:xfrm>
            <a:off x="4309526" y="6313983"/>
            <a:ext cx="2016224" cy="338336"/>
          </a:xfrm>
          <a:prstGeom prst="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800" b="0" i="0" u="none" strike="noStrike" kern="0" cap="none" spc="0" normalizeH="0" baseline="0" noProof="0" dirty="0">
                <a:ln>
                  <a:noFill/>
                </a:ln>
                <a:solidFill>
                  <a:prstClr val="white"/>
                </a:solidFill>
                <a:effectLst/>
                <a:uLnTx/>
                <a:uFillTx/>
                <a:latin typeface="Calibri"/>
                <a:ea typeface="+mn-ea"/>
                <a:cs typeface="+mn-cs"/>
              </a:rPr>
              <a:t>CCIAMA/2019</a:t>
            </a:r>
          </a:p>
        </p:txBody>
      </p:sp>
      <p:sp>
        <p:nvSpPr>
          <p:cNvPr id="31" name="Rectangle 30">
            <a:extLst>
              <a:ext uri="{FF2B5EF4-FFF2-40B4-BE49-F238E27FC236}">
                <a16:creationId xmlns:a16="http://schemas.microsoft.com/office/drawing/2014/main" id="{88E799F5-E56A-F74A-AF58-0B83A86631FE}"/>
              </a:ext>
            </a:extLst>
          </p:cNvPr>
          <p:cNvSpPr/>
          <p:nvPr/>
        </p:nvSpPr>
        <p:spPr>
          <a:xfrm>
            <a:off x="0" y="-46224"/>
            <a:ext cx="323528" cy="6858000"/>
          </a:xfrm>
          <a:prstGeom prst="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800" b="1" i="0" u="none" strike="noStrike" kern="0" cap="none" spc="0" normalizeH="0" baseline="0" noProof="0" dirty="0">
                <a:ln>
                  <a:noFill/>
                </a:ln>
                <a:solidFill>
                  <a:prstClr val="white"/>
                </a:solidFill>
                <a:effectLst/>
                <a:uLnTx/>
                <a:uFillTx/>
                <a:latin typeface="Calibri"/>
                <a:ea typeface="+mn-ea"/>
                <a:cs typeface="+mn-cs"/>
              </a:rPr>
              <a:t>CCIAMA</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1" i="0" u="none" strike="noStrike" kern="0" cap="none" spc="0" normalizeH="0" baseline="0" noProof="0" dirty="0">
              <a:ln>
                <a:noFill/>
              </a:ln>
              <a:solidFill>
                <a:prstClr val="white"/>
              </a:solidFill>
              <a:effectLst/>
              <a:uLnTx/>
              <a:uFillTx/>
              <a:latin typeface="Calibri"/>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1" i="0" u="none" strike="noStrike" kern="0" cap="none" spc="0" normalizeH="0" baseline="0" noProof="0" dirty="0">
              <a:ln>
                <a:noFill/>
              </a:ln>
              <a:solidFill>
                <a:prstClr val="white"/>
              </a:solidFill>
              <a:effectLst/>
              <a:uLnTx/>
              <a:uFillTx/>
              <a:latin typeface="Calibri"/>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800" b="1" i="0" u="none" strike="noStrike" kern="0" cap="none" spc="0" normalizeH="0" baseline="0" noProof="0" dirty="0">
                <a:ln>
                  <a:noFill/>
                </a:ln>
                <a:solidFill>
                  <a:prstClr val="white"/>
                </a:solidFill>
                <a:effectLst/>
                <a:uLnTx/>
                <a:uFillTx/>
                <a:latin typeface="Calibri"/>
                <a:ea typeface="+mn-ea"/>
                <a:cs typeface="+mn-cs"/>
              </a:rPr>
              <a:t>2017</a:t>
            </a:r>
            <a:r>
              <a:rPr kumimoji="0" lang="fr-FR" sz="1800" b="0" i="0" u="none" strike="noStrike" kern="0" cap="none" spc="0" normalizeH="0" baseline="0" noProof="0" dirty="0">
                <a:ln>
                  <a:noFill/>
                </a:ln>
                <a:solidFill>
                  <a:srgbClr val="C0504D"/>
                </a:solidFill>
                <a:effectLst/>
                <a:uLnTx/>
                <a:uFillTx/>
                <a:latin typeface="Calibri"/>
                <a:ea typeface="+mn-ea"/>
                <a:cs typeface="+mn-cs"/>
              </a:rPr>
              <a:t> </a:t>
            </a:r>
          </a:p>
        </p:txBody>
      </p:sp>
    </p:spTree>
    <p:extLst>
      <p:ext uri="{BB962C8B-B14F-4D97-AF65-F5344CB8AC3E}">
        <p14:creationId xmlns:p14="http://schemas.microsoft.com/office/powerpoint/2010/main" val="6921363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CA286C35-23C4-4ABF-9742-A3D4A17C420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07" y="834962"/>
            <a:ext cx="10090155" cy="6023038"/>
          </a:xfrm>
          <a:prstGeom prst="rect">
            <a:avLst/>
          </a:prstGeom>
          <a:ln>
            <a:noFill/>
          </a:ln>
          <a:effectLst>
            <a:outerShdw dist="50800" dir="5400000" algn="ctr" rotWithShape="0">
              <a:schemeClr val="bg1"/>
            </a:outerShdw>
          </a:effectLst>
          <a:scene3d>
            <a:camera prst="orthographicFront">
              <a:rot lat="0" lon="0" rev="0"/>
            </a:camera>
            <a:lightRig rig="chilly" dir="t">
              <a:rot lat="0" lon="0" rev="18480000"/>
            </a:lightRig>
          </a:scene3d>
          <a:sp3d extrusionH="76200" contourW="12700" prstMaterial="clear">
            <a:bevelT w="12700" h="12700"/>
            <a:extrusionClr>
              <a:srgbClr val="00B0F0"/>
            </a:extrusionClr>
            <a:contourClr>
              <a:srgbClr val="00B0F0"/>
            </a:contourClr>
          </a:sp3d>
        </p:spPr>
      </p:pic>
      <p:sp>
        <p:nvSpPr>
          <p:cNvPr id="10" name="Rectangle 9">
            <a:extLst>
              <a:ext uri="{FF2B5EF4-FFF2-40B4-BE49-F238E27FC236}">
                <a16:creationId xmlns:a16="http://schemas.microsoft.com/office/drawing/2014/main" id="{4C71B564-B198-4224-9E1E-A124E0FDD1E2}"/>
              </a:ext>
            </a:extLst>
          </p:cNvPr>
          <p:cNvSpPr/>
          <p:nvPr/>
        </p:nvSpPr>
        <p:spPr>
          <a:xfrm>
            <a:off x="10094259" y="834962"/>
            <a:ext cx="2097742" cy="6023037"/>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chemeClr val="bg1"/>
              </a:solidFill>
            </a:endParaRPr>
          </a:p>
        </p:txBody>
      </p:sp>
      <p:pic>
        <p:nvPicPr>
          <p:cNvPr id="12" name="Picture 11">
            <a:extLst>
              <a:ext uri="{FF2B5EF4-FFF2-40B4-BE49-F238E27FC236}">
                <a16:creationId xmlns:a16="http://schemas.microsoft.com/office/drawing/2014/main" id="{40123720-243C-40FD-BD4E-C1A856C6310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81296" y="834963"/>
            <a:ext cx="2121817" cy="1224603"/>
          </a:xfrm>
          <a:prstGeom prst="rect">
            <a:avLst/>
          </a:prstGeom>
        </p:spPr>
      </p:pic>
      <p:pic>
        <p:nvPicPr>
          <p:cNvPr id="14" name="Picture 13">
            <a:extLst>
              <a:ext uri="{FF2B5EF4-FFF2-40B4-BE49-F238E27FC236}">
                <a16:creationId xmlns:a16="http://schemas.microsoft.com/office/drawing/2014/main" id="{9F81375B-A641-41FC-8246-961FF4AD3AE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40425" y="1723779"/>
            <a:ext cx="2005409" cy="1025346"/>
          </a:xfrm>
          <a:prstGeom prst="rect">
            <a:avLst/>
          </a:prstGeom>
        </p:spPr>
      </p:pic>
      <p:sp>
        <p:nvSpPr>
          <p:cNvPr id="15" name="TextBox 14">
            <a:extLst>
              <a:ext uri="{FF2B5EF4-FFF2-40B4-BE49-F238E27FC236}">
                <a16:creationId xmlns:a16="http://schemas.microsoft.com/office/drawing/2014/main" id="{2AF2CBCC-8511-4A67-B9BE-CF184285A097}"/>
              </a:ext>
            </a:extLst>
          </p:cNvPr>
          <p:cNvSpPr txBox="1"/>
          <p:nvPr/>
        </p:nvSpPr>
        <p:spPr>
          <a:xfrm>
            <a:off x="10098363" y="2749125"/>
            <a:ext cx="2005409" cy="4062651"/>
          </a:xfrm>
          <a:prstGeom prst="rect">
            <a:avLst/>
          </a:prstGeom>
          <a:noFill/>
        </p:spPr>
        <p:txBody>
          <a:bodyPr wrap="square" rtlCol="0">
            <a:spAutoFit/>
          </a:bodyPr>
          <a:lstStyle/>
          <a:p>
            <a:pPr algn="ctr"/>
            <a:r>
              <a:rPr lang="fr-FR" sz="1400" dirty="0">
                <a:solidFill>
                  <a:srgbClr val="FFFFFF"/>
                </a:solidFill>
              </a:rPr>
              <a:t>APRES LA RESTRUCTURATION </a:t>
            </a:r>
          </a:p>
          <a:p>
            <a:pPr algn="ctr"/>
            <a:r>
              <a:rPr lang="fr-FR" sz="1400" dirty="0">
                <a:solidFill>
                  <a:srgbClr val="FFFFFF"/>
                </a:solidFill>
              </a:rPr>
              <a:t>DES SECTEURS DES POSTES ET DES TELECOMMUNICATIONS</a:t>
            </a:r>
          </a:p>
          <a:p>
            <a:pPr algn="ctr"/>
            <a:r>
              <a:rPr lang="fr-FR" sz="1400" dirty="0">
                <a:solidFill>
                  <a:srgbClr val="BFE2F8"/>
                </a:solidFill>
              </a:rPr>
              <a:t>Bilan &amp; Défis et Perspectives</a:t>
            </a:r>
          </a:p>
          <a:p>
            <a:endParaRPr lang="fr-FR" sz="1400" dirty="0">
              <a:solidFill>
                <a:srgbClr val="BFE2F8"/>
              </a:solidFill>
            </a:endParaRPr>
          </a:p>
          <a:p>
            <a:endParaRPr lang="fr-FR" sz="1400" dirty="0">
              <a:solidFill>
                <a:srgbClr val="BFE2F8"/>
              </a:solidFill>
            </a:endParaRPr>
          </a:p>
          <a:p>
            <a:endParaRPr lang="fr-FR" sz="1400" dirty="0">
              <a:solidFill>
                <a:srgbClr val="BFE2F8"/>
              </a:solidFill>
            </a:endParaRPr>
          </a:p>
          <a:p>
            <a:endParaRPr lang="fr-FR" sz="1400" dirty="0">
              <a:solidFill>
                <a:srgbClr val="BFE2F8"/>
              </a:solidFill>
            </a:endParaRPr>
          </a:p>
          <a:p>
            <a:endParaRPr lang="fr-FR" sz="1400" dirty="0">
              <a:solidFill>
                <a:srgbClr val="BFE2F8"/>
              </a:solidFill>
            </a:endParaRPr>
          </a:p>
          <a:p>
            <a:endParaRPr lang="fr-FR" sz="1400" dirty="0">
              <a:solidFill>
                <a:srgbClr val="BFE2F8"/>
              </a:solidFill>
            </a:endParaRPr>
          </a:p>
          <a:p>
            <a:endParaRPr lang="fr-FR" sz="1400" dirty="0">
              <a:solidFill>
                <a:srgbClr val="BFE2F8"/>
              </a:solidFill>
            </a:endParaRPr>
          </a:p>
          <a:p>
            <a:pPr algn="ctr"/>
            <a:r>
              <a:rPr lang="fr-FR" sz="1200" dirty="0">
                <a:solidFill>
                  <a:schemeClr val="bg1"/>
                </a:solidFill>
              </a:rPr>
              <a:t>MINISTÈRE DES POSTES, DES NOUVELLES TECHNOLOGIES DE L’INFORMATION ET DE LA COMMUNICATION </a:t>
            </a:r>
          </a:p>
          <a:p>
            <a:endParaRPr lang="fr-FR" sz="1400" dirty="0">
              <a:solidFill>
                <a:srgbClr val="BFE2F8"/>
              </a:solidFill>
            </a:endParaRPr>
          </a:p>
        </p:txBody>
      </p:sp>
      <p:pic>
        <p:nvPicPr>
          <p:cNvPr id="5" name="Picture 4">
            <a:extLst>
              <a:ext uri="{FF2B5EF4-FFF2-40B4-BE49-F238E27FC236}">
                <a16:creationId xmlns:a16="http://schemas.microsoft.com/office/drawing/2014/main" id="{343266A0-564D-467A-9828-3475DF61945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99862" y="4311299"/>
            <a:ext cx="1927040" cy="1224603"/>
          </a:xfrm>
          <a:prstGeom prst="rect">
            <a:avLst/>
          </a:prstGeom>
        </p:spPr>
      </p:pic>
      <p:pic>
        <p:nvPicPr>
          <p:cNvPr id="17" name="Picture 16">
            <a:extLst>
              <a:ext uri="{FF2B5EF4-FFF2-40B4-BE49-F238E27FC236}">
                <a16:creationId xmlns:a16="http://schemas.microsoft.com/office/drawing/2014/main" id="{C502AFEC-CC81-42D9-BC6F-B0096B2557A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732549" y="114216"/>
            <a:ext cx="821159" cy="674523"/>
          </a:xfrm>
          <a:prstGeom prst="rect">
            <a:avLst/>
          </a:prstGeom>
        </p:spPr>
      </p:pic>
      <p:pic>
        <p:nvPicPr>
          <p:cNvPr id="16" name="Picture 15">
            <a:extLst>
              <a:ext uri="{FF2B5EF4-FFF2-40B4-BE49-F238E27FC236}">
                <a16:creationId xmlns:a16="http://schemas.microsoft.com/office/drawing/2014/main" id="{EA494F4C-2B41-41F9-BC9F-171CF0A6B4A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8358" y="6410632"/>
            <a:ext cx="10132617" cy="447367"/>
          </a:xfrm>
          <a:prstGeom prst="rect">
            <a:avLst/>
          </a:prstGeom>
        </p:spPr>
      </p:pic>
      <p:sp>
        <p:nvSpPr>
          <p:cNvPr id="24" name="Titre 2">
            <a:extLst>
              <a:ext uri="{FF2B5EF4-FFF2-40B4-BE49-F238E27FC236}">
                <a16:creationId xmlns:a16="http://schemas.microsoft.com/office/drawing/2014/main" id="{BB0CAE88-FFCF-9840-A4B0-289D64175E8C}"/>
              </a:ext>
            </a:extLst>
          </p:cNvPr>
          <p:cNvSpPr txBox="1">
            <a:spLocks/>
          </p:cNvSpPr>
          <p:nvPr/>
        </p:nvSpPr>
        <p:spPr>
          <a:xfrm>
            <a:off x="446950" y="-239597"/>
            <a:ext cx="9565875"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br>
              <a:rPr kumimoji="0" lang="fr-FR" sz="2000" b="0" i="0" u="none" strike="noStrike" kern="1200" cap="none" spc="0" normalizeH="0" baseline="0" noProof="0" dirty="0">
                <a:ln>
                  <a:noFill/>
                </a:ln>
                <a:solidFill>
                  <a:srgbClr val="FF0000"/>
                </a:solidFill>
                <a:effectLst>
                  <a:outerShdw blurRad="38100" dist="38100" dir="2700000" algn="tl">
                    <a:srgbClr val="C0C0C0"/>
                  </a:outerShdw>
                </a:effectLst>
                <a:uLnTx/>
                <a:uFillTx/>
                <a:latin typeface="Calibri"/>
                <a:ea typeface="MS PGothic" pitchFamily="34" charset="-128"/>
                <a:cs typeface="+mj-cs"/>
              </a:rPr>
            </a:br>
            <a:br>
              <a:rPr kumimoji="0" lang="fr-FR" sz="2000" b="0" i="0" u="none" strike="noStrike" kern="1200" cap="none" spc="0" normalizeH="0" baseline="0" noProof="0" dirty="0">
                <a:ln>
                  <a:noFill/>
                </a:ln>
                <a:solidFill>
                  <a:srgbClr val="FF0000"/>
                </a:solidFill>
                <a:effectLst>
                  <a:outerShdw blurRad="38100" dist="38100" dir="2700000" algn="tl">
                    <a:srgbClr val="C0C0C0"/>
                  </a:outerShdw>
                </a:effectLst>
                <a:uLnTx/>
                <a:uFillTx/>
                <a:latin typeface="Calibri"/>
                <a:ea typeface="MS PGothic" pitchFamily="34" charset="-128"/>
                <a:cs typeface="+mj-cs"/>
              </a:rPr>
            </a:br>
            <a:r>
              <a:rPr kumimoji="0" lang="fr-FR" sz="2000" b="0" i="0" u="none" strike="noStrike" kern="1200" cap="none" spc="0" normalizeH="0" baseline="0" noProof="0" dirty="0">
                <a:ln>
                  <a:noFill/>
                </a:ln>
                <a:solidFill>
                  <a:srgbClr val="FF0000"/>
                </a:solidFill>
                <a:effectLst>
                  <a:outerShdw blurRad="38100" dist="38100" dir="2700000" algn="tl">
                    <a:srgbClr val="C0C0C0"/>
                  </a:outerShdw>
                </a:effectLst>
                <a:uLnTx/>
                <a:uFillTx/>
                <a:latin typeface="Calibri"/>
                <a:ea typeface="MS PGothic" pitchFamily="34" charset="-128"/>
                <a:cs typeface="+mj-cs"/>
              </a:rPr>
              <a:t>Opportunités dans le Marché des Nouvelles Technologies de l</a:t>
            </a:r>
            <a:r>
              <a:rPr kumimoji="0" lang="fr-FR" altLang="en-US" sz="2000" b="0" i="0" u="none" strike="noStrike" kern="1200" cap="none" spc="0" normalizeH="0" baseline="0" noProof="0" dirty="0">
                <a:ln>
                  <a:noFill/>
                </a:ln>
                <a:solidFill>
                  <a:srgbClr val="FF0000"/>
                </a:solidFill>
                <a:effectLst>
                  <a:outerShdw blurRad="38100" dist="38100" dir="2700000" algn="tl">
                    <a:srgbClr val="C0C0C0"/>
                  </a:outerShdw>
                </a:effectLst>
                <a:uLnTx/>
                <a:uFillTx/>
                <a:latin typeface="Calibri"/>
                <a:ea typeface="MS PGothic" pitchFamily="34" charset="-128"/>
                <a:cs typeface="+mj-cs"/>
              </a:rPr>
              <a:t>’</a:t>
            </a:r>
            <a:r>
              <a:rPr kumimoji="0" lang="fr-FR" sz="2000" b="0" i="0" u="none" strike="noStrike" kern="1200" cap="none" spc="0" normalizeH="0" baseline="0" noProof="0" dirty="0">
                <a:ln>
                  <a:noFill/>
                </a:ln>
                <a:solidFill>
                  <a:srgbClr val="FF0000"/>
                </a:solidFill>
                <a:effectLst>
                  <a:outerShdw blurRad="38100" dist="38100" dir="2700000" algn="tl">
                    <a:srgbClr val="C0C0C0"/>
                  </a:outerShdw>
                </a:effectLst>
                <a:uLnTx/>
                <a:uFillTx/>
                <a:latin typeface="Calibri"/>
                <a:ea typeface="MS PGothic" pitchFamily="34" charset="-128"/>
                <a:cs typeface="+mj-cs"/>
              </a:rPr>
              <a:t>Information et de la Communication au Tchad</a:t>
            </a:r>
            <a:br>
              <a:rPr kumimoji="0" lang="fr-FR" sz="2000" b="0" i="0" u="none" strike="noStrike" kern="1200" cap="none" spc="0" normalizeH="0" baseline="0" noProof="0" dirty="0">
                <a:ln>
                  <a:noFill/>
                </a:ln>
                <a:solidFill>
                  <a:srgbClr val="FF0000"/>
                </a:solidFill>
                <a:effectLst>
                  <a:outerShdw blurRad="38100" dist="38100" dir="2700000" algn="tl">
                    <a:srgbClr val="C0C0C0"/>
                  </a:outerShdw>
                </a:effectLst>
                <a:uLnTx/>
                <a:uFillTx/>
                <a:latin typeface="Calibri"/>
                <a:ea typeface="MS PGothic" pitchFamily="34" charset="-128"/>
                <a:cs typeface="+mj-cs"/>
              </a:rPr>
            </a:br>
            <a:endParaRPr kumimoji="0" lang="fr-FR" sz="2000" b="0" i="0" u="none" strike="noStrike" kern="1200" cap="none" spc="0" normalizeH="0" baseline="0" noProof="0" dirty="0">
              <a:ln>
                <a:noFill/>
              </a:ln>
              <a:solidFill>
                <a:sysClr val="windowText" lastClr="000000"/>
              </a:solidFill>
              <a:effectLst/>
              <a:uLnTx/>
              <a:uFillTx/>
              <a:latin typeface="Calibri"/>
              <a:ea typeface="+mj-ea"/>
              <a:cs typeface="+mj-cs"/>
            </a:endParaRPr>
          </a:p>
        </p:txBody>
      </p:sp>
      <p:sp>
        <p:nvSpPr>
          <p:cNvPr id="25" name="Espace réservé du contenu 3">
            <a:extLst>
              <a:ext uri="{FF2B5EF4-FFF2-40B4-BE49-F238E27FC236}">
                <a16:creationId xmlns:a16="http://schemas.microsoft.com/office/drawing/2014/main" id="{5507C17E-85DC-614C-A4A6-B4287022CDE8}"/>
              </a:ext>
            </a:extLst>
          </p:cNvPr>
          <p:cNvSpPr txBox="1">
            <a:spLocks/>
          </p:cNvSpPr>
          <p:nvPr/>
        </p:nvSpPr>
        <p:spPr>
          <a:xfrm>
            <a:off x="381437" y="1047589"/>
            <a:ext cx="4474840" cy="5184576"/>
          </a:xfrm>
          <a:prstGeom prst="rect">
            <a:avLst/>
          </a:prstGeom>
          <a:solidFill>
            <a:srgbClr val="4F81BD"/>
          </a:solidFill>
          <a:ln w="25400" cap="flat" cmpd="sng" algn="ctr">
            <a:solidFill>
              <a:srgbClr val="4F81BD">
                <a:shade val="50000"/>
              </a:srgbClr>
            </a:solidFill>
            <a:prstDash val="solid"/>
          </a:ln>
          <a:effectLst/>
        </p:spPr>
        <p:txBody>
          <a:bodyPr vert="horz" lIns="91440" tIns="45720" rIns="91440" bIns="45720" rtlCol="0" anchor="ctr">
            <a:normAutofit fontScale="62500" lnSpcReduction="20000"/>
          </a:bodyPr>
          <a:lstStyle>
            <a:lvl1pPr marL="342900" indent="-342900" algn="l" defTabSz="914400" rtl="0" eaLnBrk="1" latinLnBrk="0" hangingPunct="1">
              <a:spcBef>
                <a:spcPct val="20000"/>
              </a:spcBef>
              <a:buFont typeface="Arial" pitchFamily="34" charset="0"/>
              <a:buChar char="•"/>
              <a:defRPr sz="3200" kern="1200">
                <a:solidFill>
                  <a:schemeClr val="lt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lt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lt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9pPr>
          </a:lstStyle>
          <a:p>
            <a:pPr marL="342900" marR="0" lvl="0" indent="-342900" algn="ctr"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fr-FR" sz="3200" b="1" i="1" u="none" strike="noStrike" kern="1200" cap="none" spc="0" normalizeH="0" baseline="0" noProof="0">
                <a:ln>
                  <a:noFill/>
                </a:ln>
                <a:solidFill>
                  <a:srgbClr val="FFFFFF"/>
                </a:solidFill>
                <a:effectLst/>
                <a:uLnTx/>
                <a:uFillTx/>
                <a:latin typeface="Calibri"/>
                <a:ea typeface="MS PGothic" pitchFamily="34" charset="-128"/>
                <a:cs typeface="+mn-cs"/>
              </a:rPr>
              <a:t>Opportunités </a:t>
            </a:r>
            <a:endParaRPr kumimoji="0" lang="fr-FR" sz="3200" b="0" i="1" u="none" strike="noStrike" kern="1200" cap="none" spc="0" normalizeH="0" baseline="0" noProof="0">
              <a:ln>
                <a:noFill/>
              </a:ln>
              <a:solidFill>
                <a:srgbClr val="FFFFFF"/>
              </a:solidFill>
              <a:effectLst/>
              <a:uLnTx/>
              <a:uFillTx/>
              <a:latin typeface="Calibri"/>
              <a:ea typeface="MS PGothic" pitchFamily="34" charset="-128"/>
              <a:cs typeface="+mn-cs"/>
            </a:endParaRPr>
          </a:p>
          <a:p>
            <a:pPr marL="342900" marR="0" lvl="0" indent="-342900" algn="l" defTabSz="914400" rtl="0" eaLnBrk="1" fontAlgn="auto" latinLnBrk="0" hangingPunct="1">
              <a:lnSpc>
                <a:spcPct val="100000"/>
              </a:lnSpc>
              <a:spcBef>
                <a:spcPct val="20000"/>
              </a:spcBef>
              <a:spcAft>
                <a:spcPts val="0"/>
              </a:spcAft>
              <a:buClr>
                <a:srgbClr val="FF0000"/>
              </a:buClr>
              <a:buSzTx/>
              <a:buFont typeface="Wingdings" pitchFamily="2" charset="2"/>
              <a:buChar char="q"/>
              <a:tabLst/>
              <a:defRPr/>
            </a:pPr>
            <a:r>
              <a:rPr kumimoji="0" lang="fr-FR" sz="3200" b="1" i="0" u="none" strike="noStrike" kern="1200" cap="none" spc="0" normalizeH="0" baseline="0" noProof="0">
                <a:ln>
                  <a:noFill/>
                </a:ln>
                <a:solidFill>
                  <a:srgbClr val="FFFFFF"/>
                </a:solidFill>
                <a:effectLst/>
                <a:uLnTx/>
                <a:uFillTx/>
                <a:latin typeface="Calibri"/>
                <a:ea typeface="MS PGothic" pitchFamily="34" charset="-128"/>
                <a:cs typeface="+mn-cs"/>
              </a:rPr>
              <a:t>Faible concurrence sur le marché du mobile et de la distribution de l</a:t>
            </a:r>
            <a:r>
              <a:rPr kumimoji="0" lang="fr-FR" altLang="en-US" sz="3200" b="1" i="0" u="none" strike="noStrike" kern="1200" cap="none" spc="0" normalizeH="0" baseline="0" noProof="0">
                <a:ln>
                  <a:noFill/>
                </a:ln>
                <a:solidFill>
                  <a:srgbClr val="FFFFFF"/>
                </a:solidFill>
                <a:effectLst/>
                <a:uLnTx/>
                <a:uFillTx/>
                <a:latin typeface="Calibri"/>
                <a:ea typeface="MS PGothic" pitchFamily="34" charset="-128"/>
                <a:cs typeface="+mn-cs"/>
              </a:rPr>
              <a:t>’</a:t>
            </a:r>
            <a:r>
              <a:rPr kumimoji="0" lang="fr-FR" sz="3200" b="1" i="0" u="none" strike="noStrike" kern="1200" cap="none" spc="0" normalizeH="0" baseline="0" noProof="0">
                <a:ln>
                  <a:noFill/>
                </a:ln>
                <a:solidFill>
                  <a:srgbClr val="FFFFFF"/>
                </a:solidFill>
                <a:effectLst/>
                <a:uLnTx/>
                <a:uFillTx/>
                <a:latin typeface="Calibri"/>
                <a:ea typeface="MS PGothic" pitchFamily="34" charset="-128"/>
                <a:cs typeface="+mn-cs"/>
              </a:rPr>
              <a:t>Internet : Airtel, Tigo et Sotel Tchad;</a:t>
            </a:r>
            <a:endParaRPr kumimoji="0" lang="fr-FR" sz="3200" b="0" i="0" u="none" strike="noStrike" kern="1200" cap="none" spc="0" normalizeH="0" baseline="0" noProof="0">
              <a:ln>
                <a:noFill/>
              </a:ln>
              <a:solidFill>
                <a:srgbClr val="FFFFFF"/>
              </a:solidFill>
              <a:effectLst/>
              <a:uLnTx/>
              <a:uFillTx/>
              <a:latin typeface="Calibri"/>
              <a:ea typeface="MS PGothic" pitchFamily="34" charset="-128"/>
              <a:cs typeface="+mn-cs"/>
            </a:endParaRPr>
          </a:p>
          <a:p>
            <a:pPr marL="342900" marR="0" lvl="0" indent="-342900" algn="l" defTabSz="914400" rtl="0" eaLnBrk="1" fontAlgn="auto" latinLnBrk="0" hangingPunct="1">
              <a:lnSpc>
                <a:spcPct val="100000"/>
              </a:lnSpc>
              <a:spcBef>
                <a:spcPct val="20000"/>
              </a:spcBef>
              <a:spcAft>
                <a:spcPts val="0"/>
              </a:spcAft>
              <a:buClr>
                <a:srgbClr val="FF0000"/>
              </a:buClr>
              <a:buSzTx/>
              <a:buFont typeface="Wingdings" pitchFamily="2" charset="2"/>
              <a:buChar char="q"/>
              <a:tabLst/>
              <a:defRPr/>
            </a:pPr>
            <a:r>
              <a:rPr kumimoji="0" lang="fr-FR" sz="3200" b="1" i="0" u="none" strike="noStrike" kern="1200" cap="none" spc="0" normalizeH="0" baseline="0" noProof="0">
                <a:ln>
                  <a:noFill/>
                </a:ln>
                <a:solidFill>
                  <a:srgbClr val="FFFFFF"/>
                </a:solidFill>
                <a:effectLst/>
                <a:uLnTx/>
                <a:uFillTx/>
                <a:latin typeface="Calibri"/>
                <a:ea typeface="MS PGothic" pitchFamily="34" charset="-128"/>
                <a:cs typeface="+mn-cs"/>
              </a:rPr>
              <a:t>Chaines de Télévision privées  peu nombreuses</a:t>
            </a:r>
            <a:endParaRPr kumimoji="0" lang="fr-FR" sz="3200" b="0" i="0" u="none" strike="noStrike" kern="1200" cap="none" spc="0" normalizeH="0" baseline="0" noProof="0">
              <a:ln>
                <a:noFill/>
              </a:ln>
              <a:solidFill>
                <a:srgbClr val="FFFFFF"/>
              </a:solidFill>
              <a:effectLst/>
              <a:uLnTx/>
              <a:uFillTx/>
              <a:latin typeface="Calibri"/>
              <a:ea typeface="MS PGothic" pitchFamily="34" charset="-128"/>
              <a:cs typeface="+mn-cs"/>
            </a:endParaRPr>
          </a:p>
          <a:p>
            <a:pPr marL="342900" marR="0" lvl="0" indent="-342900" algn="l" defTabSz="914400" rtl="0" eaLnBrk="1" fontAlgn="auto" latinLnBrk="0" hangingPunct="1">
              <a:lnSpc>
                <a:spcPct val="100000"/>
              </a:lnSpc>
              <a:spcBef>
                <a:spcPct val="20000"/>
              </a:spcBef>
              <a:spcAft>
                <a:spcPts val="0"/>
              </a:spcAft>
              <a:buClr>
                <a:srgbClr val="FF0000"/>
              </a:buClr>
              <a:buSzTx/>
              <a:buFont typeface="Wingdings" pitchFamily="2" charset="2"/>
              <a:buChar char="q"/>
              <a:tabLst/>
              <a:defRPr/>
            </a:pPr>
            <a:r>
              <a:rPr kumimoji="0" lang="fr-FR" sz="3200" b="1" i="0" u="none" strike="noStrike" kern="1200" cap="none" spc="0" normalizeH="0" baseline="0" noProof="0">
                <a:ln>
                  <a:noFill/>
                </a:ln>
                <a:solidFill>
                  <a:srgbClr val="FFFFFF"/>
                </a:solidFill>
                <a:effectLst/>
                <a:uLnTx/>
                <a:uFillTx/>
                <a:latin typeface="Calibri"/>
                <a:ea typeface="MS PGothic" pitchFamily="34" charset="-128"/>
                <a:cs typeface="+mn-cs"/>
              </a:rPr>
              <a:t>Agences de communication peu développées</a:t>
            </a:r>
            <a:endParaRPr kumimoji="0" lang="fr-FR" sz="3200" b="0" i="0" u="none" strike="noStrike" kern="1200" cap="none" spc="0" normalizeH="0" baseline="0" noProof="0">
              <a:ln>
                <a:noFill/>
              </a:ln>
              <a:solidFill>
                <a:srgbClr val="FFFFFF"/>
              </a:solidFill>
              <a:effectLst/>
              <a:uLnTx/>
              <a:uFillTx/>
              <a:latin typeface="Calibri"/>
              <a:ea typeface="MS PGothic" pitchFamily="34" charset="-128"/>
              <a:cs typeface="+mn-cs"/>
            </a:endParaRPr>
          </a:p>
          <a:p>
            <a:pPr marL="342900" marR="0" lvl="0" indent="-342900" algn="l" defTabSz="914400" rtl="0" eaLnBrk="1" fontAlgn="auto" latinLnBrk="0" hangingPunct="1">
              <a:lnSpc>
                <a:spcPct val="100000"/>
              </a:lnSpc>
              <a:spcBef>
                <a:spcPct val="20000"/>
              </a:spcBef>
              <a:spcAft>
                <a:spcPts val="0"/>
              </a:spcAft>
              <a:buClr>
                <a:srgbClr val="FF0000"/>
              </a:buClr>
              <a:buSzTx/>
              <a:buFont typeface="Wingdings" pitchFamily="2" charset="2"/>
              <a:buChar char="q"/>
              <a:tabLst/>
              <a:defRPr/>
            </a:pPr>
            <a:r>
              <a:rPr kumimoji="0" lang="fr-FR" sz="3200" b="1" i="0" u="none" strike="noStrike" kern="1200" cap="none" spc="0" normalizeH="0" baseline="0" noProof="0">
                <a:ln>
                  <a:noFill/>
                </a:ln>
                <a:solidFill>
                  <a:srgbClr val="FFFFFF"/>
                </a:solidFill>
                <a:effectLst/>
                <a:uLnTx/>
                <a:uFillTx/>
                <a:latin typeface="Calibri"/>
                <a:ea typeface="MS PGothic" pitchFamily="34" charset="-128"/>
                <a:cs typeface="+mn-cs"/>
              </a:rPr>
              <a:t>Projets de E-gouvernement en cours de mise en œuvre</a:t>
            </a:r>
            <a:endParaRPr kumimoji="0" lang="fr-FR" sz="3200" b="0" i="0" u="none" strike="noStrike" kern="1200" cap="none" spc="0" normalizeH="0" baseline="0" noProof="0">
              <a:ln>
                <a:noFill/>
              </a:ln>
              <a:solidFill>
                <a:srgbClr val="FFFFFF"/>
              </a:solidFill>
              <a:effectLst/>
              <a:uLnTx/>
              <a:uFillTx/>
              <a:latin typeface="Calibri"/>
              <a:ea typeface="MS PGothic" pitchFamily="34" charset="-128"/>
              <a:cs typeface="+mn-cs"/>
            </a:endParaRPr>
          </a:p>
          <a:p>
            <a:pPr marL="342900" marR="0" lvl="0" indent="-342900" algn="l" defTabSz="914400" rtl="0" eaLnBrk="1" fontAlgn="auto" latinLnBrk="0" hangingPunct="1">
              <a:lnSpc>
                <a:spcPct val="100000"/>
              </a:lnSpc>
              <a:spcBef>
                <a:spcPct val="20000"/>
              </a:spcBef>
              <a:spcAft>
                <a:spcPts val="0"/>
              </a:spcAft>
              <a:buClr>
                <a:srgbClr val="FF0000"/>
              </a:buClr>
              <a:buSzTx/>
              <a:buFont typeface="Wingdings" pitchFamily="2" charset="2"/>
              <a:buChar char="q"/>
              <a:tabLst/>
              <a:defRPr/>
            </a:pPr>
            <a:r>
              <a:rPr kumimoji="0" lang="fr-FR" sz="3200" b="1" i="0" u="none" strike="noStrike" kern="1200" cap="none" spc="0" normalizeH="0" baseline="0" noProof="0">
                <a:ln>
                  <a:noFill/>
                </a:ln>
                <a:solidFill>
                  <a:srgbClr val="FFFFFF"/>
                </a:solidFill>
                <a:effectLst/>
                <a:uLnTx/>
                <a:uFillTx/>
                <a:latin typeface="Calibri"/>
                <a:ea typeface="MS PGothic" pitchFamily="34" charset="-128"/>
                <a:cs typeface="+mn-cs"/>
              </a:rPr>
              <a:t>La fibre optique en cours de déploiement</a:t>
            </a:r>
            <a:endParaRPr kumimoji="0" lang="fr-FR" sz="3200" b="0" i="0" u="none" strike="noStrike" kern="1200" cap="none" spc="0" normalizeH="0" baseline="0" noProof="0">
              <a:ln>
                <a:noFill/>
              </a:ln>
              <a:solidFill>
                <a:srgbClr val="FFFFFF"/>
              </a:solidFill>
              <a:effectLst/>
              <a:uLnTx/>
              <a:uFillTx/>
              <a:latin typeface="Calibri"/>
              <a:ea typeface="MS PGothic" pitchFamily="34" charset="-128"/>
              <a:cs typeface="+mn-cs"/>
            </a:endParaRPr>
          </a:p>
          <a:p>
            <a:pPr marL="342900" marR="0" lvl="0" indent="-342900" algn="l" defTabSz="914400" rtl="0" eaLnBrk="1" fontAlgn="auto" latinLnBrk="0" hangingPunct="1">
              <a:lnSpc>
                <a:spcPct val="100000"/>
              </a:lnSpc>
              <a:spcBef>
                <a:spcPct val="20000"/>
              </a:spcBef>
              <a:spcAft>
                <a:spcPts val="0"/>
              </a:spcAft>
              <a:buClr>
                <a:srgbClr val="FF0000"/>
              </a:buClr>
              <a:buSzTx/>
              <a:buFont typeface="Wingdings" pitchFamily="2" charset="2"/>
              <a:buChar char="q"/>
              <a:tabLst/>
              <a:defRPr/>
            </a:pPr>
            <a:r>
              <a:rPr kumimoji="0" lang="fr-FR" sz="3200" b="1" i="0" u="none" strike="noStrike" kern="1200" cap="none" spc="0" normalizeH="0" baseline="0" noProof="0">
                <a:ln>
                  <a:noFill/>
                </a:ln>
                <a:solidFill>
                  <a:srgbClr val="FFFFFF"/>
                </a:solidFill>
                <a:effectLst/>
                <a:uLnTx/>
                <a:uFillTx/>
                <a:latin typeface="Calibri"/>
                <a:ea typeface="MS PGothic" pitchFamily="34" charset="-128"/>
                <a:cs typeface="+mn-cs"/>
              </a:rPr>
              <a:t>Marché de matériels informatiques et de télécommunications</a:t>
            </a:r>
          </a:p>
          <a:p>
            <a:pPr marL="342900" marR="0" lvl="0" indent="-342900" algn="l" defTabSz="914400" rtl="0" eaLnBrk="1" fontAlgn="auto" latinLnBrk="0" hangingPunct="1">
              <a:lnSpc>
                <a:spcPct val="100000"/>
              </a:lnSpc>
              <a:spcBef>
                <a:spcPct val="20000"/>
              </a:spcBef>
              <a:spcAft>
                <a:spcPts val="0"/>
              </a:spcAft>
              <a:buClr>
                <a:srgbClr val="FF0000"/>
              </a:buClr>
              <a:buSzTx/>
              <a:buFont typeface="Wingdings" pitchFamily="2" charset="2"/>
              <a:buChar char="q"/>
              <a:tabLst/>
              <a:defRPr/>
            </a:pPr>
            <a:r>
              <a:rPr kumimoji="0" lang="fr-FR" sz="3200" b="1" i="0" u="none" strike="noStrike" kern="1200" cap="none" spc="0" normalizeH="0" baseline="0" noProof="0">
                <a:ln>
                  <a:noFill/>
                </a:ln>
                <a:solidFill>
                  <a:srgbClr val="FFFFFF"/>
                </a:solidFill>
                <a:effectLst/>
                <a:uLnTx/>
                <a:uFillTx/>
                <a:latin typeface="Calibri"/>
                <a:ea typeface="MS PGothic" pitchFamily="34" charset="-128"/>
                <a:cs typeface="+mn-cs"/>
              </a:rPr>
              <a:t>Vente et achat vie internet peu développer.</a:t>
            </a:r>
            <a:endParaRPr kumimoji="0" lang="fr-FR" sz="3200" b="0" i="0" u="none" strike="noStrike" kern="1200" cap="none" spc="0" normalizeH="0" baseline="0" noProof="0">
              <a:ln>
                <a:noFill/>
              </a:ln>
              <a:solidFill>
                <a:srgbClr val="FFFFFF"/>
              </a:solidFill>
              <a:effectLst/>
              <a:uLnTx/>
              <a:uFillTx/>
              <a:latin typeface="Calibri"/>
              <a:ea typeface="MS PGothic" pitchFamily="34" charset="-128"/>
              <a:cs typeface="+mn-cs"/>
            </a:endParaRPr>
          </a:p>
          <a:p>
            <a:pPr marL="342900" marR="0" lvl="0" indent="-342900" algn="ctr"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fr-FR" sz="3200" b="0" i="0" u="none" strike="noStrike" kern="1200" cap="none" spc="0" normalizeH="0" baseline="0" noProof="0" dirty="0">
              <a:ln>
                <a:noFill/>
              </a:ln>
              <a:solidFill>
                <a:srgbClr val="FFFFFF"/>
              </a:solidFill>
              <a:effectLst/>
              <a:uLnTx/>
              <a:uFillTx/>
              <a:latin typeface="Calibri"/>
              <a:ea typeface="MS PGothic" pitchFamily="34" charset="-128"/>
              <a:cs typeface="+mn-cs"/>
            </a:endParaRPr>
          </a:p>
        </p:txBody>
      </p:sp>
      <p:sp>
        <p:nvSpPr>
          <p:cNvPr id="26" name="Espace réservé du numéro de diapositive 7">
            <a:extLst>
              <a:ext uri="{FF2B5EF4-FFF2-40B4-BE49-F238E27FC236}">
                <a16:creationId xmlns:a16="http://schemas.microsoft.com/office/drawing/2014/main" id="{CC3C0807-0B6A-394A-A6B2-41BAAC1EC921}"/>
              </a:ext>
            </a:extLst>
          </p:cNvPr>
          <p:cNvSpPr txBox="1">
            <a:spLocks/>
          </p:cNvSpPr>
          <p:nvPr/>
        </p:nvSpPr>
        <p:spPr>
          <a:xfrm>
            <a:off x="6553200" y="6356350"/>
            <a:ext cx="2133600"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77B72C43-A02A-47F6-A43F-5F1498885988}" type="slidenum">
              <a:rPr kumimoji="0" lang="fr-F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fr-F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27" name="Ellipse 26">
            <a:extLst>
              <a:ext uri="{FF2B5EF4-FFF2-40B4-BE49-F238E27FC236}">
                <a16:creationId xmlns:a16="http://schemas.microsoft.com/office/drawing/2014/main" id="{10206E3B-A73A-064D-AB77-6DDEB7CE57B7}"/>
              </a:ext>
            </a:extLst>
          </p:cNvPr>
          <p:cNvSpPr/>
          <p:nvPr/>
        </p:nvSpPr>
        <p:spPr>
          <a:xfrm>
            <a:off x="4798979" y="3370956"/>
            <a:ext cx="4860032" cy="3167956"/>
          </a:xfrm>
          <a:prstGeom prst="ellipse">
            <a:avLst/>
          </a:prstGeom>
          <a:solidFill>
            <a:srgbClr val="4F81BD"/>
          </a:solidFill>
          <a:ln w="25400" cap="flat" cmpd="sng" algn="ctr">
            <a:solidFill>
              <a:srgbClr val="4F81BD">
                <a:shade val="50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800" b="1" i="1" u="none" strike="noStrike" kern="0" cap="none" spc="0" normalizeH="0" baseline="0" noProof="0" dirty="0">
                <a:ln>
                  <a:noFill/>
                </a:ln>
                <a:solidFill>
                  <a:srgbClr val="FFFFFF"/>
                </a:solidFill>
                <a:effectLst/>
                <a:uLnTx/>
                <a:uFillTx/>
                <a:latin typeface="Calibri"/>
                <a:ea typeface="MS PGothic" pitchFamily="34" charset="-128"/>
                <a:cs typeface="+mn-cs"/>
              </a:rPr>
              <a:t>Quelques idées de projets</a:t>
            </a:r>
            <a:endParaRPr kumimoji="0" lang="fr-FR" sz="1800" b="0" i="1" u="none" strike="noStrike" kern="0" cap="none" spc="0" normalizeH="0" baseline="0" noProof="0" dirty="0">
              <a:ln>
                <a:noFill/>
              </a:ln>
              <a:solidFill>
                <a:srgbClr val="FFFFFF"/>
              </a:solidFill>
              <a:effectLst/>
              <a:uLnTx/>
              <a:uFillTx/>
              <a:latin typeface="Calibri"/>
              <a:ea typeface="MS PGothic" pitchFamily="34" charset="-128"/>
              <a:cs typeface="+mn-cs"/>
            </a:endParaRPr>
          </a:p>
          <a:p>
            <a:pPr marL="0" marR="0" lvl="0" indent="0" defTabSz="914400" eaLnBrk="1" fontAlgn="auto" latinLnBrk="0" hangingPunct="1">
              <a:lnSpc>
                <a:spcPct val="100000"/>
              </a:lnSpc>
              <a:spcBef>
                <a:spcPts val="0"/>
              </a:spcBef>
              <a:spcAft>
                <a:spcPts val="0"/>
              </a:spcAft>
              <a:buClr>
                <a:srgbClr val="FF0000"/>
              </a:buClr>
              <a:buSzTx/>
              <a:buFont typeface="Wingdings" pitchFamily="2" charset="2"/>
              <a:buChar char="q"/>
              <a:tabLst/>
              <a:defRPr/>
            </a:pPr>
            <a:r>
              <a:rPr kumimoji="0" lang="fr-FR" sz="1800" b="1" i="0" u="none" strike="noStrike" kern="0" cap="none" spc="0" normalizeH="0" baseline="0" noProof="0" dirty="0">
                <a:ln>
                  <a:noFill/>
                </a:ln>
                <a:solidFill>
                  <a:srgbClr val="FFFFFF"/>
                </a:solidFill>
                <a:effectLst/>
                <a:uLnTx/>
                <a:uFillTx/>
                <a:latin typeface="Calibri"/>
                <a:ea typeface="MS PGothic" pitchFamily="34" charset="-128"/>
                <a:cs typeface="+mn-cs"/>
              </a:rPr>
              <a:t>Marché de la téléphonie mobile à pourvoir;</a:t>
            </a:r>
            <a:endParaRPr kumimoji="0" lang="fr-FR" sz="1800" b="0" i="0" u="none" strike="noStrike" kern="0" cap="none" spc="0" normalizeH="0" baseline="0" noProof="0" dirty="0">
              <a:ln>
                <a:noFill/>
              </a:ln>
              <a:solidFill>
                <a:srgbClr val="FFFFFF"/>
              </a:solidFill>
              <a:effectLst/>
              <a:uLnTx/>
              <a:uFillTx/>
              <a:latin typeface="Calibri"/>
              <a:ea typeface="MS PGothic" pitchFamily="34" charset="-128"/>
              <a:cs typeface="+mn-cs"/>
            </a:endParaRPr>
          </a:p>
          <a:p>
            <a:pPr marL="0" marR="0" lvl="0" indent="0" defTabSz="914400" eaLnBrk="1" fontAlgn="auto" latinLnBrk="0" hangingPunct="1">
              <a:lnSpc>
                <a:spcPct val="100000"/>
              </a:lnSpc>
              <a:spcBef>
                <a:spcPts val="0"/>
              </a:spcBef>
              <a:spcAft>
                <a:spcPts val="0"/>
              </a:spcAft>
              <a:buClr>
                <a:srgbClr val="FF0000"/>
              </a:buClr>
              <a:buSzTx/>
              <a:buFont typeface="Wingdings" pitchFamily="2" charset="2"/>
              <a:buChar char="q"/>
              <a:tabLst/>
              <a:defRPr/>
            </a:pPr>
            <a:r>
              <a:rPr kumimoji="0" lang="fr-FR" sz="1800" b="1" i="0" u="none" strike="noStrike" kern="0" cap="none" spc="0" normalizeH="0" baseline="0" noProof="0" dirty="0">
                <a:ln>
                  <a:noFill/>
                </a:ln>
                <a:solidFill>
                  <a:srgbClr val="FFFFFF"/>
                </a:solidFill>
                <a:effectLst/>
                <a:uLnTx/>
                <a:uFillTx/>
                <a:latin typeface="Calibri"/>
                <a:ea typeface="MS PGothic" pitchFamily="34" charset="-128"/>
                <a:cs typeface="+mn-cs"/>
              </a:rPr>
              <a:t>Ouverture des chaines de télévision privées;</a:t>
            </a:r>
            <a:endParaRPr kumimoji="0" lang="fr-FR" sz="1800" b="0" i="0" u="none" strike="noStrike" kern="0" cap="none" spc="0" normalizeH="0" baseline="0" noProof="0" dirty="0">
              <a:ln>
                <a:noFill/>
              </a:ln>
              <a:solidFill>
                <a:srgbClr val="FFFFFF"/>
              </a:solidFill>
              <a:effectLst/>
              <a:uLnTx/>
              <a:uFillTx/>
              <a:latin typeface="Calibri"/>
              <a:ea typeface="MS PGothic" pitchFamily="34" charset="-128"/>
              <a:cs typeface="+mn-cs"/>
            </a:endParaRPr>
          </a:p>
          <a:p>
            <a:pPr marL="0" marR="0" lvl="0" indent="0" defTabSz="914400" eaLnBrk="1" fontAlgn="auto" latinLnBrk="0" hangingPunct="1">
              <a:lnSpc>
                <a:spcPct val="100000"/>
              </a:lnSpc>
              <a:spcBef>
                <a:spcPts val="0"/>
              </a:spcBef>
              <a:spcAft>
                <a:spcPts val="0"/>
              </a:spcAft>
              <a:buClr>
                <a:srgbClr val="FF0000"/>
              </a:buClr>
              <a:buSzTx/>
              <a:buFont typeface="Wingdings" pitchFamily="2" charset="2"/>
              <a:buChar char="q"/>
              <a:tabLst/>
              <a:defRPr/>
            </a:pPr>
            <a:r>
              <a:rPr kumimoji="0" lang="fr-FR" sz="1800" b="1" i="0" u="none" strike="noStrike" kern="0" cap="none" spc="0" normalizeH="0" baseline="0" noProof="0" dirty="0">
                <a:ln>
                  <a:noFill/>
                </a:ln>
                <a:solidFill>
                  <a:srgbClr val="FFFFFF"/>
                </a:solidFill>
                <a:effectLst/>
                <a:uLnTx/>
                <a:uFillTx/>
                <a:latin typeface="Calibri"/>
                <a:ea typeface="MS PGothic" pitchFamily="34" charset="-128"/>
                <a:cs typeface="+mn-cs"/>
              </a:rPr>
              <a:t>Participation aux projets e-gouvernement; </a:t>
            </a:r>
            <a:endParaRPr kumimoji="0" lang="fr-FR" sz="1800" b="0" i="0" u="none" strike="noStrike" kern="0" cap="none" spc="0" normalizeH="0" baseline="0" noProof="0" dirty="0">
              <a:ln>
                <a:noFill/>
              </a:ln>
              <a:solidFill>
                <a:srgbClr val="FFFFFF"/>
              </a:solidFill>
              <a:effectLst/>
              <a:uLnTx/>
              <a:uFillTx/>
              <a:latin typeface="Calibri"/>
              <a:ea typeface="MS PGothic" pitchFamily="34" charset="-128"/>
              <a:cs typeface="+mn-cs"/>
            </a:endParaRPr>
          </a:p>
          <a:p>
            <a:pPr marL="0" marR="0" lvl="0" indent="0" defTabSz="914400" eaLnBrk="1" fontAlgn="auto" latinLnBrk="0" hangingPunct="1">
              <a:lnSpc>
                <a:spcPct val="100000"/>
              </a:lnSpc>
              <a:spcBef>
                <a:spcPts val="0"/>
              </a:spcBef>
              <a:spcAft>
                <a:spcPts val="0"/>
              </a:spcAft>
              <a:buClr>
                <a:srgbClr val="FF0000"/>
              </a:buClr>
              <a:buSzTx/>
              <a:buFont typeface="Wingdings" pitchFamily="2" charset="2"/>
              <a:buChar char="q"/>
              <a:tabLst/>
              <a:defRPr/>
            </a:pPr>
            <a:r>
              <a:rPr kumimoji="0" lang="fr-FR" sz="1800" b="1" i="0" u="none" strike="noStrike" kern="0" cap="none" spc="0" normalizeH="0" baseline="0" noProof="0" dirty="0">
                <a:ln>
                  <a:noFill/>
                </a:ln>
                <a:solidFill>
                  <a:srgbClr val="FFFFFF"/>
                </a:solidFill>
                <a:effectLst/>
                <a:uLnTx/>
                <a:uFillTx/>
                <a:latin typeface="Calibri"/>
                <a:ea typeface="MS PGothic" pitchFamily="34" charset="-128"/>
                <a:cs typeface="+mn-cs"/>
              </a:rPr>
              <a:t>Marché de matériels informatiques et d</a:t>
            </a:r>
            <a:r>
              <a:rPr kumimoji="0" lang="fr-FR" altLang="en-US" sz="1800" b="1" i="0" u="none" strike="noStrike" kern="0" cap="none" spc="0" normalizeH="0" baseline="0" noProof="0" dirty="0">
                <a:ln>
                  <a:noFill/>
                </a:ln>
                <a:solidFill>
                  <a:srgbClr val="FFFFFF"/>
                </a:solidFill>
                <a:effectLst/>
                <a:uLnTx/>
                <a:uFillTx/>
                <a:latin typeface="Calibri"/>
                <a:ea typeface="MS PGothic" pitchFamily="34" charset="-128"/>
                <a:cs typeface="+mn-cs"/>
              </a:rPr>
              <a:t>’</a:t>
            </a:r>
            <a:r>
              <a:rPr kumimoji="0" lang="fr-FR" sz="1800" b="1" i="0" u="none" strike="noStrike" kern="0" cap="none" spc="0" normalizeH="0" baseline="0" noProof="0" dirty="0">
                <a:ln>
                  <a:noFill/>
                </a:ln>
                <a:solidFill>
                  <a:srgbClr val="FFFFFF"/>
                </a:solidFill>
                <a:effectLst/>
                <a:uLnTx/>
                <a:uFillTx/>
                <a:latin typeface="Calibri"/>
                <a:ea typeface="MS PGothic" pitchFamily="34" charset="-128"/>
                <a:cs typeface="+mn-cs"/>
              </a:rPr>
              <a:t>Internet, etc.</a:t>
            </a:r>
            <a:endParaRPr kumimoji="0" lang="fr-FR" sz="1800" b="0" i="0" u="none" strike="noStrike" kern="0" cap="none" spc="0" normalizeH="0" baseline="0" noProof="0" dirty="0">
              <a:ln>
                <a:noFill/>
              </a:ln>
              <a:solidFill>
                <a:srgbClr val="FFFFFF"/>
              </a:solidFill>
              <a:effectLst/>
              <a:uLnTx/>
              <a:uFillTx/>
              <a:latin typeface="Calibri"/>
              <a:ea typeface="MS PGothic" pitchFamily="34" charset="-128"/>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dirty="0">
              <a:ln>
                <a:noFill/>
              </a:ln>
              <a:solidFill>
                <a:srgbClr val="FFFFFF"/>
              </a:solidFill>
              <a:effectLst/>
              <a:uLnTx/>
              <a:uFillTx/>
              <a:latin typeface="Calibri"/>
              <a:ea typeface="MS PGothic" pitchFamily="34" charset="-128"/>
              <a:cs typeface="+mn-cs"/>
            </a:endParaRPr>
          </a:p>
        </p:txBody>
      </p:sp>
      <p:pic>
        <p:nvPicPr>
          <p:cNvPr id="28" name="Picture 2">
            <a:extLst>
              <a:ext uri="{FF2B5EF4-FFF2-40B4-BE49-F238E27FC236}">
                <a16:creationId xmlns:a16="http://schemas.microsoft.com/office/drawing/2014/main" id="{4160D8D5-BEF6-1640-81AB-E17A8C3EC430}"/>
              </a:ext>
            </a:extLst>
          </p:cNvPr>
          <p:cNvPicPr>
            <a:picLocks noChangeAspect="1" noChangeArrowheads="1"/>
          </p:cNvPicPr>
          <p:nvPr/>
        </p:nvPicPr>
        <p:blipFill>
          <a:blip r:embed="rId8" cstate="print"/>
          <a:srcRect/>
          <a:stretch>
            <a:fillRect/>
          </a:stretch>
        </p:blipFill>
        <p:spPr bwMode="auto">
          <a:xfrm>
            <a:off x="5364903" y="1047589"/>
            <a:ext cx="3854019" cy="2240213"/>
          </a:xfrm>
          <a:prstGeom prst="rect">
            <a:avLst/>
          </a:prstGeom>
          <a:noFill/>
          <a:ln w="9525">
            <a:noFill/>
            <a:miter lim="800000"/>
            <a:headEnd/>
            <a:tailEnd/>
          </a:ln>
        </p:spPr>
      </p:pic>
      <p:sp>
        <p:nvSpPr>
          <p:cNvPr id="29" name="Rectangle 28">
            <a:extLst>
              <a:ext uri="{FF2B5EF4-FFF2-40B4-BE49-F238E27FC236}">
                <a16:creationId xmlns:a16="http://schemas.microsoft.com/office/drawing/2014/main" id="{6D0E93C1-AC06-3043-8C8B-D814AF2B6071}"/>
              </a:ext>
            </a:extLst>
          </p:cNvPr>
          <p:cNvSpPr/>
          <p:nvPr/>
        </p:nvSpPr>
        <p:spPr>
          <a:xfrm>
            <a:off x="3826247" y="6318120"/>
            <a:ext cx="2016224" cy="626368"/>
          </a:xfrm>
          <a:prstGeom prst="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800" b="0" i="0" u="none" strike="noStrike" kern="0" cap="none" spc="0" normalizeH="0" baseline="0" noProof="0" dirty="0">
                <a:ln>
                  <a:noFill/>
                </a:ln>
                <a:solidFill>
                  <a:prstClr val="white"/>
                </a:solidFill>
                <a:effectLst/>
                <a:uLnTx/>
                <a:uFillTx/>
                <a:latin typeface="Calibri"/>
                <a:ea typeface="+mn-ea"/>
                <a:cs typeface="+mn-cs"/>
              </a:rPr>
              <a:t>CCIAMA/2017</a:t>
            </a:r>
          </a:p>
        </p:txBody>
      </p:sp>
      <p:sp>
        <p:nvSpPr>
          <p:cNvPr id="30" name="Rectangle 29">
            <a:extLst>
              <a:ext uri="{FF2B5EF4-FFF2-40B4-BE49-F238E27FC236}">
                <a16:creationId xmlns:a16="http://schemas.microsoft.com/office/drawing/2014/main" id="{5807EBE0-6228-154F-9F19-98A714B53001}"/>
              </a:ext>
            </a:extLst>
          </p:cNvPr>
          <p:cNvSpPr/>
          <p:nvPr/>
        </p:nvSpPr>
        <p:spPr>
          <a:xfrm>
            <a:off x="0" y="0"/>
            <a:ext cx="323528" cy="6858000"/>
          </a:xfrm>
          <a:prstGeom prst="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800" b="1" i="0" u="none" strike="noStrike" kern="0" cap="none" spc="0" normalizeH="0" baseline="0" noProof="0" dirty="0">
                <a:ln>
                  <a:noFill/>
                </a:ln>
                <a:solidFill>
                  <a:prstClr val="white"/>
                </a:solidFill>
                <a:effectLst/>
                <a:uLnTx/>
                <a:uFillTx/>
                <a:latin typeface="Calibri"/>
                <a:ea typeface="+mn-ea"/>
                <a:cs typeface="+mn-cs"/>
              </a:rPr>
              <a:t>CCIAMA</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1" i="0" u="none" strike="noStrike" kern="0" cap="none" spc="0" normalizeH="0" baseline="0" noProof="0" dirty="0">
              <a:ln>
                <a:noFill/>
              </a:ln>
              <a:solidFill>
                <a:prstClr val="white"/>
              </a:solidFill>
              <a:effectLst/>
              <a:uLnTx/>
              <a:uFillTx/>
              <a:latin typeface="Calibri"/>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1" i="0" u="none" strike="noStrike" kern="0" cap="none" spc="0" normalizeH="0" baseline="0" noProof="0" dirty="0">
              <a:ln>
                <a:noFill/>
              </a:ln>
              <a:solidFill>
                <a:prstClr val="white"/>
              </a:solidFill>
              <a:effectLst/>
              <a:uLnTx/>
              <a:uFillTx/>
              <a:latin typeface="Calibri"/>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800" b="1" i="0" u="none" strike="noStrike" kern="0" cap="none" spc="0" normalizeH="0" baseline="0" noProof="0" dirty="0">
                <a:ln>
                  <a:noFill/>
                </a:ln>
                <a:solidFill>
                  <a:prstClr val="white"/>
                </a:solidFill>
                <a:effectLst/>
                <a:uLnTx/>
                <a:uFillTx/>
                <a:latin typeface="Calibri"/>
                <a:ea typeface="+mn-ea"/>
                <a:cs typeface="+mn-cs"/>
              </a:rPr>
              <a:t>2017</a:t>
            </a:r>
            <a:r>
              <a:rPr kumimoji="0" lang="fr-FR" sz="1800" b="0" i="0" u="none" strike="noStrike" kern="0" cap="none" spc="0" normalizeH="0" baseline="0" noProof="0" dirty="0">
                <a:ln>
                  <a:noFill/>
                </a:ln>
                <a:solidFill>
                  <a:srgbClr val="C0504D"/>
                </a:solidFill>
                <a:effectLst/>
                <a:uLnTx/>
                <a:uFillTx/>
                <a:latin typeface="Calibri"/>
                <a:ea typeface="+mn-ea"/>
                <a:cs typeface="+mn-cs"/>
              </a:rPr>
              <a:t> </a:t>
            </a:r>
          </a:p>
        </p:txBody>
      </p:sp>
      <p:sp>
        <p:nvSpPr>
          <p:cNvPr id="3" name="Rectangle 2">
            <a:extLst>
              <a:ext uri="{FF2B5EF4-FFF2-40B4-BE49-F238E27FC236}">
                <a16:creationId xmlns:a16="http://schemas.microsoft.com/office/drawing/2014/main" id="{344A14B0-C1D3-864F-9DE3-46C07F6D5AD2}"/>
              </a:ext>
            </a:extLst>
          </p:cNvPr>
          <p:cNvSpPr/>
          <p:nvPr/>
        </p:nvSpPr>
        <p:spPr>
          <a:xfrm>
            <a:off x="9711782" y="6272131"/>
            <a:ext cx="341760" cy="276999"/>
          </a:xfrm>
          <a:prstGeom prst="rect">
            <a:avLst/>
          </a:prstGeom>
        </p:spPr>
        <p:txBody>
          <a:bodyPr wrap="none">
            <a:spAutoFit/>
          </a:bodyPr>
          <a:lstStyle/>
          <a:p>
            <a:fld id="{77B72C43-A02A-47F6-A43F-5F1498885988}" type="slidenum">
              <a:rPr lang="fr-FR" sz="1200">
                <a:solidFill>
                  <a:prstClr val="black">
                    <a:tint val="75000"/>
                  </a:prstClr>
                </a:solidFill>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lang="fr-FR" dirty="0"/>
          </a:p>
        </p:txBody>
      </p:sp>
    </p:spTree>
    <p:extLst>
      <p:ext uri="{BB962C8B-B14F-4D97-AF65-F5344CB8AC3E}">
        <p14:creationId xmlns:p14="http://schemas.microsoft.com/office/powerpoint/2010/main" val="37822159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CA286C35-23C4-4ABF-9742-A3D4A17C420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88738"/>
            <a:ext cx="10090155" cy="6023038"/>
          </a:xfrm>
          <a:prstGeom prst="rect">
            <a:avLst/>
          </a:prstGeom>
          <a:ln>
            <a:noFill/>
          </a:ln>
          <a:effectLst>
            <a:outerShdw dist="50800" dir="5400000" algn="ctr" rotWithShape="0">
              <a:schemeClr val="bg1"/>
            </a:outerShdw>
          </a:effectLst>
          <a:scene3d>
            <a:camera prst="orthographicFront">
              <a:rot lat="0" lon="0" rev="0"/>
            </a:camera>
            <a:lightRig rig="chilly" dir="t">
              <a:rot lat="0" lon="0" rev="18480000"/>
            </a:lightRig>
          </a:scene3d>
          <a:sp3d extrusionH="76200" contourW="12700" prstMaterial="clear">
            <a:bevelT w="12700" h="12700"/>
            <a:extrusionClr>
              <a:srgbClr val="00B0F0"/>
            </a:extrusionClr>
            <a:contourClr>
              <a:srgbClr val="00B0F0"/>
            </a:contourClr>
          </a:sp3d>
        </p:spPr>
      </p:pic>
      <p:sp>
        <p:nvSpPr>
          <p:cNvPr id="10" name="Rectangle 9">
            <a:extLst>
              <a:ext uri="{FF2B5EF4-FFF2-40B4-BE49-F238E27FC236}">
                <a16:creationId xmlns:a16="http://schemas.microsoft.com/office/drawing/2014/main" id="{4C71B564-B198-4224-9E1E-A124E0FDD1E2}"/>
              </a:ext>
            </a:extLst>
          </p:cNvPr>
          <p:cNvSpPr/>
          <p:nvPr/>
        </p:nvSpPr>
        <p:spPr>
          <a:xfrm>
            <a:off x="10094259" y="834962"/>
            <a:ext cx="2097742" cy="6023037"/>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chemeClr val="bg1"/>
              </a:solidFill>
            </a:endParaRPr>
          </a:p>
        </p:txBody>
      </p:sp>
      <p:pic>
        <p:nvPicPr>
          <p:cNvPr id="12" name="Picture 11">
            <a:extLst>
              <a:ext uri="{FF2B5EF4-FFF2-40B4-BE49-F238E27FC236}">
                <a16:creationId xmlns:a16="http://schemas.microsoft.com/office/drawing/2014/main" id="{40123720-243C-40FD-BD4E-C1A856C6310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81296" y="834963"/>
            <a:ext cx="2121817" cy="1224603"/>
          </a:xfrm>
          <a:prstGeom prst="rect">
            <a:avLst/>
          </a:prstGeom>
        </p:spPr>
      </p:pic>
      <p:pic>
        <p:nvPicPr>
          <p:cNvPr id="14" name="Picture 13">
            <a:extLst>
              <a:ext uri="{FF2B5EF4-FFF2-40B4-BE49-F238E27FC236}">
                <a16:creationId xmlns:a16="http://schemas.microsoft.com/office/drawing/2014/main" id="{9F81375B-A641-41FC-8246-961FF4AD3AE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40425" y="1723779"/>
            <a:ext cx="2005409" cy="1025346"/>
          </a:xfrm>
          <a:prstGeom prst="rect">
            <a:avLst/>
          </a:prstGeom>
        </p:spPr>
      </p:pic>
      <p:sp>
        <p:nvSpPr>
          <p:cNvPr id="15" name="TextBox 14">
            <a:extLst>
              <a:ext uri="{FF2B5EF4-FFF2-40B4-BE49-F238E27FC236}">
                <a16:creationId xmlns:a16="http://schemas.microsoft.com/office/drawing/2014/main" id="{2AF2CBCC-8511-4A67-B9BE-CF184285A097}"/>
              </a:ext>
            </a:extLst>
          </p:cNvPr>
          <p:cNvSpPr txBox="1"/>
          <p:nvPr/>
        </p:nvSpPr>
        <p:spPr>
          <a:xfrm>
            <a:off x="10098363" y="2749125"/>
            <a:ext cx="2005409" cy="4062651"/>
          </a:xfrm>
          <a:prstGeom prst="rect">
            <a:avLst/>
          </a:prstGeom>
          <a:noFill/>
        </p:spPr>
        <p:txBody>
          <a:bodyPr wrap="square" rtlCol="0">
            <a:spAutoFit/>
          </a:bodyPr>
          <a:lstStyle/>
          <a:p>
            <a:pPr algn="ctr"/>
            <a:r>
              <a:rPr lang="fr-FR" sz="1400" dirty="0">
                <a:solidFill>
                  <a:srgbClr val="FFFFFF"/>
                </a:solidFill>
              </a:rPr>
              <a:t>APRES LA RESTRUCTURATION </a:t>
            </a:r>
          </a:p>
          <a:p>
            <a:pPr algn="ctr"/>
            <a:r>
              <a:rPr lang="fr-FR" sz="1400" dirty="0">
                <a:solidFill>
                  <a:srgbClr val="FFFFFF"/>
                </a:solidFill>
              </a:rPr>
              <a:t>DES SECTEURS DES POSTES ET DES TELECOMMUNICATIONS</a:t>
            </a:r>
          </a:p>
          <a:p>
            <a:pPr algn="ctr"/>
            <a:r>
              <a:rPr lang="fr-FR" sz="1400" dirty="0">
                <a:solidFill>
                  <a:srgbClr val="BFE2F8"/>
                </a:solidFill>
              </a:rPr>
              <a:t>Bilan &amp; Défis et Perspectives</a:t>
            </a:r>
          </a:p>
          <a:p>
            <a:endParaRPr lang="fr-FR" sz="1400" dirty="0">
              <a:solidFill>
                <a:srgbClr val="BFE2F8"/>
              </a:solidFill>
            </a:endParaRPr>
          </a:p>
          <a:p>
            <a:endParaRPr lang="fr-FR" sz="1400" dirty="0">
              <a:solidFill>
                <a:srgbClr val="BFE2F8"/>
              </a:solidFill>
            </a:endParaRPr>
          </a:p>
          <a:p>
            <a:endParaRPr lang="fr-FR" sz="1400" dirty="0">
              <a:solidFill>
                <a:srgbClr val="BFE2F8"/>
              </a:solidFill>
            </a:endParaRPr>
          </a:p>
          <a:p>
            <a:endParaRPr lang="fr-FR" sz="1400" dirty="0">
              <a:solidFill>
                <a:srgbClr val="BFE2F8"/>
              </a:solidFill>
            </a:endParaRPr>
          </a:p>
          <a:p>
            <a:endParaRPr lang="fr-FR" sz="1400" dirty="0">
              <a:solidFill>
                <a:srgbClr val="BFE2F8"/>
              </a:solidFill>
            </a:endParaRPr>
          </a:p>
          <a:p>
            <a:endParaRPr lang="fr-FR" sz="1400" dirty="0">
              <a:solidFill>
                <a:srgbClr val="BFE2F8"/>
              </a:solidFill>
            </a:endParaRPr>
          </a:p>
          <a:p>
            <a:endParaRPr lang="fr-FR" sz="1400" dirty="0">
              <a:solidFill>
                <a:srgbClr val="BFE2F8"/>
              </a:solidFill>
            </a:endParaRPr>
          </a:p>
          <a:p>
            <a:pPr algn="ctr"/>
            <a:r>
              <a:rPr lang="fr-FR" sz="1200" dirty="0">
                <a:solidFill>
                  <a:schemeClr val="bg1"/>
                </a:solidFill>
              </a:rPr>
              <a:t>MINISTÈRE DES POSTES, DES NOUVELLES TECHNOLOGIES DE L’INFORMATION ET DE LA COMMUNICATION </a:t>
            </a:r>
          </a:p>
          <a:p>
            <a:endParaRPr lang="fr-FR" sz="1400" dirty="0">
              <a:solidFill>
                <a:srgbClr val="BFE2F8"/>
              </a:solidFill>
            </a:endParaRPr>
          </a:p>
        </p:txBody>
      </p:sp>
      <p:pic>
        <p:nvPicPr>
          <p:cNvPr id="5" name="Picture 4">
            <a:extLst>
              <a:ext uri="{FF2B5EF4-FFF2-40B4-BE49-F238E27FC236}">
                <a16:creationId xmlns:a16="http://schemas.microsoft.com/office/drawing/2014/main" id="{343266A0-564D-467A-9828-3475DF61945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99862" y="4311299"/>
            <a:ext cx="1927040" cy="1224603"/>
          </a:xfrm>
          <a:prstGeom prst="rect">
            <a:avLst/>
          </a:prstGeom>
        </p:spPr>
      </p:pic>
      <p:pic>
        <p:nvPicPr>
          <p:cNvPr id="17" name="Picture 16">
            <a:extLst>
              <a:ext uri="{FF2B5EF4-FFF2-40B4-BE49-F238E27FC236}">
                <a16:creationId xmlns:a16="http://schemas.microsoft.com/office/drawing/2014/main" id="{C502AFEC-CC81-42D9-BC6F-B0096B2557A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732549" y="114216"/>
            <a:ext cx="821159" cy="674523"/>
          </a:xfrm>
          <a:prstGeom prst="rect">
            <a:avLst/>
          </a:prstGeom>
        </p:spPr>
      </p:pic>
      <p:pic>
        <p:nvPicPr>
          <p:cNvPr id="16" name="Picture 15">
            <a:extLst>
              <a:ext uri="{FF2B5EF4-FFF2-40B4-BE49-F238E27FC236}">
                <a16:creationId xmlns:a16="http://schemas.microsoft.com/office/drawing/2014/main" id="{EA494F4C-2B41-41F9-BC9F-171CF0A6B4A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8358" y="6410632"/>
            <a:ext cx="10132617" cy="447367"/>
          </a:xfrm>
          <a:prstGeom prst="rect">
            <a:avLst/>
          </a:prstGeom>
        </p:spPr>
      </p:pic>
      <p:sp>
        <p:nvSpPr>
          <p:cNvPr id="20" name="Titre 1">
            <a:extLst>
              <a:ext uri="{FF2B5EF4-FFF2-40B4-BE49-F238E27FC236}">
                <a16:creationId xmlns:a16="http://schemas.microsoft.com/office/drawing/2014/main" id="{7E32F9FE-E32B-6241-8E0B-654404839DF9}"/>
              </a:ext>
            </a:extLst>
          </p:cNvPr>
          <p:cNvSpPr txBox="1">
            <a:spLocks/>
          </p:cNvSpPr>
          <p:nvPr/>
        </p:nvSpPr>
        <p:spPr>
          <a:xfrm>
            <a:off x="238931" y="172149"/>
            <a:ext cx="9811810" cy="2905286"/>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2200" b="1" i="0" u="none" strike="noStrike" kern="1200" cap="none" spc="0" normalizeH="0" baseline="0" noProof="0" dirty="0">
                <a:ln>
                  <a:noFill/>
                </a:ln>
                <a:solidFill>
                  <a:sysClr val="windowText" lastClr="000000"/>
                </a:solidFill>
                <a:effectLst/>
                <a:uLnTx/>
                <a:uFillTx/>
                <a:latin typeface="Calibri"/>
                <a:ea typeface="+mj-ea"/>
                <a:cs typeface="+mj-cs"/>
              </a:rPr>
              <a:t>VI - ACCÈS AUX TECHNOLOGIES DE L'INFORMATION ET DE LA COMMUNICATION (TIC) POUR BOOSTER LES ACTIVITÉS COMMERCIALES ET ACCROITRE LE CHIFFRE D'AFFAIRES</a:t>
            </a:r>
            <a:br>
              <a:rPr kumimoji="0" lang="fr-FR" sz="4400" b="0" i="0" u="none" strike="noStrike" kern="1200" cap="none" spc="0" normalizeH="0" baseline="0" noProof="0" dirty="0">
                <a:ln>
                  <a:noFill/>
                </a:ln>
                <a:solidFill>
                  <a:sysClr val="windowText" lastClr="000000"/>
                </a:solidFill>
                <a:effectLst/>
                <a:uLnTx/>
                <a:uFillTx/>
                <a:latin typeface="Calibri"/>
                <a:ea typeface="+mj-ea"/>
                <a:cs typeface="+mj-cs"/>
              </a:rPr>
            </a:br>
            <a:endParaRPr kumimoji="0" lang="fr-FR" sz="4400" b="0" i="0" u="none" strike="noStrike" kern="1200" cap="none" spc="0" normalizeH="0" baseline="0" noProof="0" dirty="0">
              <a:ln>
                <a:noFill/>
              </a:ln>
              <a:solidFill>
                <a:sysClr val="windowText" lastClr="000000"/>
              </a:solidFill>
              <a:effectLst/>
              <a:uLnTx/>
              <a:uFillTx/>
              <a:latin typeface="Calibri"/>
              <a:ea typeface="+mj-ea"/>
              <a:cs typeface="+mj-cs"/>
            </a:endParaRPr>
          </a:p>
        </p:txBody>
      </p:sp>
      <p:sp>
        <p:nvSpPr>
          <p:cNvPr id="21" name="Espace réservé du contenu 2">
            <a:extLst>
              <a:ext uri="{FF2B5EF4-FFF2-40B4-BE49-F238E27FC236}">
                <a16:creationId xmlns:a16="http://schemas.microsoft.com/office/drawing/2014/main" id="{7E1FA6B6-CECC-4842-AFCB-FEB2097C1C58}"/>
              </a:ext>
            </a:extLst>
          </p:cNvPr>
          <p:cNvSpPr txBox="1">
            <a:spLocks/>
          </p:cNvSpPr>
          <p:nvPr/>
        </p:nvSpPr>
        <p:spPr>
          <a:xfrm>
            <a:off x="527166" y="2549199"/>
            <a:ext cx="9235340" cy="3374569"/>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fr-FR" sz="2800" b="0" i="0" u="none" strike="noStrike" kern="1200" cap="none" spc="0" normalizeH="0" baseline="0" noProof="0" dirty="0">
                <a:ln>
                  <a:noFill/>
                </a:ln>
                <a:solidFill>
                  <a:sysClr val="windowText" lastClr="000000"/>
                </a:solidFill>
                <a:effectLst/>
                <a:uLnTx/>
                <a:uFillTx/>
                <a:latin typeface="Calibri"/>
                <a:ea typeface="+mn-ea"/>
                <a:cs typeface="+mn-cs"/>
              </a:rPr>
              <a:t>Au-delà de la communication et de la veille, Internet peut se transformer en canal de vente. D'autant que l'e-commerce est un secteur en constante progression dans le monde.</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fr-FR" sz="2800" b="0" i="0" u="none" strike="noStrike" kern="1200" cap="none" spc="0" normalizeH="0" baseline="0" noProof="0" dirty="0">
                <a:ln>
                  <a:noFill/>
                </a:ln>
                <a:solidFill>
                  <a:sysClr val="windowText" lastClr="000000"/>
                </a:solidFill>
                <a:effectLst/>
                <a:uLnTx/>
                <a:uFillTx/>
                <a:latin typeface="Calibri"/>
                <a:ea typeface="+mn-ea"/>
                <a:cs typeface="+mn-cs"/>
              </a:rPr>
              <a:t>Mais Internet n'est pas le seul levier de croissance pour une PME. L'informatisation des différents services d'une entreprise permet également de réaliser des gains</a:t>
            </a:r>
            <a:r>
              <a:rPr kumimoji="0" lang="fr-FR" sz="2800" b="0" i="0" u="none" strike="noStrike" kern="1200" cap="none" spc="0" normalizeH="0" baseline="0" noProof="0" dirty="0">
                <a:ln>
                  <a:noFill/>
                </a:ln>
                <a:solidFill>
                  <a:srgbClr val="FF0000"/>
                </a:solidFill>
                <a:effectLst/>
                <a:uLnTx/>
                <a:uFillTx/>
                <a:latin typeface="Calibri"/>
                <a:ea typeface="+mn-ea"/>
                <a:cs typeface="+mn-cs"/>
              </a:rPr>
              <a:t>. (a développer</a:t>
            </a:r>
            <a:r>
              <a:rPr kumimoji="0" lang="fr-FR" sz="2800" b="0" i="0" u="none" strike="noStrike" kern="1200" cap="none" spc="0" normalizeH="0" baseline="0" noProof="0" dirty="0">
                <a:ln>
                  <a:noFill/>
                </a:ln>
                <a:solidFill>
                  <a:sysClr val="windowText" lastClr="000000"/>
                </a:solidFill>
                <a:effectLst/>
                <a:uLnTx/>
                <a:uFillTx/>
                <a:latin typeface="Calibri"/>
                <a:ea typeface="+mn-ea"/>
                <a:cs typeface="+mn-cs"/>
              </a:rPr>
              <a:t>)</a:t>
            </a:r>
          </a:p>
        </p:txBody>
      </p:sp>
      <p:sp>
        <p:nvSpPr>
          <p:cNvPr id="22" name="Espace réservé du numéro de diapositive 3">
            <a:extLst>
              <a:ext uri="{FF2B5EF4-FFF2-40B4-BE49-F238E27FC236}">
                <a16:creationId xmlns:a16="http://schemas.microsoft.com/office/drawing/2014/main" id="{FBA3D28B-699E-2349-ADD2-645DC91B4965}"/>
              </a:ext>
            </a:extLst>
          </p:cNvPr>
          <p:cNvSpPr txBox="1">
            <a:spLocks/>
          </p:cNvSpPr>
          <p:nvPr/>
        </p:nvSpPr>
        <p:spPr>
          <a:xfrm>
            <a:off x="7872430" y="6086056"/>
            <a:ext cx="2133600"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77B72C43-A02A-47F6-A43F-5F1498885988}" type="slidenum">
              <a:rPr kumimoji="0" lang="fr-F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fr-FR"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2452193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CA286C35-23C4-4ABF-9742-A3D4A17C420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07" y="834962"/>
            <a:ext cx="10090155" cy="6023038"/>
          </a:xfrm>
          <a:prstGeom prst="rect">
            <a:avLst/>
          </a:prstGeom>
          <a:ln>
            <a:noFill/>
          </a:ln>
          <a:effectLst>
            <a:outerShdw dist="50800" dir="5400000" algn="ctr" rotWithShape="0">
              <a:schemeClr val="bg1"/>
            </a:outerShdw>
          </a:effectLst>
          <a:scene3d>
            <a:camera prst="orthographicFront">
              <a:rot lat="0" lon="0" rev="0"/>
            </a:camera>
            <a:lightRig rig="chilly" dir="t">
              <a:rot lat="0" lon="0" rev="18480000"/>
            </a:lightRig>
          </a:scene3d>
          <a:sp3d extrusionH="76200" contourW="12700" prstMaterial="clear">
            <a:bevelT w="12700" h="12700"/>
            <a:extrusionClr>
              <a:srgbClr val="00B0F0"/>
            </a:extrusionClr>
            <a:contourClr>
              <a:srgbClr val="00B0F0"/>
            </a:contourClr>
          </a:sp3d>
        </p:spPr>
      </p:pic>
      <p:sp>
        <p:nvSpPr>
          <p:cNvPr id="10" name="Rectangle 9">
            <a:extLst>
              <a:ext uri="{FF2B5EF4-FFF2-40B4-BE49-F238E27FC236}">
                <a16:creationId xmlns:a16="http://schemas.microsoft.com/office/drawing/2014/main" id="{4C71B564-B198-4224-9E1E-A124E0FDD1E2}"/>
              </a:ext>
            </a:extLst>
          </p:cNvPr>
          <p:cNvSpPr/>
          <p:nvPr/>
        </p:nvSpPr>
        <p:spPr>
          <a:xfrm>
            <a:off x="10094259" y="834962"/>
            <a:ext cx="2097742" cy="6023037"/>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chemeClr val="bg1"/>
              </a:solidFill>
            </a:endParaRPr>
          </a:p>
        </p:txBody>
      </p:sp>
      <p:pic>
        <p:nvPicPr>
          <p:cNvPr id="12" name="Picture 11">
            <a:extLst>
              <a:ext uri="{FF2B5EF4-FFF2-40B4-BE49-F238E27FC236}">
                <a16:creationId xmlns:a16="http://schemas.microsoft.com/office/drawing/2014/main" id="{40123720-243C-40FD-BD4E-C1A856C6310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81296" y="834963"/>
            <a:ext cx="2121817" cy="1224603"/>
          </a:xfrm>
          <a:prstGeom prst="rect">
            <a:avLst/>
          </a:prstGeom>
        </p:spPr>
      </p:pic>
      <p:pic>
        <p:nvPicPr>
          <p:cNvPr id="14" name="Picture 13">
            <a:extLst>
              <a:ext uri="{FF2B5EF4-FFF2-40B4-BE49-F238E27FC236}">
                <a16:creationId xmlns:a16="http://schemas.microsoft.com/office/drawing/2014/main" id="{9F81375B-A641-41FC-8246-961FF4AD3AE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40425" y="1723779"/>
            <a:ext cx="2005409" cy="1025346"/>
          </a:xfrm>
          <a:prstGeom prst="rect">
            <a:avLst/>
          </a:prstGeom>
        </p:spPr>
      </p:pic>
      <p:sp>
        <p:nvSpPr>
          <p:cNvPr id="15" name="TextBox 14">
            <a:extLst>
              <a:ext uri="{FF2B5EF4-FFF2-40B4-BE49-F238E27FC236}">
                <a16:creationId xmlns:a16="http://schemas.microsoft.com/office/drawing/2014/main" id="{2AF2CBCC-8511-4A67-B9BE-CF184285A097}"/>
              </a:ext>
            </a:extLst>
          </p:cNvPr>
          <p:cNvSpPr txBox="1"/>
          <p:nvPr/>
        </p:nvSpPr>
        <p:spPr>
          <a:xfrm>
            <a:off x="10098363" y="2749125"/>
            <a:ext cx="2005409" cy="4062651"/>
          </a:xfrm>
          <a:prstGeom prst="rect">
            <a:avLst/>
          </a:prstGeom>
          <a:noFill/>
        </p:spPr>
        <p:txBody>
          <a:bodyPr wrap="square" rtlCol="0">
            <a:spAutoFit/>
          </a:bodyPr>
          <a:lstStyle/>
          <a:p>
            <a:pPr algn="ctr"/>
            <a:r>
              <a:rPr lang="fr-FR" sz="1400" dirty="0">
                <a:solidFill>
                  <a:srgbClr val="FFFFFF"/>
                </a:solidFill>
              </a:rPr>
              <a:t>APRES LA RESTRUCTURATION </a:t>
            </a:r>
          </a:p>
          <a:p>
            <a:pPr algn="ctr"/>
            <a:r>
              <a:rPr lang="fr-FR" sz="1400" dirty="0">
                <a:solidFill>
                  <a:srgbClr val="FFFFFF"/>
                </a:solidFill>
              </a:rPr>
              <a:t>DES SECTEURS DES POSTES ET DES TELECOMMUNICATIONS</a:t>
            </a:r>
          </a:p>
          <a:p>
            <a:pPr algn="ctr"/>
            <a:r>
              <a:rPr lang="fr-FR" sz="1400" dirty="0">
                <a:solidFill>
                  <a:srgbClr val="BFE2F8"/>
                </a:solidFill>
              </a:rPr>
              <a:t>Bilan &amp; Défis et Perspectives</a:t>
            </a:r>
          </a:p>
          <a:p>
            <a:endParaRPr lang="fr-FR" sz="1400" dirty="0">
              <a:solidFill>
                <a:srgbClr val="BFE2F8"/>
              </a:solidFill>
            </a:endParaRPr>
          </a:p>
          <a:p>
            <a:endParaRPr lang="fr-FR" sz="1400" dirty="0">
              <a:solidFill>
                <a:srgbClr val="BFE2F8"/>
              </a:solidFill>
            </a:endParaRPr>
          </a:p>
          <a:p>
            <a:endParaRPr lang="fr-FR" sz="1400" dirty="0">
              <a:solidFill>
                <a:srgbClr val="BFE2F8"/>
              </a:solidFill>
            </a:endParaRPr>
          </a:p>
          <a:p>
            <a:endParaRPr lang="fr-FR" sz="1400" dirty="0">
              <a:solidFill>
                <a:srgbClr val="BFE2F8"/>
              </a:solidFill>
            </a:endParaRPr>
          </a:p>
          <a:p>
            <a:endParaRPr lang="fr-FR" sz="1400" dirty="0">
              <a:solidFill>
                <a:srgbClr val="BFE2F8"/>
              </a:solidFill>
            </a:endParaRPr>
          </a:p>
          <a:p>
            <a:endParaRPr lang="fr-FR" sz="1400" dirty="0">
              <a:solidFill>
                <a:srgbClr val="BFE2F8"/>
              </a:solidFill>
            </a:endParaRPr>
          </a:p>
          <a:p>
            <a:endParaRPr lang="fr-FR" sz="1400" dirty="0">
              <a:solidFill>
                <a:srgbClr val="BFE2F8"/>
              </a:solidFill>
            </a:endParaRPr>
          </a:p>
          <a:p>
            <a:pPr algn="ctr"/>
            <a:r>
              <a:rPr lang="fr-FR" sz="1200" dirty="0">
                <a:solidFill>
                  <a:schemeClr val="bg1"/>
                </a:solidFill>
              </a:rPr>
              <a:t>MINISTÈRE DES POSTES, DES NOUVELLES TECHNOLOGIES DE L’INFORMATION ET DE LA COMMUNICATION </a:t>
            </a:r>
          </a:p>
          <a:p>
            <a:endParaRPr lang="fr-FR" sz="1400" dirty="0">
              <a:solidFill>
                <a:srgbClr val="BFE2F8"/>
              </a:solidFill>
            </a:endParaRPr>
          </a:p>
        </p:txBody>
      </p:sp>
      <p:pic>
        <p:nvPicPr>
          <p:cNvPr id="5" name="Picture 4">
            <a:extLst>
              <a:ext uri="{FF2B5EF4-FFF2-40B4-BE49-F238E27FC236}">
                <a16:creationId xmlns:a16="http://schemas.microsoft.com/office/drawing/2014/main" id="{343266A0-564D-467A-9828-3475DF61945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99862" y="4311299"/>
            <a:ext cx="1927040" cy="1224603"/>
          </a:xfrm>
          <a:prstGeom prst="rect">
            <a:avLst/>
          </a:prstGeom>
        </p:spPr>
      </p:pic>
      <p:pic>
        <p:nvPicPr>
          <p:cNvPr id="17" name="Picture 16">
            <a:extLst>
              <a:ext uri="{FF2B5EF4-FFF2-40B4-BE49-F238E27FC236}">
                <a16:creationId xmlns:a16="http://schemas.microsoft.com/office/drawing/2014/main" id="{C502AFEC-CC81-42D9-BC6F-B0096B2557A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732549" y="114216"/>
            <a:ext cx="821159" cy="674523"/>
          </a:xfrm>
          <a:prstGeom prst="rect">
            <a:avLst/>
          </a:prstGeom>
        </p:spPr>
      </p:pic>
      <p:pic>
        <p:nvPicPr>
          <p:cNvPr id="16" name="Picture 15">
            <a:extLst>
              <a:ext uri="{FF2B5EF4-FFF2-40B4-BE49-F238E27FC236}">
                <a16:creationId xmlns:a16="http://schemas.microsoft.com/office/drawing/2014/main" id="{EA494F4C-2B41-41F9-BC9F-171CF0A6B4A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8358" y="6410632"/>
            <a:ext cx="10132617" cy="447367"/>
          </a:xfrm>
          <a:prstGeom prst="rect">
            <a:avLst/>
          </a:prstGeom>
        </p:spPr>
      </p:pic>
      <p:sp>
        <p:nvSpPr>
          <p:cNvPr id="22" name="Titre 2">
            <a:extLst>
              <a:ext uri="{FF2B5EF4-FFF2-40B4-BE49-F238E27FC236}">
                <a16:creationId xmlns:a16="http://schemas.microsoft.com/office/drawing/2014/main" id="{4F7AC2B9-4C89-6C45-AB26-64BF30A82115}"/>
              </a:ext>
            </a:extLst>
          </p:cNvPr>
          <p:cNvSpPr txBox="1">
            <a:spLocks/>
          </p:cNvSpPr>
          <p:nvPr/>
        </p:nvSpPr>
        <p:spPr>
          <a:xfrm>
            <a:off x="494292" y="274637"/>
            <a:ext cx="9087030" cy="560324"/>
          </a:xfrm>
          <a:prstGeom prst="rect">
            <a:avLst/>
          </a:prstGeom>
        </p:spPr>
        <p:txBody>
          <a:bodyPr vert="horz" lIns="91440" tIns="45720" rIns="91440" bIns="45720" rtlCol="0" anchor="ctr">
            <a:normAutofit fontScale="8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4400" b="0" i="0" u="none" strike="noStrike" kern="1200" cap="none" spc="0" normalizeH="0" baseline="0" noProof="0" dirty="0">
                <a:ln>
                  <a:noFill/>
                </a:ln>
                <a:solidFill>
                  <a:srgbClr val="FF0000"/>
                </a:solidFill>
                <a:effectLst/>
                <a:uLnTx/>
                <a:uFillTx/>
                <a:latin typeface="Calibri"/>
                <a:ea typeface="+mj-ea"/>
                <a:cs typeface="+mj-cs"/>
              </a:rPr>
              <a:t>VII - Défis et perspectives</a:t>
            </a:r>
          </a:p>
        </p:txBody>
      </p:sp>
      <p:sp>
        <p:nvSpPr>
          <p:cNvPr id="23" name="Espace réservé du contenu 1">
            <a:extLst>
              <a:ext uri="{FF2B5EF4-FFF2-40B4-BE49-F238E27FC236}">
                <a16:creationId xmlns:a16="http://schemas.microsoft.com/office/drawing/2014/main" id="{2F70DA1E-918E-8B40-A326-601BD7E60CDE}"/>
              </a:ext>
            </a:extLst>
          </p:cNvPr>
          <p:cNvSpPr txBox="1">
            <a:spLocks/>
          </p:cNvSpPr>
          <p:nvPr/>
        </p:nvSpPr>
        <p:spPr>
          <a:xfrm>
            <a:off x="494291" y="1600199"/>
            <a:ext cx="9488855"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marR="0" lvl="0" indent="-342900" algn="just" defTabSz="914400" rtl="0" eaLnBrk="1" fontAlgn="auto" latinLnBrk="0" hangingPunct="1">
              <a:lnSpc>
                <a:spcPct val="100000"/>
              </a:lnSpc>
              <a:spcBef>
                <a:spcPts val="1250"/>
              </a:spcBef>
              <a:spcAft>
                <a:spcPts val="0"/>
              </a:spcAft>
              <a:buClrTx/>
              <a:buSzTx/>
              <a:buFont typeface="Arial"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fr-FR" sz="2800" b="1" i="0" u="none" strike="noStrike" kern="1200" cap="none" spc="0" normalizeH="0" baseline="0" noProof="0" dirty="0">
                <a:ln>
                  <a:noFill/>
                </a:ln>
                <a:solidFill>
                  <a:srgbClr val="000000"/>
                </a:solidFill>
                <a:effectLst/>
                <a:uLnTx/>
                <a:uFillTx/>
                <a:latin typeface="Calibri"/>
                <a:ea typeface="+mn-ea"/>
                <a:cs typeface="+mn-cs"/>
              </a:rPr>
              <a:t>A. </a:t>
            </a:r>
            <a:r>
              <a:rPr kumimoji="0" lang="fr-FR" sz="2800" b="1" i="0" u="none" strike="noStrike" kern="1200" cap="none" spc="0" normalizeH="0" baseline="0" noProof="0" dirty="0" err="1">
                <a:ln>
                  <a:noFill/>
                </a:ln>
                <a:solidFill>
                  <a:srgbClr val="000000"/>
                </a:solidFill>
                <a:effectLst/>
                <a:uLnTx/>
                <a:uFillTx/>
                <a:latin typeface="Calibri"/>
                <a:ea typeface="+mn-ea"/>
                <a:cs typeface="+mn-cs"/>
              </a:rPr>
              <a:t>Defis</a:t>
            </a:r>
            <a:endParaRPr kumimoji="0" lang="fr-FR" sz="2800" b="1" i="0" u="none" strike="noStrike" kern="1200" cap="none" spc="0" normalizeH="0" baseline="0" noProof="0" dirty="0">
              <a:ln>
                <a:noFill/>
              </a:ln>
              <a:solidFill>
                <a:srgbClr val="000000"/>
              </a:solidFill>
              <a:effectLst/>
              <a:uLnTx/>
              <a:uFillTx/>
              <a:latin typeface="Calibri"/>
              <a:ea typeface="+mn-ea"/>
              <a:cs typeface="+mn-cs"/>
            </a:endParaRPr>
          </a:p>
          <a:p>
            <a:pPr marL="342900" marR="0" lvl="0" indent="-342900" algn="just" defTabSz="914400" rtl="0" eaLnBrk="1" fontAlgn="auto" latinLnBrk="0" hangingPunct="1">
              <a:lnSpc>
                <a:spcPct val="100000"/>
              </a:lnSpc>
              <a:spcBef>
                <a:spcPts val="1250"/>
              </a:spcBef>
              <a:spcAft>
                <a:spcPts val="0"/>
              </a:spcAft>
              <a:buClrTx/>
              <a:buSzTx/>
              <a:buFont typeface="Wingdings"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fr-FR" sz="2800" b="0" i="0" u="none" strike="noStrike" kern="1200" cap="none" spc="0" normalizeH="0" baseline="0" noProof="0" dirty="0">
                <a:ln>
                  <a:noFill/>
                </a:ln>
                <a:solidFill>
                  <a:srgbClr val="000000"/>
                </a:solidFill>
                <a:effectLst/>
                <a:uLnTx/>
                <a:uFillTx/>
                <a:latin typeface="Calibri"/>
                <a:ea typeface="+mn-ea"/>
                <a:cs typeface="+mn-cs"/>
              </a:rPr>
              <a:t>Faire plus de reformes pour l’amélioration du classement </a:t>
            </a:r>
            <a:r>
              <a:rPr kumimoji="0" lang="fr-FR" sz="2800" b="0" i="0" u="none" strike="noStrike" kern="1200" cap="none" spc="0" normalizeH="0" baseline="0" noProof="0" dirty="0" err="1">
                <a:ln>
                  <a:noFill/>
                </a:ln>
                <a:solidFill>
                  <a:srgbClr val="000000"/>
                </a:solidFill>
                <a:effectLst/>
                <a:uLnTx/>
                <a:uFillTx/>
                <a:latin typeface="Calibri"/>
                <a:ea typeface="+mn-ea"/>
                <a:cs typeface="+mn-cs"/>
              </a:rPr>
              <a:t>Doing</a:t>
            </a:r>
            <a:r>
              <a:rPr kumimoji="0" lang="fr-FR" sz="2800" b="0" i="0" u="none" strike="noStrike" kern="1200" cap="none" spc="0" normalizeH="0" baseline="0" noProof="0" dirty="0">
                <a:ln>
                  <a:noFill/>
                </a:ln>
                <a:solidFill>
                  <a:srgbClr val="000000"/>
                </a:solidFill>
                <a:effectLst/>
                <a:uLnTx/>
                <a:uFillTx/>
                <a:latin typeface="Calibri"/>
                <a:ea typeface="+mn-ea"/>
                <a:cs typeface="+mn-cs"/>
              </a:rPr>
              <a:t> Business; </a:t>
            </a:r>
          </a:p>
          <a:p>
            <a:pPr marL="342900" marR="0" lvl="0" indent="-342900" algn="just" defTabSz="914400" rtl="0" eaLnBrk="1" fontAlgn="auto" latinLnBrk="0" hangingPunct="1">
              <a:lnSpc>
                <a:spcPct val="100000"/>
              </a:lnSpc>
              <a:spcBef>
                <a:spcPts val="1250"/>
              </a:spcBef>
              <a:spcAft>
                <a:spcPts val="0"/>
              </a:spcAft>
              <a:buClrTx/>
              <a:buSzTx/>
              <a:buFont typeface="Wingdings"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fr-FR" sz="2800" b="0" i="0" u="none" strike="noStrike" kern="1200" cap="none" spc="0" normalizeH="0" baseline="0" noProof="0" dirty="0">
                <a:ln>
                  <a:noFill/>
                </a:ln>
                <a:solidFill>
                  <a:srgbClr val="000000"/>
                </a:solidFill>
                <a:effectLst/>
                <a:uLnTx/>
                <a:uFillTx/>
                <a:latin typeface="Calibri"/>
                <a:ea typeface="+mn-ea"/>
                <a:cs typeface="+mn-cs"/>
              </a:rPr>
              <a:t>La réforme du système fiscal en passant par l’informatisation</a:t>
            </a:r>
          </a:p>
          <a:p>
            <a:pPr marL="342900" marR="0" lvl="0" indent="-342900" algn="just" defTabSz="914400" rtl="0" eaLnBrk="1" fontAlgn="auto" latinLnBrk="0" hangingPunct="1">
              <a:lnSpc>
                <a:spcPct val="100000"/>
              </a:lnSpc>
              <a:spcBef>
                <a:spcPts val="1250"/>
              </a:spcBef>
              <a:spcAft>
                <a:spcPts val="0"/>
              </a:spcAft>
              <a:buClrTx/>
              <a:buSzTx/>
              <a:buFont typeface="Wingdings"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fr-FR" sz="2800" b="0" i="0" u="none" strike="noStrike" kern="1200" cap="none" spc="0" normalizeH="0" baseline="0" noProof="0" dirty="0">
                <a:ln>
                  <a:noFill/>
                </a:ln>
                <a:solidFill>
                  <a:srgbClr val="000000"/>
                </a:solidFill>
                <a:effectLst/>
                <a:uLnTx/>
                <a:uFillTx/>
                <a:latin typeface="Calibri"/>
                <a:ea typeface="+mn-ea"/>
                <a:cs typeface="+mn-cs"/>
              </a:rPr>
              <a:t>Collaboration franche des divers ministères et consensus autour des réformes et dans leur mise en œuvre</a:t>
            </a:r>
          </a:p>
          <a:p>
            <a:pPr marL="342900" marR="0" lvl="0" indent="-342900" algn="just" defTabSz="914400" rtl="0" eaLnBrk="1" fontAlgn="auto" latinLnBrk="0" hangingPunct="1">
              <a:lnSpc>
                <a:spcPct val="100000"/>
              </a:lnSpc>
              <a:spcBef>
                <a:spcPts val="1250"/>
              </a:spcBef>
              <a:spcAft>
                <a:spcPts val="0"/>
              </a:spcAft>
              <a:buClrTx/>
              <a:buSzTx/>
              <a:buFont typeface="Wingdings"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fr-FR" sz="2800" b="0" i="0" u="none" strike="noStrike" kern="1200" cap="none" spc="0" normalizeH="0" baseline="0" noProof="0" dirty="0">
                <a:ln>
                  <a:noFill/>
                </a:ln>
                <a:solidFill>
                  <a:sysClr val="windowText" lastClr="000000"/>
                </a:solidFill>
                <a:effectLst/>
                <a:uLnTx/>
                <a:uFillTx/>
                <a:latin typeface="Calibri"/>
                <a:ea typeface="+mn-ea"/>
                <a:cs typeface="+mn-cs"/>
              </a:rPr>
              <a:t>L’accélération d’interconnexion de tous les États membres de la CEMAC.</a:t>
            </a:r>
          </a:p>
          <a:p>
            <a:pPr marL="342900" marR="0" lvl="0" indent="-342900" algn="l" defTabSz="914400" rtl="0" eaLnBrk="1" fontAlgn="auto" latinLnBrk="0" hangingPunct="1">
              <a:lnSpc>
                <a:spcPct val="100000"/>
              </a:lnSpc>
              <a:spcBef>
                <a:spcPts val="1250"/>
              </a:spcBef>
              <a:spcAft>
                <a:spcPts val="0"/>
              </a:spcAft>
              <a:buClrTx/>
              <a:buSzTx/>
              <a:buFont typeface="Wingdings"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endParaRPr kumimoji="0" lang="fr-FR" sz="2800" b="0" i="0" u="none" strike="noStrike" kern="1200" cap="none" spc="0" normalizeH="0" baseline="0" noProof="0" dirty="0">
              <a:ln>
                <a:noFill/>
              </a:ln>
              <a:solidFill>
                <a:srgbClr val="000000"/>
              </a:solidFill>
              <a:effectLst/>
              <a:uLnTx/>
              <a:uFillTx/>
              <a:latin typeface="Calibri"/>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fr-FR" sz="3200" b="0" i="0" u="none" strike="noStrike" kern="1200" cap="none" spc="0" normalizeH="0" baseline="0" noProof="0" dirty="0">
              <a:ln>
                <a:noFill/>
              </a:ln>
              <a:solidFill>
                <a:sysClr val="windowText" lastClr="000000"/>
              </a:solidFill>
              <a:effectLst/>
              <a:uLnTx/>
              <a:uFillTx/>
              <a:latin typeface="Calibri"/>
              <a:ea typeface="+mn-ea"/>
              <a:cs typeface="+mn-cs"/>
            </a:endParaRPr>
          </a:p>
        </p:txBody>
      </p:sp>
      <p:sp>
        <p:nvSpPr>
          <p:cNvPr id="24" name="Espace réservé du numéro de diapositive 5">
            <a:extLst>
              <a:ext uri="{FF2B5EF4-FFF2-40B4-BE49-F238E27FC236}">
                <a16:creationId xmlns:a16="http://schemas.microsoft.com/office/drawing/2014/main" id="{98A5730E-69AC-534A-AE59-07842795412C}"/>
              </a:ext>
            </a:extLst>
          </p:cNvPr>
          <p:cNvSpPr txBox="1">
            <a:spLocks/>
          </p:cNvSpPr>
          <p:nvPr/>
        </p:nvSpPr>
        <p:spPr>
          <a:xfrm>
            <a:off x="7857379" y="6085835"/>
            <a:ext cx="2133600"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77B72C43-A02A-47F6-A43F-5F1498885988}" type="slidenum">
              <a:rPr kumimoji="0" lang="fr-F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fr-FR"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25" name="Rectangle 24">
            <a:extLst>
              <a:ext uri="{FF2B5EF4-FFF2-40B4-BE49-F238E27FC236}">
                <a16:creationId xmlns:a16="http://schemas.microsoft.com/office/drawing/2014/main" id="{43935396-DC20-DC41-B525-841DA0931BC4}"/>
              </a:ext>
            </a:extLst>
          </p:cNvPr>
          <p:cNvSpPr/>
          <p:nvPr/>
        </p:nvSpPr>
        <p:spPr>
          <a:xfrm>
            <a:off x="4326739" y="6231631"/>
            <a:ext cx="2016224" cy="626368"/>
          </a:xfrm>
          <a:prstGeom prst="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800" b="0" i="0" u="none" strike="noStrike" kern="0" cap="none" spc="0" normalizeH="0" baseline="0" noProof="0" dirty="0">
                <a:ln>
                  <a:noFill/>
                </a:ln>
                <a:solidFill>
                  <a:prstClr val="white"/>
                </a:solidFill>
                <a:effectLst/>
                <a:uLnTx/>
                <a:uFillTx/>
                <a:latin typeface="Calibri"/>
                <a:ea typeface="+mn-ea"/>
                <a:cs typeface="+mn-cs"/>
              </a:rPr>
              <a:t>CCIAMA/2019</a:t>
            </a:r>
          </a:p>
        </p:txBody>
      </p:sp>
      <p:sp>
        <p:nvSpPr>
          <p:cNvPr id="26" name="Rectangle 25">
            <a:extLst>
              <a:ext uri="{FF2B5EF4-FFF2-40B4-BE49-F238E27FC236}">
                <a16:creationId xmlns:a16="http://schemas.microsoft.com/office/drawing/2014/main" id="{2B4A8615-E54C-F848-82ED-75C83723CCF4}"/>
              </a:ext>
            </a:extLst>
          </p:cNvPr>
          <p:cNvSpPr/>
          <p:nvPr/>
        </p:nvSpPr>
        <p:spPr>
          <a:xfrm>
            <a:off x="37092" y="-1"/>
            <a:ext cx="323528" cy="6858000"/>
          </a:xfrm>
          <a:prstGeom prst="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800" b="1" i="0" u="none" strike="noStrike" kern="0" cap="none" spc="0" normalizeH="0" baseline="0" noProof="0" dirty="0">
                <a:ln>
                  <a:noFill/>
                </a:ln>
                <a:solidFill>
                  <a:prstClr val="white"/>
                </a:solidFill>
                <a:effectLst/>
                <a:uLnTx/>
                <a:uFillTx/>
                <a:latin typeface="Calibri"/>
                <a:ea typeface="+mn-ea"/>
                <a:cs typeface="+mn-cs"/>
              </a:rPr>
              <a:t>CCIAMA</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1" i="0" u="none" strike="noStrike" kern="0" cap="none" spc="0" normalizeH="0" baseline="0" noProof="0" dirty="0">
              <a:ln>
                <a:noFill/>
              </a:ln>
              <a:solidFill>
                <a:prstClr val="white"/>
              </a:solidFill>
              <a:effectLst/>
              <a:uLnTx/>
              <a:uFillTx/>
              <a:latin typeface="Calibri"/>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1" i="0" u="none" strike="noStrike" kern="0" cap="none" spc="0" normalizeH="0" baseline="0" noProof="0" dirty="0">
              <a:ln>
                <a:noFill/>
              </a:ln>
              <a:solidFill>
                <a:prstClr val="white"/>
              </a:solidFill>
              <a:effectLst/>
              <a:uLnTx/>
              <a:uFillTx/>
              <a:latin typeface="Calibri"/>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800" b="1" i="0" u="none" strike="noStrike" kern="0" cap="none" spc="0" normalizeH="0" baseline="0" noProof="0" dirty="0">
                <a:ln>
                  <a:noFill/>
                </a:ln>
                <a:solidFill>
                  <a:prstClr val="white"/>
                </a:solidFill>
                <a:effectLst/>
                <a:uLnTx/>
                <a:uFillTx/>
                <a:latin typeface="Calibri"/>
                <a:ea typeface="+mn-ea"/>
                <a:cs typeface="+mn-cs"/>
              </a:rPr>
              <a:t>2017</a:t>
            </a:r>
            <a:r>
              <a:rPr kumimoji="0" lang="fr-FR" sz="1800" b="0" i="0" u="none" strike="noStrike" kern="0" cap="none" spc="0" normalizeH="0" baseline="0" noProof="0" dirty="0">
                <a:ln>
                  <a:noFill/>
                </a:ln>
                <a:solidFill>
                  <a:srgbClr val="C0504D"/>
                </a:solidFill>
                <a:effectLst/>
                <a:uLnTx/>
                <a:uFillTx/>
                <a:latin typeface="Calibri"/>
                <a:ea typeface="+mn-ea"/>
                <a:cs typeface="+mn-cs"/>
              </a:rPr>
              <a:t> </a:t>
            </a:r>
          </a:p>
        </p:txBody>
      </p:sp>
    </p:spTree>
    <p:extLst>
      <p:ext uri="{BB962C8B-B14F-4D97-AF65-F5344CB8AC3E}">
        <p14:creationId xmlns:p14="http://schemas.microsoft.com/office/powerpoint/2010/main" val="6226516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CA286C35-23C4-4ABF-9742-A3D4A17C420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749" y="829723"/>
            <a:ext cx="10399446" cy="5698896"/>
          </a:xfrm>
          <a:prstGeom prst="rect">
            <a:avLst/>
          </a:prstGeom>
          <a:ln>
            <a:noFill/>
          </a:ln>
          <a:effectLst>
            <a:outerShdw dist="50800" dir="5400000" algn="ctr" rotWithShape="0">
              <a:schemeClr val="bg1"/>
            </a:outerShdw>
          </a:effectLst>
          <a:scene3d>
            <a:camera prst="orthographicFront">
              <a:rot lat="0" lon="0" rev="0"/>
            </a:camera>
            <a:lightRig rig="chilly" dir="t">
              <a:rot lat="0" lon="0" rev="18480000"/>
            </a:lightRig>
          </a:scene3d>
          <a:sp3d extrusionH="76200" contourW="12700" prstMaterial="clear">
            <a:bevelT w="12700" h="12700"/>
            <a:extrusionClr>
              <a:srgbClr val="00B0F0"/>
            </a:extrusionClr>
            <a:contourClr>
              <a:srgbClr val="00B0F0"/>
            </a:contourClr>
          </a:sp3d>
        </p:spPr>
      </p:pic>
      <p:sp>
        <p:nvSpPr>
          <p:cNvPr id="10" name="Rectangle 9">
            <a:extLst>
              <a:ext uri="{FF2B5EF4-FFF2-40B4-BE49-F238E27FC236}">
                <a16:creationId xmlns:a16="http://schemas.microsoft.com/office/drawing/2014/main" id="{4C71B564-B198-4224-9E1E-A124E0FDD1E2}"/>
              </a:ext>
            </a:extLst>
          </p:cNvPr>
          <p:cNvSpPr/>
          <p:nvPr/>
        </p:nvSpPr>
        <p:spPr>
          <a:xfrm>
            <a:off x="10094259" y="834962"/>
            <a:ext cx="2097742" cy="6023037"/>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chemeClr val="bg1"/>
              </a:solidFill>
            </a:endParaRPr>
          </a:p>
        </p:txBody>
      </p:sp>
      <p:pic>
        <p:nvPicPr>
          <p:cNvPr id="12" name="Picture 11">
            <a:extLst>
              <a:ext uri="{FF2B5EF4-FFF2-40B4-BE49-F238E27FC236}">
                <a16:creationId xmlns:a16="http://schemas.microsoft.com/office/drawing/2014/main" id="{40123720-243C-40FD-BD4E-C1A856C6310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81296" y="834963"/>
            <a:ext cx="2121817" cy="1224603"/>
          </a:xfrm>
          <a:prstGeom prst="rect">
            <a:avLst/>
          </a:prstGeom>
        </p:spPr>
      </p:pic>
      <p:pic>
        <p:nvPicPr>
          <p:cNvPr id="14" name="Picture 13">
            <a:extLst>
              <a:ext uri="{FF2B5EF4-FFF2-40B4-BE49-F238E27FC236}">
                <a16:creationId xmlns:a16="http://schemas.microsoft.com/office/drawing/2014/main" id="{9F81375B-A641-41FC-8246-961FF4AD3AE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40425" y="1723779"/>
            <a:ext cx="2005409" cy="1025346"/>
          </a:xfrm>
          <a:prstGeom prst="rect">
            <a:avLst/>
          </a:prstGeom>
        </p:spPr>
      </p:pic>
      <p:sp>
        <p:nvSpPr>
          <p:cNvPr id="15" name="TextBox 14">
            <a:extLst>
              <a:ext uri="{FF2B5EF4-FFF2-40B4-BE49-F238E27FC236}">
                <a16:creationId xmlns:a16="http://schemas.microsoft.com/office/drawing/2014/main" id="{2AF2CBCC-8511-4A67-B9BE-CF184285A097}"/>
              </a:ext>
            </a:extLst>
          </p:cNvPr>
          <p:cNvSpPr txBox="1"/>
          <p:nvPr/>
        </p:nvSpPr>
        <p:spPr>
          <a:xfrm>
            <a:off x="10098363" y="2749125"/>
            <a:ext cx="2005409" cy="4062651"/>
          </a:xfrm>
          <a:prstGeom prst="rect">
            <a:avLst/>
          </a:prstGeom>
          <a:noFill/>
        </p:spPr>
        <p:txBody>
          <a:bodyPr wrap="square" rtlCol="0">
            <a:spAutoFit/>
          </a:bodyPr>
          <a:lstStyle/>
          <a:p>
            <a:pPr algn="ctr"/>
            <a:r>
              <a:rPr lang="fr-FR" sz="1400" dirty="0">
                <a:solidFill>
                  <a:srgbClr val="FFFFFF"/>
                </a:solidFill>
              </a:rPr>
              <a:t>APRES LA RESTRUCTURATION </a:t>
            </a:r>
          </a:p>
          <a:p>
            <a:pPr algn="ctr"/>
            <a:r>
              <a:rPr lang="fr-FR" sz="1400" dirty="0">
                <a:solidFill>
                  <a:srgbClr val="FFFFFF"/>
                </a:solidFill>
              </a:rPr>
              <a:t>DES SECTEURS DES POSTES ET DES TELECOMMUNICATIONS</a:t>
            </a:r>
          </a:p>
          <a:p>
            <a:pPr algn="ctr"/>
            <a:r>
              <a:rPr lang="fr-FR" sz="1400" dirty="0">
                <a:solidFill>
                  <a:srgbClr val="BFE2F8"/>
                </a:solidFill>
              </a:rPr>
              <a:t>Bilan &amp; Défis et Perspectives</a:t>
            </a:r>
          </a:p>
          <a:p>
            <a:endParaRPr lang="fr-FR" sz="1400" dirty="0">
              <a:solidFill>
                <a:srgbClr val="BFE2F8"/>
              </a:solidFill>
            </a:endParaRPr>
          </a:p>
          <a:p>
            <a:endParaRPr lang="fr-FR" sz="1400" dirty="0">
              <a:solidFill>
                <a:srgbClr val="BFE2F8"/>
              </a:solidFill>
            </a:endParaRPr>
          </a:p>
          <a:p>
            <a:endParaRPr lang="fr-FR" sz="1400" dirty="0">
              <a:solidFill>
                <a:srgbClr val="BFE2F8"/>
              </a:solidFill>
            </a:endParaRPr>
          </a:p>
          <a:p>
            <a:endParaRPr lang="fr-FR" sz="1400" dirty="0">
              <a:solidFill>
                <a:srgbClr val="BFE2F8"/>
              </a:solidFill>
            </a:endParaRPr>
          </a:p>
          <a:p>
            <a:endParaRPr lang="fr-FR" sz="1400" dirty="0">
              <a:solidFill>
                <a:srgbClr val="BFE2F8"/>
              </a:solidFill>
            </a:endParaRPr>
          </a:p>
          <a:p>
            <a:endParaRPr lang="fr-FR" sz="1400" dirty="0">
              <a:solidFill>
                <a:srgbClr val="BFE2F8"/>
              </a:solidFill>
            </a:endParaRPr>
          </a:p>
          <a:p>
            <a:endParaRPr lang="fr-FR" sz="1400" dirty="0">
              <a:solidFill>
                <a:srgbClr val="BFE2F8"/>
              </a:solidFill>
            </a:endParaRPr>
          </a:p>
          <a:p>
            <a:pPr algn="ctr"/>
            <a:r>
              <a:rPr lang="fr-FR" sz="1200" dirty="0">
                <a:solidFill>
                  <a:schemeClr val="bg1"/>
                </a:solidFill>
              </a:rPr>
              <a:t>MINISTÈRE DES POSTES, DES NOUVELLES TECHNOLOGIES DE L’INFORMATION ET DE LA COMMUNICATION </a:t>
            </a:r>
          </a:p>
          <a:p>
            <a:endParaRPr lang="fr-FR" sz="1400" dirty="0">
              <a:solidFill>
                <a:srgbClr val="BFE2F8"/>
              </a:solidFill>
            </a:endParaRPr>
          </a:p>
        </p:txBody>
      </p:sp>
      <p:pic>
        <p:nvPicPr>
          <p:cNvPr id="5" name="Picture 4">
            <a:extLst>
              <a:ext uri="{FF2B5EF4-FFF2-40B4-BE49-F238E27FC236}">
                <a16:creationId xmlns:a16="http://schemas.microsoft.com/office/drawing/2014/main" id="{343266A0-564D-467A-9828-3475DF61945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99862" y="4311299"/>
            <a:ext cx="1927040" cy="1224603"/>
          </a:xfrm>
          <a:prstGeom prst="rect">
            <a:avLst/>
          </a:prstGeom>
        </p:spPr>
      </p:pic>
      <p:pic>
        <p:nvPicPr>
          <p:cNvPr id="17" name="Picture 16">
            <a:extLst>
              <a:ext uri="{FF2B5EF4-FFF2-40B4-BE49-F238E27FC236}">
                <a16:creationId xmlns:a16="http://schemas.microsoft.com/office/drawing/2014/main" id="{C502AFEC-CC81-42D9-BC6F-B0096B2557A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732549" y="114216"/>
            <a:ext cx="821159" cy="674523"/>
          </a:xfrm>
          <a:prstGeom prst="rect">
            <a:avLst/>
          </a:prstGeom>
        </p:spPr>
      </p:pic>
      <p:pic>
        <p:nvPicPr>
          <p:cNvPr id="16" name="Picture 15">
            <a:extLst>
              <a:ext uri="{FF2B5EF4-FFF2-40B4-BE49-F238E27FC236}">
                <a16:creationId xmlns:a16="http://schemas.microsoft.com/office/drawing/2014/main" id="{EA494F4C-2B41-41F9-BC9F-171CF0A6B4A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8358" y="6410632"/>
            <a:ext cx="10132617" cy="447367"/>
          </a:xfrm>
          <a:prstGeom prst="rect">
            <a:avLst/>
          </a:prstGeom>
        </p:spPr>
      </p:pic>
      <p:sp>
        <p:nvSpPr>
          <p:cNvPr id="22" name="Titre 1">
            <a:extLst>
              <a:ext uri="{FF2B5EF4-FFF2-40B4-BE49-F238E27FC236}">
                <a16:creationId xmlns:a16="http://schemas.microsoft.com/office/drawing/2014/main" id="{DE618569-298B-094D-A8BF-3804E030521B}"/>
              </a:ext>
            </a:extLst>
          </p:cNvPr>
          <p:cNvSpPr txBox="1">
            <a:spLocks/>
          </p:cNvSpPr>
          <p:nvPr/>
        </p:nvSpPr>
        <p:spPr>
          <a:xfrm>
            <a:off x="469762" y="546566"/>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3600" b="1" i="0" u="none" strike="noStrike" kern="1200" cap="none" spc="0" normalizeH="0" baseline="0" noProof="0" dirty="0">
                <a:ln>
                  <a:noFill/>
                </a:ln>
                <a:solidFill>
                  <a:srgbClr val="FF0000"/>
                </a:solidFill>
                <a:effectLst/>
                <a:uLnTx/>
                <a:uFillTx/>
                <a:latin typeface="Calibri"/>
                <a:ea typeface="+mj-ea"/>
                <a:cs typeface="+mj-cs"/>
              </a:rPr>
              <a:t>PLAN DE L’EXPOSE</a:t>
            </a:r>
          </a:p>
        </p:txBody>
      </p:sp>
      <p:sp>
        <p:nvSpPr>
          <p:cNvPr id="23" name="Espace réservé du contenu 2">
            <a:extLst>
              <a:ext uri="{FF2B5EF4-FFF2-40B4-BE49-F238E27FC236}">
                <a16:creationId xmlns:a16="http://schemas.microsoft.com/office/drawing/2014/main" id="{179E9E64-DEBE-CF4A-A250-B6CD9FEF0BC3}"/>
              </a:ext>
            </a:extLst>
          </p:cNvPr>
          <p:cNvSpPr txBox="1">
            <a:spLocks/>
          </p:cNvSpPr>
          <p:nvPr/>
        </p:nvSpPr>
        <p:spPr>
          <a:xfrm>
            <a:off x="469762" y="1505877"/>
            <a:ext cx="8229600" cy="4649993"/>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fr-FR" sz="2800" b="1" i="0" u="none" strike="noStrike" kern="1200" cap="none" spc="0" normalizeH="0" baseline="0" noProof="0" dirty="0">
                <a:ln>
                  <a:noFill/>
                </a:ln>
                <a:solidFill>
                  <a:sysClr val="windowText" lastClr="000000"/>
                </a:solidFill>
                <a:effectLst/>
                <a:uLnTx/>
                <a:uFillTx/>
                <a:latin typeface="Calibri"/>
                <a:ea typeface="+mn-ea"/>
                <a:cs typeface="+mn-cs"/>
              </a:rPr>
              <a:t>I - BREVE PRESENTATION DE LA CCIAMA</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fr-FR" sz="2800" b="1" i="0" u="none" strike="noStrike" kern="1200" cap="none" spc="0" normalizeH="0" baseline="0" noProof="0" dirty="0">
                <a:ln>
                  <a:noFill/>
                </a:ln>
                <a:solidFill>
                  <a:sysClr val="windowText" lastClr="000000"/>
                </a:solidFill>
                <a:effectLst/>
                <a:uLnTx/>
                <a:uFillTx/>
                <a:latin typeface="Calibri"/>
                <a:ea typeface="+mn-ea"/>
                <a:cs typeface="+mn-cs"/>
              </a:rPr>
              <a:t>II - ATTRACTION DES INVESTISSEMENTS AU TCHAD</a:t>
            </a:r>
            <a:r>
              <a:rPr kumimoji="0" lang="fr-FR" sz="2800" b="0" i="0" u="none" strike="noStrike" kern="1200" cap="none" spc="0" normalizeH="0" baseline="0" noProof="0" dirty="0">
                <a:ln>
                  <a:noFill/>
                </a:ln>
                <a:solidFill>
                  <a:sysClr val="windowText" lastClr="000000"/>
                </a:solidFill>
                <a:effectLst/>
                <a:uLnTx/>
                <a:uFillTx/>
                <a:latin typeface="Calibri"/>
                <a:ea typeface="+mn-ea"/>
                <a:cs typeface="+mn-cs"/>
              </a:rPr>
              <a:t> </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fr-FR" sz="2800" b="1" i="0" u="none" strike="noStrike" kern="1200" cap="none" spc="0" normalizeH="0" baseline="0" noProof="0" dirty="0">
                <a:ln>
                  <a:noFill/>
                </a:ln>
                <a:solidFill>
                  <a:sysClr val="windowText" lastClr="000000"/>
                </a:solidFill>
                <a:effectLst/>
                <a:uLnTx/>
                <a:uFillTx/>
                <a:latin typeface="Calibri"/>
                <a:ea typeface="+mn-ea"/>
                <a:cs typeface="+mn-cs"/>
              </a:rPr>
              <a:t>III - CONTRAINTES AUX DÉVELOPEMENT DE L’INVESTISSEMENT</a:t>
            </a:r>
            <a:r>
              <a:rPr kumimoji="0" lang="fr-FR" sz="2800" b="0" i="0" u="none" strike="noStrike" kern="1200" cap="none" spc="0" normalizeH="0" baseline="0" noProof="0" dirty="0">
                <a:ln>
                  <a:noFill/>
                </a:ln>
                <a:solidFill>
                  <a:sysClr val="windowText" lastClr="000000"/>
                </a:solidFill>
                <a:effectLst/>
                <a:uLnTx/>
                <a:uFillTx/>
                <a:latin typeface="Calibri"/>
                <a:ea typeface="+mn-ea"/>
                <a:cs typeface="+mn-cs"/>
              </a:rPr>
              <a:t> </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fr-FR" sz="2800" b="1" i="0" u="none" strike="noStrike" kern="1200" cap="none" spc="0" normalizeH="0" baseline="0" noProof="0" dirty="0">
                <a:ln>
                  <a:noFill/>
                </a:ln>
                <a:solidFill>
                  <a:sysClr val="windowText" lastClr="000000"/>
                </a:solidFill>
                <a:effectLst/>
                <a:uLnTx/>
                <a:uFillTx/>
                <a:latin typeface="Calibri"/>
                <a:ea typeface="+mn-ea"/>
                <a:cs typeface="+mn-cs"/>
              </a:rPr>
              <a:t>IV - MESURES INCITATIVES</a:t>
            </a:r>
            <a:endParaRPr kumimoji="0" lang="fr-FR" sz="2800" b="0" i="0" u="none" strike="noStrike" kern="1200" cap="none" spc="0" normalizeH="0" baseline="0" noProof="0" dirty="0">
              <a:ln>
                <a:noFill/>
              </a:ln>
              <a:solidFill>
                <a:sysClr val="windowText" lastClr="000000"/>
              </a:solidFill>
              <a:effectLst/>
              <a:uLnTx/>
              <a:uFillTx/>
              <a:latin typeface="Calibri"/>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fr-FR" sz="2800" b="1" i="0" u="none" strike="noStrike" kern="1200" cap="none" spc="0" normalizeH="0" baseline="0" noProof="0" dirty="0">
                <a:ln>
                  <a:noFill/>
                </a:ln>
                <a:solidFill>
                  <a:sysClr val="windowText" lastClr="000000"/>
                </a:solidFill>
                <a:effectLst/>
                <a:uLnTx/>
                <a:uFillTx/>
                <a:latin typeface="Calibri"/>
                <a:ea typeface="+mn-ea"/>
                <a:cs typeface="+mn-cs"/>
              </a:rPr>
              <a:t>V - OPPOTUNITES DANS LE MARCHE DES TELECOMMUNICATIONS</a:t>
            </a:r>
            <a:endParaRPr kumimoji="0" lang="fr-FR" sz="2800" b="0" i="0" u="none" strike="noStrike" kern="1200" cap="none" spc="0" normalizeH="0" baseline="0" noProof="0" dirty="0">
              <a:ln>
                <a:noFill/>
              </a:ln>
              <a:solidFill>
                <a:sysClr val="windowText" lastClr="000000"/>
              </a:solidFill>
              <a:effectLst/>
              <a:uLnTx/>
              <a:uFillTx/>
              <a:latin typeface="Calibri"/>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fr-FR" sz="2800" b="1" i="0" u="none" strike="noStrike" kern="1200" cap="none" spc="0" normalizeH="0" baseline="0" noProof="0" dirty="0">
                <a:ln>
                  <a:noFill/>
                </a:ln>
                <a:solidFill>
                  <a:sysClr val="windowText" lastClr="000000"/>
                </a:solidFill>
                <a:effectLst/>
                <a:uLnTx/>
                <a:uFillTx/>
                <a:latin typeface="Calibri"/>
                <a:ea typeface="+mn-ea"/>
                <a:cs typeface="+mn-cs"/>
              </a:rPr>
              <a:t>VI - ACCÈS AUX TECHNOLOGIES DE L'INFORMATION ET DE LA COMMUNICATION (TIC) POUR BOOSTER LES ACTIVITÉS COMMERCIALES ET ACCROITRE LE CHIFFRE D'AFFAIRES</a:t>
            </a:r>
            <a:endParaRPr kumimoji="0" lang="fr-FR" sz="2800" b="0" i="0" u="none" strike="noStrike" kern="1200" cap="none" spc="0" normalizeH="0" baseline="0" noProof="0" dirty="0">
              <a:ln>
                <a:noFill/>
              </a:ln>
              <a:solidFill>
                <a:sysClr val="windowText" lastClr="000000"/>
              </a:solidFill>
              <a:effectLst/>
              <a:uLnTx/>
              <a:uFillTx/>
              <a:latin typeface="Calibri"/>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fr-FR" sz="2800" b="1" i="0" u="none" strike="noStrike" kern="1200" cap="none" spc="0" normalizeH="0" baseline="0" noProof="0" dirty="0">
                <a:ln>
                  <a:noFill/>
                </a:ln>
                <a:solidFill>
                  <a:sysClr val="windowText" lastClr="000000"/>
                </a:solidFill>
                <a:effectLst/>
                <a:uLnTx/>
                <a:uFillTx/>
                <a:latin typeface="Calibri"/>
                <a:ea typeface="+mn-ea"/>
                <a:cs typeface="+mn-cs"/>
              </a:rPr>
              <a:t>VII.  DEFIS ET PERSPECTIVES </a:t>
            </a:r>
            <a:endParaRPr kumimoji="0" lang="fr-FR" sz="2800" b="0" i="0" u="none" strike="noStrike" kern="1200" cap="none" spc="0" normalizeH="0" baseline="0" noProof="0" dirty="0">
              <a:ln>
                <a:noFill/>
              </a:ln>
              <a:solidFill>
                <a:sysClr val="windowText" lastClr="000000"/>
              </a:solidFill>
              <a:effectLst/>
              <a:uLnTx/>
              <a:uFillTx/>
              <a:latin typeface="Calibri"/>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fr-FR" sz="3200" b="0" i="0" u="none" strike="noStrike" kern="1200" cap="none" spc="0" normalizeH="0" baseline="0" noProof="0" dirty="0">
              <a:ln>
                <a:noFill/>
              </a:ln>
              <a:solidFill>
                <a:sysClr val="windowText" lastClr="000000"/>
              </a:solidFill>
              <a:effectLst/>
              <a:uLnTx/>
              <a:uFillTx/>
              <a:latin typeface="Calibri"/>
              <a:ea typeface="+mn-ea"/>
              <a:cs typeface="+mn-cs"/>
            </a:endParaRPr>
          </a:p>
        </p:txBody>
      </p:sp>
      <p:sp>
        <p:nvSpPr>
          <p:cNvPr id="24" name="Espace réservé du numéro de diapositive 4">
            <a:extLst>
              <a:ext uri="{FF2B5EF4-FFF2-40B4-BE49-F238E27FC236}">
                <a16:creationId xmlns:a16="http://schemas.microsoft.com/office/drawing/2014/main" id="{64B20F8D-8ABF-314D-BA31-063BECF14E7E}"/>
              </a:ext>
            </a:extLst>
          </p:cNvPr>
          <p:cNvSpPr txBox="1">
            <a:spLocks/>
          </p:cNvSpPr>
          <p:nvPr/>
        </p:nvSpPr>
        <p:spPr>
          <a:xfrm>
            <a:off x="7790236" y="6158447"/>
            <a:ext cx="2133600"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77B72C43-A02A-47F6-A43F-5F1498885988}" type="slidenum">
              <a:rPr kumimoji="0" lang="fr-F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fr-FR"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25" name="Rectangle 24">
            <a:extLst>
              <a:ext uri="{FF2B5EF4-FFF2-40B4-BE49-F238E27FC236}">
                <a16:creationId xmlns:a16="http://schemas.microsoft.com/office/drawing/2014/main" id="{C5073F06-9089-504D-886C-EA6C1010E60B}"/>
              </a:ext>
            </a:extLst>
          </p:cNvPr>
          <p:cNvSpPr/>
          <p:nvPr/>
        </p:nvSpPr>
        <p:spPr>
          <a:xfrm>
            <a:off x="3514629" y="6231632"/>
            <a:ext cx="2016224" cy="626368"/>
          </a:xfrm>
          <a:prstGeom prst="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800" b="0" i="0" u="none" strike="noStrike" kern="0" cap="none" spc="0" normalizeH="0" baseline="0" noProof="0" dirty="0">
                <a:ln>
                  <a:noFill/>
                </a:ln>
                <a:solidFill>
                  <a:prstClr val="white"/>
                </a:solidFill>
                <a:effectLst/>
                <a:uLnTx/>
                <a:uFillTx/>
                <a:latin typeface="Calibri"/>
                <a:ea typeface="+mn-ea"/>
                <a:cs typeface="+mn-cs"/>
              </a:rPr>
              <a:t>CCIAMA/2019</a:t>
            </a:r>
          </a:p>
        </p:txBody>
      </p:sp>
      <p:sp>
        <p:nvSpPr>
          <p:cNvPr id="26" name="Rectangle 25">
            <a:extLst>
              <a:ext uri="{FF2B5EF4-FFF2-40B4-BE49-F238E27FC236}">
                <a16:creationId xmlns:a16="http://schemas.microsoft.com/office/drawing/2014/main" id="{085C0D14-B0BA-AC48-84B0-F91BE120034B}"/>
              </a:ext>
            </a:extLst>
          </p:cNvPr>
          <p:cNvSpPr/>
          <p:nvPr/>
        </p:nvSpPr>
        <p:spPr>
          <a:xfrm>
            <a:off x="22749" y="0"/>
            <a:ext cx="323528" cy="6858000"/>
          </a:xfrm>
          <a:prstGeom prst="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800" b="1" i="0" u="none" strike="noStrike" kern="0" cap="none" spc="0" normalizeH="0" baseline="0" noProof="0" dirty="0">
                <a:ln>
                  <a:noFill/>
                </a:ln>
                <a:solidFill>
                  <a:prstClr val="white"/>
                </a:solidFill>
                <a:effectLst/>
                <a:uLnTx/>
                <a:uFillTx/>
                <a:latin typeface="Calibri"/>
                <a:ea typeface="+mn-ea"/>
                <a:cs typeface="+mn-cs"/>
              </a:rPr>
              <a:t>CCIAMA</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1" i="0" u="none" strike="noStrike" kern="0" cap="none" spc="0" normalizeH="0" baseline="0" noProof="0" dirty="0">
              <a:ln>
                <a:noFill/>
              </a:ln>
              <a:solidFill>
                <a:prstClr val="white"/>
              </a:solidFill>
              <a:effectLst/>
              <a:uLnTx/>
              <a:uFillTx/>
              <a:latin typeface="Calibri"/>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1" i="0" u="none" strike="noStrike" kern="0" cap="none" spc="0" normalizeH="0" baseline="0" noProof="0" dirty="0">
              <a:ln>
                <a:noFill/>
              </a:ln>
              <a:solidFill>
                <a:prstClr val="white"/>
              </a:solidFill>
              <a:effectLst/>
              <a:uLnTx/>
              <a:uFillTx/>
              <a:latin typeface="Calibri"/>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800" b="1" i="0" u="none" strike="noStrike" kern="0" cap="none" spc="0" normalizeH="0" baseline="0" noProof="0" dirty="0">
                <a:ln>
                  <a:noFill/>
                </a:ln>
                <a:solidFill>
                  <a:prstClr val="white"/>
                </a:solidFill>
                <a:effectLst/>
                <a:uLnTx/>
                <a:uFillTx/>
                <a:latin typeface="Calibri"/>
                <a:ea typeface="+mn-ea"/>
                <a:cs typeface="+mn-cs"/>
              </a:rPr>
              <a:t>2017</a:t>
            </a:r>
            <a:r>
              <a:rPr kumimoji="0" lang="fr-FR" sz="1800" b="0" i="0" u="none" strike="noStrike" kern="0" cap="none" spc="0" normalizeH="0" baseline="0" noProof="0" dirty="0">
                <a:ln>
                  <a:noFill/>
                </a:ln>
                <a:solidFill>
                  <a:srgbClr val="C0504D"/>
                </a:solidFill>
                <a:effectLst/>
                <a:uLnTx/>
                <a:uFillTx/>
                <a:latin typeface="Calibri"/>
                <a:ea typeface="+mn-ea"/>
                <a:cs typeface="+mn-cs"/>
              </a:rPr>
              <a:t> </a:t>
            </a:r>
          </a:p>
        </p:txBody>
      </p:sp>
    </p:spTree>
    <p:extLst>
      <p:ext uri="{BB962C8B-B14F-4D97-AF65-F5344CB8AC3E}">
        <p14:creationId xmlns:p14="http://schemas.microsoft.com/office/powerpoint/2010/main" val="3327502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CA286C35-23C4-4ABF-9742-A3D4A17C420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07" y="834962"/>
            <a:ext cx="10090155" cy="6023038"/>
          </a:xfrm>
          <a:prstGeom prst="rect">
            <a:avLst/>
          </a:prstGeom>
          <a:ln>
            <a:noFill/>
          </a:ln>
          <a:effectLst>
            <a:outerShdw dist="50800" dir="5400000" algn="ctr" rotWithShape="0">
              <a:schemeClr val="bg1"/>
            </a:outerShdw>
          </a:effectLst>
          <a:scene3d>
            <a:camera prst="orthographicFront">
              <a:rot lat="0" lon="0" rev="0"/>
            </a:camera>
            <a:lightRig rig="chilly" dir="t">
              <a:rot lat="0" lon="0" rev="18480000"/>
            </a:lightRig>
          </a:scene3d>
          <a:sp3d extrusionH="76200" contourW="12700" prstMaterial="clear">
            <a:bevelT w="12700" h="12700"/>
            <a:extrusionClr>
              <a:srgbClr val="00B0F0"/>
            </a:extrusionClr>
            <a:contourClr>
              <a:srgbClr val="00B0F0"/>
            </a:contourClr>
          </a:sp3d>
        </p:spPr>
      </p:pic>
      <p:sp>
        <p:nvSpPr>
          <p:cNvPr id="10" name="Rectangle 9">
            <a:extLst>
              <a:ext uri="{FF2B5EF4-FFF2-40B4-BE49-F238E27FC236}">
                <a16:creationId xmlns:a16="http://schemas.microsoft.com/office/drawing/2014/main" id="{4C71B564-B198-4224-9E1E-A124E0FDD1E2}"/>
              </a:ext>
            </a:extLst>
          </p:cNvPr>
          <p:cNvSpPr/>
          <p:nvPr/>
        </p:nvSpPr>
        <p:spPr>
          <a:xfrm>
            <a:off x="10094259" y="834962"/>
            <a:ext cx="2097742" cy="6023037"/>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chemeClr val="bg1"/>
              </a:solidFill>
            </a:endParaRPr>
          </a:p>
        </p:txBody>
      </p:sp>
      <p:pic>
        <p:nvPicPr>
          <p:cNvPr id="12" name="Picture 11">
            <a:extLst>
              <a:ext uri="{FF2B5EF4-FFF2-40B4-BE49-F238E27FC236}">
                <a16:creationId xmlns:a16="http://schemas.microsoft.com/office/drawing/2014/main" id="{40123720-243C-40FD-BD4E-C1A856C6310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81296" y="834963"/>
            <a:ext cx="2121817" cy="1224603"/>
          </a:xfrm>
          <a:prstGeom prst="rect">
            <a:avLst/>
          </a:prstGeom>
        </p:spPr>
      </p:pic>
      <p:pic>
        <p:nvPicPr>
          <p:cNvPr id="14" name="Picture 13">
            <a:extLst>
              <a:ext uri="{FF2B5EF4-FFF2-40B4-BE49-F238E27FC236}">
                <a16:creationId xmlns:a16="http://schemas.microsoft.com/office/drawing/2014/main" id="{9F81375B-A641-41FC-8246-961FF4AD3AE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40425" y="1723779"/>
            <a:ext cx="2005409" cy="1025346"/>
          </a:xfrm>
          <a:prstGeom prst="rect">
            <a:avLst/>
          </a:prstGeom>
        </p:spPr>
      </p:pic>
      <p:sp>
        <p:nvSpPr>
          <p:cNvPr id="15" name="TextBox 14">
            <a:extLst>
              <a:ext uri="{FF2B5EF4-FFF2-40B4-BE49-F238E27FC236}">
                <a16:creationId xmlns:a16="http://schemas.microsoft.com/office/drawing/2014/main" id="{2AF2CBCC-8511-4A67-B9BE-CF184285A097}"/>
              </a:ext>
            </a:extLst>
          </p:cNvPr>
          <p:cNvSpPr txBox="1"/>
          <p:nvPr/>
        </p:nvSpPr>
        <p:spPr>
          <a:xfrm>
            <a:off x="10098363" y="2749125"/>
            <a:ext cx="2005409" cy="4062651"/>
          </a:xfrm>
          <a:prstGeom prst="rect">
            <a:avLst/>
          </a:prstGeom>
          <a:noFill/>
        </p:spPr>
        <p:txBody>
          <a:bodyPr wrap="square" rtlCol="0">
            <a:spAutoFit/>
          </a:bodyPr>
          <a:lstStyle/>
          <a:p>
            <a:pPr algn="ctr"/>
            <a:r>
              <a:rPr lang="fr-FR" sz="1400" dirty="0">
                <a:solidFill>
                  <a:srgbClr val="FFFFFF"/>
                </a:solidFill>
              </a:rPr>
              <a:t>APRES LA RESTRUCTURATION </a:t>
            </a:r>
          </a:p>
          <a:p>
            <a:pPr algn="ctr"/>
            <a:r>
              <a:rPr lang="fr-FR" sz="1400" dirty="0">
                <a:solidFill>
                  <a:srgbClr val="FFFFFF"/>
                </a:solidFill>
              </a:rPr>
              <a:t>DES SECTEURS DES POSTES ET DES TELECOMMUNICATIONS</a:t>
            </a:r>
          </a:p>
          <a:p>
            <a:pPr algn="ctr"/>
            <a:r>
              <a:rPr lang="fr-FR" sz="1400" dirty="0">
                <a:solidFill>
                  <a:srgbClr val="BFE2F8"/>
                </a:solidFill>
              </a:rPr>
              <a:t>Bilan &amp; Défis et Perspectives</a:t>
            </a:r>
          </a:p>
          <a:p>
            <a:endParaRPr lang="fr-FR" sz="1400" dirty="0">
              <a:solidFill>
                <a:srgbClr val="BFE2F8"/>
              </a:solidFill>
            </a:endParaRPr>
          </a:p>
          <a:p>
            <a:endParaRPr lang="fr-FR" sz="1400" dirty="0">
              <a:solidFill>
                <a:srgbClr val="BFE2F8"/>
              </a:solidFill>
            </a:endParaRPr>
          </a:p>
          <a:p>
            <a:endParaRPr lang="fr-FR" sz="1400" dirty="0">
              <a:solidFill>
                <a:srgbClr val="BFE2F8"/>
              </a:solidFill>
            </a:endParaRPr>
          </a:p>
          <a:p>
            <a:endParaRPr lang="fr-FR" sz="1400" dirty="0">
              <a:solidFill>
                <a:srgbClr val="BFE2F8"/>
              </a:solidFill>
            </a:endParaRPr>
          </a:p>
          <a:p>
            <a:endParaRPr lang="fr-FR" sz="1400" dirty="0">
              <a:solidFill>
                <a:srgbClr val="BFE2F8"/>
              </a:solidFill>
            </a:endParaRPr>
          </a:p>
          <a:p>
            <a:endParaRPr lang="fr-FR" sz="1400" dirty="0">
              <a:solidFill>
                <a:srgbClr val="BFE2F8"/>
              </a:solidFill>
            </a:endParaRPr>
          </a:p>
          <a:p>
            <a:endParaRPr lang="fr-FR" sz="1400" dirty="0">
              <a:solidFill>
                <a:srgbClr val="BFE2F8"/>
              </a:solidFill>
            </a:endParaRPr>
          </a:p>
          <a:p>
            <a:pPr algn="ctr"/>
            <a:r>
              <a:rPr lang="fr-FR" sz="1200" dirty="0">
                <a:solidFill>
                  <a:schemeClr val="bg1"/>
                </a:solidFill>
              </a:rPr>
              <a:t>MINISTÈRE DES POSTES, DES NOUVELLES TECHNOLOGIES DE L’INFORMATION ET DE LA COMMUNICATION </a:t>
            </a:r>
          </a:p>
          <a:p>
            <a:endParaRPr lang="fr-FR" sz="1400" dirty="0">
              <a:solidFill>
                <a:srgbClr val="BFE2F8"/>
              </a:solidFill>
            </a:endParaRPr>
          </a:p>
        </p:txBody>
      </p:sp>
      <p:pic>
        <p:nvPicPr>
          <p:cNvPr id="5" name="Picture 4">
            <a:extLst>
              <a:ext uri="{FF2B5EF4-FFF2-40B4-BE49-F238E27FC236}">
                <a16:creationId xmlns:a16="http://schemas.microsoft.com/office/drawing/2014/main" id="{343266A0-564D-467A-9828-3475DF61945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99862" y="4311299"/>
            <a:ext cx="1927040" cy="1224603"/>
          </a:xfrm>
          <a:prstGeom prst="rect">
            <a:avLst/>
          </a:prstGeom>
        </p:spPr>
      </p:pic>
      <p:pic>
        <p:nvPicPr>
          <p:cNvPr id="17" name="Picture 16">
            <a:extLst>
              <a:ext uri="{FF2B5EF4-FFF2-40B4-BE49-F238E27FC236}">
                <a16:creationId xmlns:a16="http://schemas.microsoft.com/office/drawing/2014/main" id="{C502AFEC-CC81-42D9-BC6F-B0096B2557A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732549" y="114216"/>
            <a:ext cx="821159" cy="674523"/>
          </a:xfrm>
          <a:prstGeom prst="rect">
            <a:avLst/>
          </a:prstGeom>
        </p:spPr>
      </p:pic>
      <p:pic>
        <p:nvPicPr>
          <p:cNvPr id="16" name="Picture 15">
            <a:extLst>
              <a:ext uri="{FF2B5EF4-FFF2-40B4-BE49-F238E27FC236}">
                <a16:creationId xmlns:a16="http://schemas.microsoft.com/office/drawing/2014/main" id="{EA494F4C-2B41-41F9-BC9F-171CF0A6B4A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8358" y="6410632"/>
            <a:ext cx="10132617" cy="447367"/>
          </a:xfrm>
          <a:prstGeom prst="rect">
            <a:avLst/>
          </a:prstGeom>
        </p:spPr>
      </p:pic>
      <p:sp>
        <p:nvSpPr>
          <p:cNvPr id="22" name="Titre 2">
            <a:extLst>
              <a:ext uri="{FF2B5EF4-FFF2-40B4-BE49-F238E27FC236}">
                <a16:creationId xmlns:a16="http://schemas.microsoft.com/office/drawing/2014/main" id="{BDC61DA5-F62F-254E-954F-AFE06792B3FC}"/>
              </a:ext>
            </a:extLst>
          </p:cNvPr>
          <p:cNvSpPr txBox="1">
            <a:spLocks/>
          </p:cNvSpPr>
          <p:nvPr/>
        </p:nvSpPr>
        <p:spPr>
          <a:xfrm>
            <a:off x="1094093" y="457199"/>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3200" b="0" i="0" u="none" strike="noStrike" kern="1200" cap="none" spc="0" normalizeH="0" baseline="0" noProof="0" dirty="0" err="1">
                <a:ln>
                  <a:noFill/>
                </a:ln>
                <a:solidFill>
                  <a:srgbClr val="FF0000"/>
                </a:solidFill>
                <a:effectLst/>
                <a:uLnTx/>
                <a:uFillTx/>
                <a:latin typeface="Calibri"/>
                <a:ea typeface="+mj-ea"/>
                <a:cs typeface="+mj-cs"/>
              </a:rPr>
              <a:t>Defis</a:t>
            </a:r>
            <a:r>
              <a:rPr kumimoji="0" lang="fr-FR" sz="3200" b="0" i="0" u="none" strike="noStrike" kern="1200" cap="none" spc="0" normalizeH="0" baseline="0" noProof="0" dirty="0">
                <a:ln>
                  <a:noFill/>
                </a:ln>
                <a:solidFill>
                  <a:srgbClr val="FF0000"/>
                </a:solidFill>
                <a:effectLst/>
                <a:uLnTx/>
                <a:uFillTx/>
                <a:latin typeface="Calibri"/>
                <a:ea typeface="+mj-ea"/>
                <a:cs typeface="+mj-cs"/>
              </a:rPr>
              <a:t> et Perspectives (suite)</a:t>
            </a:r>
          </a:p>
        </p:txBody>
      </p:sp>
      <p:sp>
        <p:nvSpPr>
          <p:cNvPr id="23" name="Espace réservé du contenu 1">
            <a:extLst>
              <a:ext uri="{FF2B5EF4-FFF2-40B4-BE49-F238E27FC236}">
                <a16:creationId xmlns:a16="http://schemas.microsoft.com/office/drawing/2014/main" id="{5902EE90-6C07-164E-9E97-55B3B9BC7D55}"/>
              </a:ext>
            </a:extLst>
          </p:cNvPr>
          <p:cNvSpPr txBox="1">
            <a:spLocks/>
          </p:cNvSpPr>
          <p:nvPr/>
        </p:nvSpPr>
        <p:spPr>
          <a:xfrm>
            <a:off x="457200" y="1600200"/>
            <a:ext cx="8229600" cy="4525963"/>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fr-FR" sz="3200" b="1" i="0" u="none" strike="noStrike" kern="1200" cap="none" spc="0" normalizeH="0" baseline="0" noProof="0" dirty="0">
                <a:ln>
                  <a:noFill/>
                </a:ln>
                <a:solidFill>
                  <a:sysClr val="windowText" lastClr="000000"/>
                </a:solidFill>
                <a:effectLst/>
                <a:uLnTx/>
                <a:uFillTx/>
                <a:latin typeface="Calibri"/>
                <a:ea typeface="+mn-ea"/>
                <a:cs typeface="+mn-cs"/>
              </a:rPr>
              <a:t>B. Perspectives</a:t>
            </a: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fr-FR" sz="3200" b="0" i="0" u="none" strike="noStrike" kern="1200" cap="none" spc="0" normalizeH="0" baseline="0" noProof="0" dirty="0">
                <a:ln>
                  <a:noFill/>
                </a:ln>
                <a:solidFill>
                  <a:sysClr val="windowText" lastClr="000000"/>
                </a:solidFill>
                <a:effectLst/>
                <a:uLnTx/>
                <a:uFillTx/>
                <a:latin typeface="Calibri"/>
                <a:ea typeface="+mn-ea"/>
                <a:cs typeface="+mn-cs"/>
              </a:rPr>
              <a:t>L’élaboration d’une politique sectorielle de développement des télécommunications.</a:t>
            </a: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fr-FR" sz="3200" b="0" i="0" u="none" strike="noStrike" kern="1200" cap="none" spc="0" normalizeH="0" baseline="0" noProof="0" dirty="0">
                <a:ln>
                  <a:noFill/>
                </a:ln>
                <a:solidFill>
                  <a:sysClr val="windowText" lastClr="000000"/>
                </a:solidFill>
                <a:effectLst/>
                <a:uLnTx/>
                <a:uFillTx/>
                <a:latin typeface="Calibri"/>
                <a:ea typeface="+mn-ea"/>
                <a:cs typeface="+mn-cs"/>
              </a:rPr>
              <a:t>la réforme des cadres institutionnel et réglementaire permettra de lever quelques freins majeurs au développement du secteur et à l’attrait des investisseurs privés.</a:t>
            </a: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fr-FR" sz="3200" b="0" i="0" u="none" strike="noStrike" kern="1200" cap="none" spc="0" normalizeH="0" baseline="0" noProof="0" dirty="0">
                <a:ln>
                  <a:noFill/>
                </a:ln>
                <a:solidFill>
                  <a:sysClr val="windowText" lastClr="000000"/>
                </a:solidFill>
                <a:effectLst/>
                <a:uLnTx/>
                <a:uFillTx/>
                <a:latin typeface="Calibri"/>
                <a:ea typeface="+mn-ea"/>
                <a:cs typeface="+mn-cs"/>
              </a:rPr>
              <a:t>Le renforcement du dialogue et la coordination entre les structures nationales chargées de la régulation et du développement du secteur.</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fr-FR" sz="3200" b="0" i="0" u="none" strike="noStrike" kern="1200" cap="none" spc="0" normalizeH="0" baseline="0" noProof="0" dirty="0">
              <a:ln>
                <a:noFill/>
              </a:ln>
              <a:solidFill>
                <a:sysClr val="windowText" lastClr="000000"/>
              </a:solidFill>
              <a:effectLst/>
              <a:uLnTx/>
              <a:uFillTx/>
              <a:latin typeface="Calibri"/>
              <a:ea typeface="+mn-ea"/>
              <a:cs typeface="+mn-cs"/>
            </a:endParaRPr>
          </a:p>
        </p:txBody>
      </p:sp>
      <p:sp>
        <p:nvSpPr>
          <p:cNvPr id="24" name="Espace réservé du numéro de diapositive 4">
            <a:extLst>
              <a:ext uri="{FF2B5EF4-FFF2-40B4-BE49-F238E27FC236}">
                <a16:creationId xmlns:a16="http://schemas.microsoft.com/office/drawing/2014/main" id="{426A3981-6572-8645-88B3-8CD129A2DD9F}"/>
              </a:ext>
            </a:extLst>
          </p:cNvPr>
          <p:cNvSpPr txBox="1">
            <a:spLocks/>
          </p:cNvSpPr>
          <p:nvPr/>
        </p:nvSpPr>
        <p:spPr>
          <a:xfrm>
            <a:off x="7753672" y="6049069"/>
            <a:ext cx="2133600"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77B72C43-A02A-47F6-A43F-5F1498885988}" type="slidenum">
              <a:rPr kumimoji="0" lang="fr-F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fr-FR"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25" name="Rectangle 24">
            <a:extLst>
              <a:ext uri="{FF2B5EF4-FFF2-40B4-BE49-F238E27FC236}">
                <a16:creationId xmlns:a16="http://schemas.microsoft.com/office/drawing/2014/main" id="{5E34DDFB-AB6A-614C-AA90-DFC626860B14}"/>
              </a:ext>
            </a:extLst>
          </p:cNvPr>
          <p:cNvSpPr/>
          <p:nvPr/>
        </p:nvSpPr>
        <p:spPr>
          <a:xfrm>
            <a:off x="3131840" y="6231632"/>
            <a:ext cx="2016224" cy="626368"/>
          </a:xfrm>
          <a:prstGeom prst="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800" b="0" i="0" u="none" strike="noStrike" kern="0" cap="none" spc="0" normalizeH="0" baseline="0" noProof="0" dirty="0">
                <a:ln>
                  <a:noFill/>
                </a:ln>
                <a:solidFill>
                  <a:prstClr val="white"/>
                </a:solidFill>
                <a:effectLst/>
                <a:uLnTx/>
                <a:uFillTx/>
                <a:latin typeface="Calibri"/>
                <a:ea typeface="+mn-ea"/>
                <a:cs typeface="+mn-cs"/>
              </a:rPr>
              <a:t>CCIAMA/2019</a:t>
            </a:r>
          </a:p>
        </p:txBody>
      </p:sp>
      <p:sp>
        <p:nvSpPr>
          <p:cNvPr id="26" name="Rectangle 25">
            <a:extLst>
              <a:ext uri="{FF2B5EF4-FFF2-40B4-BE49-F238E27FC236}">
                <a16:creationId xmlns:a16="http://schemas.microsoft.com/office/drawing/2014/main" id="{69C96062-8871-3247-9418-DF1B9E37823B}"/>
              </a:ext>
            </a:extLst>
          </p:cNvPr>
          <p:cNvSpPr/>
          <p:nvPr/>
        </p:nvSpPr>
        <p:spPr>
          <a:xfrm>
            <a:off x="0" y="0"/>
            <a:ext cx="323528" cy="6858000"/>
          </a:xfrm>
          <a:prstGeom prst="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800" b="1" i="0" u="none" strike="noStrike" kern="0" cap="none" spc="0" normalizeH="0" baseline="0" noProof="0" dirty="0">
                <a:ln>
                  <a:noFill/>
                </a:ln>
                <a:solidFill>
                  <a:prstClr val="white"/>
                </a:solidFill>
                <a:effectLst/>
                <a:uLnTx/>
                <a:uFillTx/>
                <a:latin typeface="Calibri"/>
                <a:ea typeface="+mn-ea"/>
                <a:cs typeface="+mn-cs"/>
              </a:rPr>
              <a:t>CCIAMA</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1" i="0" u="none" strike="noStrike" kern="0" cap="none" spc="0" normalizeH="0" baseline="0" noProof="0" dirty="0">
              <a:ln>
                <a:noFill/>
              </a:ln>
              <a:solidFill>
                <a:prstClr val="white"/>
              </a:solidFill>
              <a:effectLst/>
              <a:uLnTx/>
              <a:uFillTx/>
              <a:latin typeface="Calibri"/>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1" i="0" u="none" strike="noStrike" kern="0" cap="none" spc="0" normalizeH="0" baseline="0" noProof="0" dirty="0">
              <a:ln>
                <a:noFill/>
              </a:ln>
              <a:solidFill>
                <a:prstClr val="white"/>
              </a:solidFill>
              <a:effectLst/>
              <a:uLnTx/>
              <a:uFillTx/>
              <a:latin typeface="Calibri"/>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800" b="1" i="0" u="none" strike="noStrike" kern="0" cap="none" spc="0" normalizeH="0" baseline="0" noProof="0" dirty="0">
                <a:ln>
                  <a:noFill/>
                </a:ln>
                <a:solidFill>
                  <a:prstClr val="white"/>
                </a:solidFill>
                <a:effectLst/>
                <a:uLnTx/>
                <a:uFillTx/>
                <a:latin typeface="Calibri"/>
                <a:ea typeface="+mn-ea"/>
                <a:cs typeface="+mn-cs"/>
              </a:rPr>
              <a:t>2017</a:t>
            </a:r>
            <a:r>
              <a:rPr kumimoji="0" lang="fr-FR" sz="1800" b="0" i="0" u="none" strike="noStrike" kern="0" cap="none" spc="0" normalizeH="0" baseline="0" noProof="0" dirty="0">
                <a:ln>
                  <a:noFill/>
                </a:ln>
                <a:solidFill>
                  <a:srgbClr val="C0504D"/>
                </a:solidFill>
                <a:effectLst/>
                <a:uLnTx/>
                <a:uFillTx/>
                <a:latin typeface="Calibri"/>
                <a:ea typeface="+mn-ea"/>
                <a:cs typeface="+mn-cs"/>
              </a:rPr>
              <a:t> </a:t>
            </a:r>
          </a:p>
        </p:txBody>
      </p:sp>
    </p:spTree>
    <p:extLst>
      <p:ext uri="{BB962C8B-B14F-4D97-AF65-F5344CB8AC3E}">
        <p14:creationId xmlns:p14="http://schemas.microsoft.com/office/powerpoint/2010/main" val="31430427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CA286C35-23C4-4ABF-9742-A3D4A17C420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07" y="834962"/>
            <a:ext cx="10090155" cy="6023038"/>
          </a:xfrm>
          <a:prstGeom prst="rect">
            <a:avLst/>
          </a:prstGeom>
          <a:ln>
            <a:noFill/>
          </a:ln>
          <a:effectLst>
            <a:outerShdw dist="50800" dir="5400000" algn="ctr" rotWithShape="0">
              <a:schemeClr val="bg1"/>
            </a:outerShdw>
          </a:effectLst>
          <a:scene3d>
            <a:camera prst="orthographicFront">
              <a:rot lat="0" lon="0" rev="0"/>
            </a:camera>
            <a:lightRig rig="chilly" dir="t">
              <a:rot lat="0" lon="0" rev="18480000"/>
            </a:lightRig>
          </a:scene3d>
          <a:sp3d extrusionH="76200" contourW="12700" prstMaterial="clear">
            <a:bevelT w="12700" h="12700"/>
            <a:extrusionClr>
              <a:srgbClr val="00B0F0"/>
            </a:extrusionClr>
            <a:contourClr>
              <a:srgbClr val="00B0F0"/>
            </a:contourClr>
          </a:sp3d>
        </p:spPr>
      </p:pic>
      <p:sp>
        <p:nvSpPr>
          <p:cNvPr id="10" name="Rectangle 9">
            <a:extLst>
              <a:ext uri="{FF2B5EF4-FFF2-40B4-BE49-F238E27FC236}">
                <a16:creationId xmlns:a16="http://schemas.microsoft.com/office/drawing/2014/main" id="{4C71B564-B198-4224-9E1E-A124E0FDD1E2}"/>
              </a:ext>
            </a:extLst>
          </p:cNvPr>
          <p:cNvSpPr/>
          <p:nvPr/>
        </p:nvSpPr>
        <p:spPr>
          <a:xfrm>
            <a:off x="10094259" y="834962"/>
            <a:ext cx="2097742" cy="6023037"/>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chemeClr val="bg1"/>
              </a:solidFill>
            </a:endParaRPr>
          </a:p>
        </p:txBody>
      </p:sp>
      <p:pic>
        <p:nvPicPr>
          <p:cNvPr id="12" name="Picture 11">
            <a:extLst>
              <a:ext uri="{FF2B5EF4-FFF2-40B4-BE49-F238E27FC236}">
                <a16:creationId xmlns:a16="http://schemas.microsoft.com/office/drawing/2014/main" id="{40123720-243C-40FD-BD4E-C1A856C6310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81296" y="834963"/>
            <a:ext cx="2121817" cy="1224603"/>
          </a:xfrm>
          <a:prstGeom prst="rect">
            <a:avLst/>
          </a:prstGeom>
        </p:spPr>
      </p:pic>
      <p:pic>
        <p:nvPicPr>
          <p:cNvPr id="14" name="Picture 13">
            <a:extLst>
              <a:ext uri="{FF2B5EF4-FFF2-40B4-BE49-F238E27FC236}">
                <a16:creationId xmlns:a16="http://schemas.microsoft.com/office/drawing/2014/main" id="{9F81375B-A641-41FC-8246-961FF4AD3AE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40425" y="1723779"/>
            <a:ext cx="2005409" cy="1025346"/>
          </a:xfrm>
          <a:prstGeom prst="rect">
            <a:avLst/>
          </a:prstGeom>
        </p:spPr>
      </p:pic>
      <p:sp>
        <p:nvSpPr>
          <p:cNvPr id="15" name="TextBox 14">
            <a:extLst>
              <a:ext uri="{FF2B5EF4-FFF2-40B4-BE49-F238E27FC236}">
                <a16:creationId xmlns:a16="http://schemas.microsoft.com/office/drawing/2014/main" id="{2AF2CBCC-8511-4A67-B9BE-CF184285A097}"/>
              </a:ext>
            </a:extLst>
          </p:cNvPr>
          <p:cNvSpPr txBox="1"/>
          <p:nvPr/>
        </p:nvSpPr>
        <p:spPr>
          <a:xfrm>
            <a:off x="10098363" y="2749125"/>
            <a:ext cx="2005409" cy="4062651"/>
          </a:xfrm>
          <a:prstGeom prst="rect">
            <a:avLst/>
          </a:prstGeom>
          <a:noFill/>
        </p:spPr>
        <p:txBody>
          <a:bodyPr wrap="square" rtlCol="0">
            <a:spAutoFit/>
          </a:bodyPr>
          <a:lstStyle/>
          <a:p>
            <a:pPr algn="ctr"/>
            <a:r>
              <a:rPr lang="fr-FR" sz="1400" dirty="0">
                <a:solidFill>
                  <a:srgbClr val="FFFFFF"/>
                </a:solidFill>
              </a:rPr>
              <a:t>APRES LA RESTRUCTURATION </a:t>
            </a:r>
          </a:p>
          <a:p>
            <a:pPr algn="ctr"/>
            <a:r>
              <a:rPr lang="fr-FR" sz="1400" dirty="0">
                <a:solidFill>
                  <a:srgbClr val="FFFFFF"/>
                </a:solidFill>
              </a:rPr>
              <a:t>DES SECTEURS DES POSTES ET DES TELECOMMUNICATIONS</a:t>
            </a:r>
          </a:p>
          <a:p>
            <a:pPr algn="ctr"/>
            <a:r>
              <a:rPr lang="fr-FR" sz="1400" dirty="0">
                <a:solidFill>
                  <a:srgbClr val="BFE2F8"/>
                </a:solidFill>
              </a:rPr>
              <a:t>Bilan &amp; Défis et Perspectives</a:t>
            </a:r>
          </a:p>
          <a:p>
            <a:endParaRPr lang="fr-FR" sz="1400" dirty="0">
              <a:solidFill>
                <a:srgbClr val="BFE2F8"/>
              </a:solidFill>
            </a:endParaRPr>
          </a:p>
          <a:p>
            <a:endParaRPr lang="fr-FR" sz="1400" dirty="0">
              <a:solidFill>
                <a:srgbClr val="BFE2F8"/>
              </a:solidFill>
            </a:endParaRPr>
          </a:p>
          <a:p>
            <a:endParaRPr lang="fr-FR" sz="1400" dirty="0">
              <a:solidFill>
                <a:srgbClr val="BFE2F8"/>
              </a:solidFill>
            </a:endParaRPr>
          </a:p>
          <a:p>
            <a:endParaRPr lang="fr-FR" sz="1400" dirty="0">
              <a:solidFill>
                <a:srgbClr val="BFE2F8"/>
              </a:solidFill>
            </a:endParaRPr>
          </a:p>
          <a:p>
            <a:endParaRPr lang="fr-FR" sz="1400" dirty="0">
              <a:solidFill>
                <a:srgbClr val="BFE2F8"/>
              </a:solidFill>
            </a:endParaRPr>
          </a:p>
          <a:p>
            <a:endParaRPr lang="fr-FR" sz="1400" dirty="0">
              <a:solidFill>
                <a:srgbClr val="BFE2F8"/>
              </a:solidFill>
            </a:endParaRPr>
          </a:p>
          <a:p>
            <a:endParaRPr lang="fr-FR" sz="1400" dirty="0">
              <a:solidFill>
                <a:srgbClr val="BFE2F8"/>
              </a:solidFill>
            </a:endParaRPr>
          </a:p>
          <a:p>
            <a:pPr algn="ctr"/>
            <a:r>
              <a:rPr lang="fr-FR" sz="1200" dirty="0">
                <a:solidFill>
                  <a:schemeClr val="bg1"/>
                </a:solidFill>
              </a:rPr>
              <a:t>MINISTÈRE DES POSTES, DES NOUVELLES TECHNOLOGIES DE L’INFORMATION ET DE LA COMMUNICATION </a:t>
            </a:r>
          </a:p>
          <a:p>
            <a:endParaRPr lang="fr-FR" sz="1400" dirty="0">
              <a:solidFill>
                <a:srgbClr val="BFE2F8"/>
              </a:solidFill>
            </a:endParaRPr>
          </a:p>
        </p:txBody>
      </p:sp>
      <p:pic>
        <p:nvPicPr>
          <p:cNvPr id="5" name="Picture 4">
            <a:extLst>
              <a:ext uri="{FF2B5EF4-FFF2-40B4-BE49-F238E27FC236}">
                <a16:creationId xmlns:a16="http://schemas.microsoft.com/office/drawing/2014/main" id="{343266A0-564D-467A-9828-3475DF61945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99862" y="4311299"/>
            <a:ext cx="1927040" cy="1224603"/>
          </a:xfrm>
          <a:prstGeom prst="rect">
            <a:avLst/>
          </a:prstGeom>
        </p:spPr>
      </p:pic>
      <p:pic>
        <p:nvPicPr>
          <p:cNvPr id="17" name="Picture 16">
            <a:extLst>
              <a:ext uri="{FF2B5EF4-FFF2-40B4-BE49-F238E27FC236}">
                <a16:creationId xmlns:a16="http://schemas.microsoft.com/office/drawing/2014/main" id="{C502AFEC-CC81-42D9-BC6F-B0096B2557A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732549" y="114216"/>
            <a:ext cx="821159" cy="674523"/>
          </a:xfrm>
          <a:prstGeom prst="rect">
            <a:avLst/>
          </a:prstGeom>
        </p:spPr>
      </p:pic>
      <p:pic>
        <p:nvPicPr>
          <p:cNvPr id="16" name="Picture 15">
            <a:extLst>
              <a:ext uri="{FF2B5EF4-FFF2-40B4-BE49-F238E27FC236}">
                <a16:creationId xmlns:a16="http://schemas.microsoft.com/office/drawing/2014/main" id="{EA494F4C-2B41-41F9-BC9F-171CF0A6B4A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8358" y="6410632"/>
            <a:ext cx="10132617" cy="447367"/>
          </a:xfrm>
          <a:prstGeom prst="rect">
            <a:avLst/>
          </a:prstGeom>
        </p:spPr>
      </p:pic>
      <p:sp>
        <p:nvSpPr>
          <p:cNvPr id="21" name="Titre 1">
            <a:extLst>
              <a:ext uri="{FF2B5EF4-FFF2-40B4-BE49-F238E27FC236}">
                <a16:creationId xmlns:a16="http://schemas.microsoft.com/office/drawing/2014/main" id="{D757C13D-113D-F548-8965-44F857965E64}"/>
              </a:ext>
            </a:extLst>
          </p:cNvPr>
          <p:cNvSpPr txBox="1">
            <a:spLocks/>
          </p:cNvSpPr>
          <p:nvPr/>
        </p:nvSpPr>
        <p:spPr>
          <a:xfrm>
            <a:off x="546652" y="696804"/>
            <a:ext cx="82296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3200" b="1" i="0" u="none" strike="noStrike" kern="1200" cap="none" spc="0" normalizeH="0" baseline="0" noProof="0" dirty="0">
                <a:ln>
                  <a:noFill/>
                </a:ln>
                <a:solidFill>
                  <a:srgbClr val="FF0000"/>
                </a:solidFill>
                <a:effectLst/>
                <a:uLnTx/>
                <a:uFillTx/>
                <a:latin typeface="Calibri"/>
                <a:ea typeface="+mj-ea"/>
                <a:cs typeface="+mj-cs"/>
              </a:rPr>
              <a:t>la  Loi  n°009/98 du 17 </a:t>
            </a:r>
            <a:br>
              <a:rPr kumimoji="0" lang="fr-FR" sz="3200" b="1" i="0" u="none" strike="noStrike" kern="1200" cap="none" spc="0" normalizeH="0" baseline="0" noProof="0" dirty="0">
                <a:ln>
                  <a:noFill/>
                </a:ln>
                <a:solidFill>
                  <a:srgbClr val="FF0000"/>
                </a:solidFill>
                <a:effectLst/>
                <a:uLnTx/>
                <a:uFillTx/>
                <a:latin typeface="Calibri"/>
                <a:ea typeface="+mj-ea"/>
                <a:cs typeface="+mj-cs"/>
              </a:rPr>
            </a:br>
            <a:r>
              <a:rPr kumimoji="0" lang="fr-FR" sz="3200" b="1" i="0" u="none" strike="noStrike" kern="1200" cap="none" spc="0" normalizeH="0" baseline="0" noProof="0" dirty="0">
                <a:ln>
                  <a:noFill/>
                </a:ln>
                <a:solidFill>
                  <a:srgbClr val="FF0000"/>
                </a:solidFill>
                <a:effectLst/>
                <a:uLnTx/>
                <a:uFillTx/>
                <a:latin typeface="Calibri"/>
                <a:ea typeface="+mj-ea"/>
                <a:cs typeface="+mj-cs"/>
              </a:rPr>
              <a:t>août 1998</a:t>
            </a:r>
          </a:p>
        </p:txBody>
      </p:sp>
      <p:sp>
        <p:nvSpPr>
          <p:cNvPr id="22" name="Espace réservé du contenu 2">
            <a:extLst>
              <a:ext uri="{FF2B5EF4-FFF2-40B4-BE49-F238E27FC236}">
                <a16:creationId xmlns:a16="http://schemas.microsoft.com/office/drawing/2014/main" id="{8290E3A4-65E3-844B-AC24-D3C0C358E995}"/>
              </a:ext>
            </a:extLst>
          </p:cNvPr>
          <p:cNvSpPr txBox="1">
            <a:spLocks/>
          </p:cNvSpPr>
          <p:nvPr/>
        </p:nvSpPr>
        <p:spPr>
          <a:xfrm>
            <a:off x="644616" y="1815590"/>
            <a:ext cx="9177705" cy="4525963"/>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fr-FR" sz="3200" b="0" i="0" u="none" strike="noStrike" kern="1200" cap="none" spc="0" normalizeH="0" baseline="0" noProof="0" dirty="0">
                <a:ln>
                  <a:noFill/>
                </a:ln>
                <a:solidFill>
                  <a:sysClr val="windowText" lastClr="000000"/>
                </a:solidFill>
                <a:effectLst/>
                <a:uLnTx/>
                <a:uFillTx/>
                <a:latin typeface="Calibri"/>
                <a:ea typeface="+mn-ea"/>
                <a:cs typeface="+mn-cs"/>
              </a:rPr>
              <a:t>Cette loi portant sur la création et les attributions des organes chargés de la mise en route du Tchad dans le domaine des télécommunications en général et de la téléphonie mobile en particulier. Elle fit d’une pierre plusieurs coups. Elle consacre la libéralisation(réservée)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fr-FR" sz="3200" b="0" i="0" u="none" strike="noStrike" kern="1200" cap="none" spc="0" normalizeH="0" baseline="0" noProof="0" dirty="0">
                <a:ln>
                  <a:noFill/>
                </a:ln>
                <a:solidFill>
                  <a:sysClr val="windowText" lastClr="000000"/>
                </a:solidFill>
                <a:effectLst/>
                <a:uLnTx/>
                <a:uFillTx/>
                <a:latin typeface="Calibri"/>
                <a:ea typeface="+mn-ea"/>
                <a:cs typeface="+mn-cs"/>
              </a:rPr>
              <a:t>du  secteur  des  télécommunications,  et  en  même  temps,  elle  crée  un  organe  chargé  de s’occuper de la régulation et de la réglementation  des télécommunications, en l’occurrence l’OTRT  (Office  Tchadien  de  Régulation  des  Télécommunications)</a:t>
            </a:r>
          </a:p>
        </p:txBody>
      </p:sp>
      <p:sp>
        <p:nvSpPr>
          <p:cNvPr id="23" name="Espace réservé du numéro de diapositive 3">
            <a:extLst>
              <a:ext uri="{FF2B5EF4-FFF2-40B4-BE49-F238E27FC236}">
                <a16:creationId xmlns:a16="http://schemas.microsoft.com/office/drawing/2014/main" id="{7B1AE0CE-A4AD-0A4A-B0D0-9A2AD98A6692}"/>
              </a:ext>
            </a:extLst>
          </p:cNvPr>
          <p:cNvSpPr txBox="1">
            <a:spLocks/>
          </p:cNvSpPr>
          <p:nvPr/>
        </p:nvSpPr>
        <p:spPr>
          <a:xfrm>
            <a:off x="7857379" y="6118740"/>
            <a:ext cx="2133600"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77B72C43-A02A-47F6-A43F-5F1498885988}" type="slidenum">
              <a:rPr kumimoji="0" lang="fr-F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fr-FR"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24" name="Rectangle 23">
            <a:extLst>
              <a:ext uri="{FF2B5EF4-FFF2-40B4-BE49-F238E27FC236}">
                <a16:creationId xmlns:a16="http://schemas.microsoft.com/office/drawing/2014/main" id="{142AC6F2-3DE9-6546-B448-15A78C93F518}"/>
              </a:ext>
            </a:extLst>
          </p:cNvPr>
          <p:cNvSpPr/>
          <p:nvPr/>
        </p:nvSpPr>
        <p:spPr>
          <a:xfrm>
            <a:off x="3347864" y="6231632"/>
            <a:ext cx="2016224" cy="626368"/>
          </a:xfrm>
          <a:prstGeom prst="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800" b="0" i="0" u="none" strike="noStrike" kern="0" cap="none" spc="0" normalizeH="0" baseline="0" noProof="0" dirty="0">
                <a:ln>
                  <a:noFill/>
                </a:ln>
                <a:solidFill>
                  <a:prstClr val="white"/>
                </a:solidFill>
                <a:effectLst/>
                <a:uLnTx/>
                <a:uFillTx/>
                <a:latin typeface="Calibri"/>
                <a:ea typeface="+mn-ea"/>
                <a:cs typeface="+mn-cs"/>
              </a:rPr>
              <a:t>CCIAMA/2019</a:t>
            </a:r>
          </a:p>
        </p:txBody>
      </p:sp>
    </p:spTree>
    <p:extLst>
      <p:ext uri="{BB962C8B-B14F-4D97-AF65-F5344CB8AC3E}">
        <p14:creationId xmlns:p14="http://schemas.microsoft.com/office/powerpoint/2010/main" val="11800322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CA286C35-23C4-4ABF-9742-A3D4A17C420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539" y="788739"/>
            <a:ext cx="10090155" cy="6023038"/>
          </a:xfrm>
          <a:prstGeom prst="rect">
            <a:avLst/>
          </a:prstGeom>
          <a:ln>
            <a:noFill/>
          </a:ln>
          <a:effectLst>
            <a:outerShdw dist="50800" dir="5400000" algn="ctr" rotWithShape="0">
              <a:schemeClr val="bg1"/>
            </a:outerShdw>
          </a:effectLst>
          <a:scene3d>
            <a:camera prst="orthographicFront">
              <a:rot lat="0" lon="0" rev="0"/>
            </a:camera>
            <a:lightRig rig="chilly" dir="t">
              <a:rot lat="0" lon="0" rev="18480000"/>
            </a:lightRig>
          </a:scene3d>
          <a:sp3d extrusionH="76200" contourW="12700" prstMaterial="clear">
            <a:bevelT w="12700" h="12700"/>
            <a:extrusionClr>
              <a:srgbClr val="00B0F0"/>
            </a:extrusionClr>
            <a:contourClr>
              <a:srgbClr val="00B0F0"/>
            </a:contourClr>
          </a:sp3d>
        </p:spPr>
      </p:pic>
      <p:sp>
        <p:nvSpPr>
          <p:cNvPr id="10" name="Rectangle 9">
            <a:extLst>
              <a:ext uri="{FF2B5EF4-FFF2-40B4-BE49-F238E27FC236}">
                <a16:creationId xmlns:a16="http://schemas.microsoft.com/office/drawing/2014/main" id="{4C71B564-B198-4224-9E1E-A124E0FDD1E2}"/>
              </a:ext>
            </a:extLst>
          </p:cNvPr>
          <p:cNvSpPr/>
          <p:nvPr/>
        </p:nvSpPr>
        <p:spPr>
          <a:xfrm>
            <a:off x="10094259" y="834962"/>
            <a:ext cx="2097742" cy="6023037"/>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chemeClr val="bg1"/>
              </a:solidFill>
            </a:endParaRPr>
          </a:p>
        </p:txBody>
      </p:sp>
      <p:pic>
        <p:nvPicPr>
          <p:cNvPr id="12" name="Picture 11">
            <a:extLst>
              <a:ext uri="{FF2B5EF4-FFF2-40B4-BE49-F238E27FC236}">
                <a16:creationId xmlns:a16="http://schemas.microsoft.com/office/drawing/2014/main" id="{40123720-243C-40FD-BD4E-C1A856C6310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81296" y="834963"/>
            <a:ext cx="2121817" cy="1224603"/>
          </a:xfrm>
          <a:prstGeom prst="rect">
            <a:avLst/>
          </a:prstGeom>
        </p:spPr>
      </p:pic>
      <p:pic>
        <p:nvPicPr>
          <p:cNvPr id="14" name="Picture 13">
            <a:extLst>
              <a:ext uri="{FF2B5EF4-FFF2-40B4-BE49-F238E27FC236}">
                <a16:creationId xmlns:a16="http://schemas.microsoft.com/office/drawing/2014/main" id="{9F81375B-A641-41FC-8246-961FF4AD3AE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40425" y="1723779"/>
            <a:ext cx="2005409" cy="1025346"/>
          </a:xfrm>
          <a:prstGeom prst="rect">
            <a:avLst/>
          </a:prstGeom>
        </p:spPr>
      </p:pic>
      <p:sp>
        <p:nvSpPr>
          <p:cNvPr id="15" name="TextBox 14">
            <a:extLst>
              <a:ext uri="{FF2B5EF4-FFF2-40B4-BE49-F238E27FC236}">
                <a16:creationId xmlns:a16="http://schemas.microsoft.com/office/drawing/2014/main" id="{2AF2CBCC-8511-4A67-B9BE-CF184285A097}"/>
              </a:ext>
            </a:extLst>
          </p:cNvPr>
          <p:cNvSpPr txBox="1"/>
          <p:nvPr/>
        </p:nvSpPr>
        <p:spPr>
          <a:xfrm>
            <a:off x="10098363" y="2749125"/>
            <a:ext cx="2005409" cy="4062651"/>
          </a:xfrm>
          <a:prstGeom prst="rect">
            <a:avLst/>
          </a:prstGeom>
          <a:noFill/>
        </p:spPr>
        <p:txBody>
          <a:bodyPr wrap="square" rtlCol="0">
            <a:spAutoFit/>
          </a:bodyPr>
          <a:lstStyle/>
          <a:p>
            <a:pPr algn="ctr"/>
            <a:r>
              <a:rPr lang="fr-FR" sz="1400" dirty="0">
                <a:solidFill>
                  <a:srgbClr val="FFFFFF"/>
                </a:solidFill>
              </a:rPr>
              <a:t>APRES LA RESTRUCTURATION </a:t>
            </a:r>
          </a:p>
          <a:p>
            <a:pPr algn="ctr"/>
            <a:r>
              <a:rPr lang="fr-FR" sz="1400" dirty="0">
                <a:solidFill>
                  <a:srgbClr val="FFFFFF"/>
                </a:solidFill>
              </a:rPr>
              <a:t>DES SECTEURS DES POSTES ET DES TELECOMMUNICATIONS</a:t>
            </a:r>
          </a:p>
          <a:p>
            <a:pPr algn="ctr"/>
            <a:r>
              <a:rPr lang="fr-FR" sz="1400" dirty="0">
                <a:solidFill>
                  <a:srgbClr val="BFE2F8"/>
                </a:solidFill>
              </a:rPr>
              <a:t>Bilan &amp; Défis et Perspectives</a:t>
            </a:r>
          </a:p>
          <a:p>
            <a:endParaRPr lang="fr-FR" sz="1400" dirty="0">
              <a:solidFill>
                <a:srgbClr val="BFE2F8"/>
              </a:solidFill>
            </a:endParaRPr>
          </a:p>
          <a:p>
            <a:endParaRPr lang="fr-FR" sz="1400" dirty="0">
              <a:solidFill>
                <a:srgbClr val="BFE2F8"/>
              </a:solidFill>
            </a:endParaRPr>
          </a:p>
          <a:p>
            <a:endParaRPr lang="fr-FR" sz="1400" dirty="0">
              <a:solidFill>
                <a:srgbClr val="BFE2F8"/>
              </a:solidFill>
            </a:endParaRPr>
          </a:p>
          <a:p>
            <a:endParaRPr lang="fr-FR" sz="1400" dirty="0">
              <a:solidFill>
                <a:srgbClr val="BFE2F8"/>
              </a:solidFill>
            </a:endParaRPr>
          </a:p>
          <a:p>
            <a:endParaRPr lang="fr-FR" sz="1400" dirty="0">
              <a:solidFill>
                <a:srgbClr val="BFE2F8"/>
              </a:solidFill>
            </a:endParaRPr>
          </a:p>
          <a:p>
            <a:endParaRPr lang="fr-FR" sz="1400" dirty="0">
              <a:solidFill>
                <a:srgbClr val="BFE2F8"/>
              </a:solidFill>
            </a:endParaRPr>
          </a:p>
          <a:p>
            <a:endParaRPr lang="fr-FR" sz="1400" dirty="0">
              <a:solidFill>
                <a:srgbClr val="BFE2F8"/>
              </a:solidFill>
            </a:endParaRPr>
          </a:p>
          <a:p>
            <a:pPr algn="ctr"/>
            <a:r>
              <a:rPr lang="fr-FR" sz="1200" dirty="0">
                <a:solidFill>
                  <a:schemeClr val="bg1"/>
                </a:solidFill>
              </a:rPr>
              <a:t>MINISTÈRE DES POSTES, DES NOUVELLES TECHNOLOGIES DE L’INFORMATION ET DE LA COMMUNICATION </a:t>
            </a:r>
          </a:p>
          <a:p>
            <a:endParaRPr lang="fr-FR" sz="1400" dirty="0">
              <a:solidFill>
                <a:srgbClr val="BFE2F8"/>
              </a:solidFill>
            </a:endParaRPr>
          </a:p>
        </p:txBody>
      </p:sp>
      <p:pic>
        <p:nvPicPr>
          <p:cNvPr id="5" name="Picture 4">
            <a:extLst>
              <a:ext uri="{FF2B5EF4-FFF2-40B4-BE49-F238E27FC236}">
                <a16:creationId xmlns:a16="http://schemas.microsoft.com/office/drawing/2014/main" id="{343266A0-564D-467A-9828-3475DF61945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99862" y="4311299"/>
            <a:ext cx="1927040" cy="1224603"/>
          </a:xfrm>
          <a:prstGeom prst="rect">
            <a:avLst/>
          </a:prstGeom>
        </p:spPr>
      </p:pic>
      <p:pic>
        <p:nvPicPr>
          <p:cNvPr id="17" name="Picture 16">
            <a:extLst>
              <a:ext uri="{FF2B5EF4-FFF2-40B4-BE49-F238E27FC236}">
                <a16:creationId xmlns:a16="http://schemas.microsoft.com/office/drawing/2014/main" id="{C502AFEC-CC81-42D9-BC6F-B0096B2557A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732549" y="114216"/>
            <a:ext cx="821159" cy="674523"/>
          </a:xfrm>
          <a:prstGeom prst="rect">
            <a:avLst/>
          </a:prstGeom>
        </p:spPr>
      </p:pic>
      <p:pic>
        <p:nvPicPr>
          <p:cNvPr id="16" name="Picture 15">
            <a:extLst>
              <a:ext uri="{FF2B5EF4-FFF2-40B4-BE49-F238E27FC236}">
                <a16:creationId xmlns:a16="http://schemas.microsoft.com/office/drawing/2014/main" id="{EA494F4C-2B41-41F9-BC9F-171CF0A6B4A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8358" y="6410632"/>
            <a:ext cx="10132617" cy="447367"/>
          </a:xfrm>
          <a:prstGeom prst="rect">
            <a:avLst/>
          </a:prstGeom>
        </p:spPr>
      </p:pic>
      <p:sp>
        <p:nvSpPr>
          <p:cNvPr id="21" name="Titre 1">
            <a:extLst>
              <a:ext uri="{FF2B5EF4-FFF2-40B4-BE49-F238E27FC236}">
                <a16:creationId xmlns:a16="http://schemas.microsoft.com/office/drawing/2014/main" id="{8ED80E32-39EB-3A4F-8DF0-127C2DDFECDC}"/>
              </a:ext>
            </a:extLst>
          </p:cNvPr>
          <p:cNvSpPr txBox="1">
            <a:spLocks/>
          </p:cNvSpPr>
          <p:nvPr/>
        </p:nvSpPr>
        <p:spPr>
          <a:xfrm>
            <a:off x="805442" y="57646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4400" b="0" i="0" u="none" strike="noStrike" kern="1200" cap="none" spc="0" normalizeH="0" baseline="0" noProof="0" dirty="0">
                <a:ln>
                  <a:noFill/>
                </a:ln>
                <a:solidFill>
                  <a:srgbClr val="FF0000"/>
                </a:solidFill>
                <a:effectLst/>
                <a:uLnTx/>
                <a:uFillTx/>
                <a:latin typeface="Calibri"/>
                <a:ea typeface="+mj-ea"/>
                <a:cs typeface="+mj-cs"/>
              </a:rPr>
              <a:t>SUITE </a:t>
            </a:r>
          </a:p>
        </p:txBody>
      </p:sp>
      <p:sp>
        <p:nvSpPr>
          <p:cNvPr id="22" name="Espace réservé du contenu 2">
            <a:extLst>
              <a:ext uri="{FF2B5EF4-FFF2-40B4-BE49-F238E27FC236}">
                <a16:creationId xmlns:a16="http://schemas.microsoft.com/office/drawing/2014/main" id="{04997512-3162-1E42-A8A7-576E774CC086}"/>
              </a:ext>
            </a:extLst>
          </p:cNvPr>
          <p:cNvSpPr txBox="1">
            <a:spLocks/>
          </p:cNvSpPr>
          <p:nvPr/>
        </p:nvSpPr>
        <p:spPr>
          <a:xfrm>
            <a:off x="307881" y="1958005"/>
            <a:ext cx="9025335"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fr-FR" sz="3200" b="0" i="0" u="none" strike="noStrike" kern="1200" cap="none" spc="0" normalizeH="0" baseline="0" noProof="0" dirty="0">
                <a:ln>
                  <a:noFill/>
                </a:ln>
                <a:solidFill>
                  <a:sysClr val="windowText" lastClr="000000"/>
                </a:solidFill>
                <a:effectLst/>
                <a:uLnTx/>
                <a:uFillTx/>
                <a:latin typeface="Calibri"/>
                <a:ea typeface="+mn-ea"/>
                <a:cs typeface="+mn-cs"/>
              </a:rPr>
              <a:t>Elle est également une volonté  politique  de  doter  le  Tchad  de  la  téléphonie  mobile  à  travers  les investissements  privés  d’une  part  et  le  souci  de  garder  un  œil  sur  le  produit  de  la communication d’autre part.</a:t>
            </a:r>
          </a:p>
        </p:txBody>
      </p:sp>
      <p:sp>
        <p:nvSpPr>
          <p:cNvPr id="23" name="Espace réservé du numéro de diapositive 3">
            <a:extLst>
              <a:ext uri="{FF2B5EF4-FFF2-40B4-BE49-F238E27FC236}">
                <a16:creationId xmlns:a16="http://schemas.microsoft.com/office/drawing/2014/main" id="{7D6278E4-5281-C241-94E9-39E58D87B77F}"/>
              </a:ext>
            </a:extLst>
          </p:cNvPr>
          <p:cNvSpPr txBox="1">
            <a:spLocks/>
          </p:cNvSpPr>
          <p:nvPr/>
        </p:nvSpPr>
        <p:spPr>
          <a:xfrm>
            <a:off x="7849547" y="6145885"/>
            <a:ext cx="2133600"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77B72C43-A02A-47F6-A43F-5F1498885988}" type="slidenum">
              <a:rPr kumimoji="0" lang="fr-F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fr-FR"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24" name="Rectangle 23">
            <a:extLst>
              <a:ext uri="{FF2B5EF4-FFF2-40B4-BE49-F238E27FC236}">
                <a16:creationId xmlns:a16="http://schemas.microsoft.com/office/drawing/2014/main" id="{B204AB4C-DE12-644D-A373-03ACA2A8C2A8}"/>
              </a:ext>
            </a:extLst>
          </p:cNvPr>
          <p:cNvSpPr/>
          <p:nvPr/>
        </p:nvSpPr>
        <p:spPr>
          <a:xfrm>
            <a:off x="4079504" y="6172095"/>
            <a:ext cx="2016224" cy="626368"/>
          </a:xfrm>
          <a:prstGeom prst="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800" b="0" i="0" u="none" strike="noStrike" kern="0" cap="none" spc="0" normalizeH="0" baseline="0" noProof="0" dirty="0">
                <a:ln>
                  <a:noFill/>
                </a:ln>
                <a:solidFill>
                  <a:prstClr val="white"/>
                </a:solidFill>
                <a:effectLst/>
                <a:uLnTx/>
                <a:uFillTx/>
                <a:latin typeface="Calibri"/>
                <a:ea typeface="+mn-ea"/>
                <a:cs typeface="+mn-cs"/>
              </a:rPr>
              <a:t>CCIAMA/2019</a:t>
            </a:r>
          </a:p>
        </p:txBody>
      </p:sp>
    </p:spTree>
    <p:extLst>
      <p:ext uri="{BB962C8B-B14F-4D97-AF65-F5344CB8AC3E}">
        <p14:creationId xmlns:p14="http://schemas.microsoft.com/office/powerpoint/2010/main" val="6311423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CA286C35-23C4-4ABF-9742-A3D4A17C420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07" y="834962"/>
            <a:ext cx="10090155" cy="6023038"/>
          </a:xfrm>
          <a:prstGeom prst="rect">
            <a:avLst/>
          </a:prstGeom>
          <a:ln>
            <a:noFill/>
          </a:ln>
          <a:effectLst>
            <a:outerShdw dist="50800" dir="5400000" algn="ctr" rotWithShape="0">
              <a:schemeClr val="bg1"/>
            </a:outerShdw>
          </a:effectLst>
          <a:scene3d>
            <a:camera prst="orthographicFront">
              <a:rot lat="0" lon="0" rev="0"/>
            </a:camera>
            <a:lightRig rig="chilly" dir="t">
              <a:rot lat="0" lon="0" rev="18480000"/>
            </a:lightRig>
          </a:scene3d>
          <a:sp3d extrusionH="76200" contourW="12700" prstMaterial="clear">
            <a:bevelT w="12700" h="12700"/>
            <a:extrusionClr>
              <a:srgbClr val="00B0F0"/>
            </a:extrusionClr>
            <a:contourClr>
              <a:srgbClr val="00B0F0"/>
            </a:contourClr>
          </a:sp3d>
        </p:spPr>
      </p:pic>
      <p:sp>
        <p:nvSpPr>
          <p:cNvPr id="10" name="Rectangle 9">
            <a:extLst>
              <a:ext uri="{FF2B5EF4-FFF2-40B4-BE49-F238E27FC236}">
                <a16:creationId xmlns:a16="http://schemas.microsoft.com/office/drawing/2014/main" id="{4C71B564-B198-4224-9E1E-A124E0FDD1E2}"/>
              </a:ext>
            </a:extLst>
          </p:cNvPr>
          <p:cNvSpPr/>
          <p:nvPr/>
        </p:nvSpPr>
        <p:spPr>
          <a:xfrm>
            <a:off x="10094259" y="834962"/>
            <a:ext cx="2097742" cy="6023037"/>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chemeClr val="bg1"/>
              </a:solidFill>
            </a:endParaRPr>
          </a:p>
        </p:txBody>
      </p:sp>
      <p:pic>
        <p:nvPicPr>
          <p:cNvPr id="12" name="Picture 11">
            <a:extLst>
              <a:ext uri="{FF2B5EF4-FFF2-40B4-BE49-F238E27FC236}">
                <a16:creationId xmlns:a16="http://schemas.microsoft.com/office/drawing/2014/main" id="{40123720-243C-40FD-BD4E-C1A856C6310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81296" y="834963"/>
            <a:ext cx="2121817" cy="1224603"/>
          </a:xfrm>
          <a:prstGeom prst="rect">
            <a:avLst/>
          </a:prstGeom>
        </p:spPr>
      </p:pic>
      <p:pic>
        <p:nvPicPr>
          <p:cNvPr id="14" name="Picture 13">
            <a:extLst>
              <a:ext uri="{FF2B5EF4-FFF2-40B4-BE49-F238E27FC236}">
                <a16:creationId xmlns:a16="http://schemas.microsoft.com/office/drawing/2014/main" id="{9F81375B-A641-41FC-8246-961FF4AD3AE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40425" y="1723779"/>
            <a:ext cx="2005409" cy="1025346"/>
          </a:xfrm>
          <a:prstGeom prst="rect">
            <a:avLst/>
          </a:prstGeom>
        </p:spPr>
      </p:pic>
      <p:sp>
        <p:nvSpPr>
          <p:cNvPr id="15" name="TextBox 14">
            <a:extLst>
              <a:ext uri="{FF2B5EF4-FFF2-40B4-BE49-F238E27FC236}">
                <a16:creationId xmlns:a16="http://schemas.microsoft.com/office/drawing/2014/main" id="{2AF2CBCC-8511-4A67-B9BE-CF184285A097}"/>
              </a:ext>
            </a:extLst>
          </p:cNvPr>
          <p:cNvSpPr txBox="1"/>
          <p:nvPr/>
        </p:nvSpPr>
        <p:spPr>
          <a:xfrm>
            <a:off x="10098363" y="2749125"/>
            <a:ext cx="2005409" cy="4062651"/>
          </a:xfrm>
          <a:prstGeom prst="rect">
            <a:avLst/>
          </a:prstGeom>
          <a:noFill/>
        </p:spPr>
        <p:txBody>
          <a:bodyPr wrap="square" rtlCol="0">
            <a:spAutoFit/>
          </a:bodyPr>
          <a:lstStyle/>
          <a:p>
            <a:pPr algn="ctr"/>
            <a:r>
              <a:rPr lang="fr-FR" sz="1400" dirty="0">
                <a:solidFill>
                  <a:srgbClr val="FFFFFF"/>
                </a:solidFill>
              </a:rPr>
              <a:t>APRES LA RESTRUCTURATION </a:t>
            </a:r>
          </a:p>
          <a:p>
            <a:pPr algn="ctr"/>
            <a:r>
              <a:rPr lang="fr-FR" sz="1400" dirty="0">
                <a:solidFill>
                  <a:srgbClr val="FFFFFF"/>
                </a:solidFill>
              </a:rPr>
              <a:t>DES SECTEURS DES POSTES ET DES TELECOMMUNICATIONS</a:t>
            </a:r>
          </a:p>
          <a:p>
            <a:pPr algn="ctr"/>
            <a:r>
              <a:rPr lang="fr-FR" sz="1400" dirty="0">
                <a:solidFill>
                  <a:srgbClr val="BFE2F8"/>
                </a:solidFill>
              </a:rPr>
              <a:t>Bilan &amp; Défis et Perspectives</a:t>
            </a:r>
          </a:p>
          <a:p>
            <a:endParaRPr lang="fr-FR" sz="1400" dirty="0">
              <a:solidFill>
                <a:srgbClr val="BFE2F8"/>
              </a:solidFill>
            </a:endParaRPr>
          </a:p>
          <a:p>
            <a:endParaRPr lang="fr-FR" sz="1400" dirty="0">
              <a:solidFill>
                <a:srgbClr val="BFE2F8"/>
              </a:solidFill>
            </a:endParaRPr>
          </a:p>
          <a:p>
            <a:endParaRPr lang="fr-FR" sz="1400" dirty="0">
              <a:solidFill>
                <a:srgbClr val="BFE2F8"/>
              </a:solidFill>
            </a:endParaRPr>
          </a:p>
          <a:p>
            <a:endParaRPr lang="fr-FR" sz="1400" dirty="0">
              <a:solidFill>
                <a:srgbClr val="BFE2F8"/>
              </a:solidFill>
            </a:endParaRPr>
          </a:p>
          <a:p>
            <a:endParaRPr lang="fr-FR" sz="1400" dirty="0">
              <a:solidFill>
                <a:srgbClr val="BFE2F8"/>
              </a:solidFill>
            </a:endParaRPr>
          </a:p>
          <a:p>
            <a:endParaRPr lang="fr-FR" sz="1400" dirty="0">
              <a:solidFill>
                <a:srgbClr val="BFE2F8"/>
              </a:solidFill>
            </a:endParaRPr>
          </a:p>
          <a:p>
            <a:endParaRPr lang="fr-FR" sz="1400" dirty="0">
              <a:solidFill>
                <a:srgbClr val="BFE2F8"/>
              </a:solidFill>
            </a:endParaRPr>
          </a:p>
          <a:p>
            <a:pPr algn="ctr"/>
            <a:r>
              <a:rPr lang="fr-FR" sz="1200" dirty="0">
                <a:solidFill>
                  <a:schemeClr val="bg1"/>
                </a:solidFill>
              </a:rPr>
              <a:t>MINISTÈRE DES POSTES, DES NOUVELLES TECHNOLOGIES DE L’INFORMATION ET DE LA COMMUNICATION </a:t>
            </a:r>
          </a:p>
          <a:p>
            <a:endParaRPr lang="fr-FR" sz="1400" dirty="0">
              <a:solidFill>
                <a:srgbClr val="BFE2F8"/>
              </a:solidFill>
            </a:endParaRPr>
          </a:p>
        </p:txBody>
      </p:sp>
      <p:pic>
        <p:nvPicPr>
          <p:cNvPr id="5" name="Picture 4">
            <a:extLst>
              <a:ext uri="{FF2B5EF4-FFF2-40B4-BE49-F238E27FC236}">
                <a16:creationId xmlns:a16="http://schemas.microsoft.com/office/drawing/2014/main" id="{343266A0-564D-467A-9828-3475DF61945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99862" y="4311299"/>
            <a:ext cx="1927040" cy="1224603"/>
          </a:xfrm>
          <a:prstGeom prst="rect">
            <a:avLst/>
          </a:prstGeom>
        </p:spPr>
      </p:pic>
      <p:pic>
        <p:nvPicPr>
          <p:cNvPr id="17" name="Picture 16">
            <a:extLst>
              <a:ext uri="{FF2B5EF4-FFF2-40B4-BE49-F238E27FC236}">
                <a16:creationId xmlns:a16="http://schemas.microsoft.com/office/drawing/2014/main" id="{C502AFEC-CC81-42D9-BC6F-B0096B2557A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732549" y="114216"/>
            <a:ext cx="821159" cy="674523"/>
          </a:xfrm>
          <a:prstGeom prst="rect">
            <a:avLst/>
          </a:prstGeom>
        </p:spPr>
      </p:pic>
      <p:pic>
        <p:nvPicPr>
          <p:cNvPr id="16" name="Picture 15">
            <a:extLst>
              <a:ext uri="{FF2B5EF4-FFF2-40B4-BE49-F238E27FC236}">
                <a16:creationId xmlns:a16="http://schemas.microsoft.com/office/drawing/2014/main" id="{EA494F4C-2B41-41F9-BC9F-171CF0A6B4A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8358" y="6410632"/>
            <a:ext cx="10132617" cy="447367"/>
          </a:xfrm>
          <a:prstGeom prst="rect">
            <a:avLst/>
          </a:prstGeom>
        </p:spPr>
      </p:pic>
      <p:sp>
        <p:nvSpPr>
          <p:cNvPr id="21" name="Titre 1">
            <a:extLst>
              <a:ext uri="{FF2B5EF4-FFF2-40B4-BE49-F238E27FC236}">
                <a16:creationId xmlns:a16="http://schemas.microsoft.com/office/drawing/2014/main" id="{201C49DE-551D-B946-A309-AC736094C754}"/>
              </a:ext>
            </a:extLst>
          </p:cNvPr>
          <p:cNvSpPr txBox="1">
            <a:spLocks/>
          </p:cNvSpPr>
          <p:nvPr/>
        </p:nvSpPr>
        <p:spPr>
          <a:xfrm>
            <a:off x="695739" y="74581"/>
            <a:ext cx="89154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3200" b="1" i="0" u="none" strike="noStrike" kern="1200" cap="none" spc="0" normalizeH="0" baseline="0" noProof="0" dirty="0">
                <a:ln>
                  <a:noFill/>
                </a:ln>
                <a:solidFill>
                  <a:srgbClr val="FF0000"/>
                </a:solidFill>
                <a:effectLst/>
                <a:uLnTx/>
                <a:uFillTx/>
                <a:latin typeface="Calibri"/>
                <a:ea typeface="+mj-ea"/>
                <a:cs typeface="+mj-cs"/>
              </a:rPr>
              <a:t>La Déclaration de la politique sectorielle de 1997</a:t>
            </a:r>
          </a:p>
        </p:txBody>
      </p:sp>
      <p:sp>
        <p:nvSpPr>
          <p:cNvPr id="22" name="Espace réservé du contenu 2">
            <a:extLst>
              <a:ext uri="{FF2B5EF4-FFF2-40B4-BE49-F238E27FC236}">
                <a16:creationId xmlns:a16="http://schemas.microsoft.com/office/drawing/2014/main" id="{E21E1741-A4A7-4B46-AF59-364BFC5D95B3}"/>
              </a:ext>
            </a:extLst>
          </p:cNvPr>
          <p:cNvSpPr txBox="1">
            <a:spLocks/>
          </p:cNvSpPr>
          <p:nvPr/>
        </p:nvSpPr>
        <p:spPr>
          <a:xfrm>
            <a:off x="457200" y="1600200"/>
            <a:ext cx="8229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fr-FR" sz="3200" b="0" i="0" u="none" strike="noStrike" kern="1200" cap="none" spc="0" normalizeH="0" baseline="0" noProof="0">
                <a:ln>
                  <a:noFill/>
                </a:ln>
                <a:solidFill>
                  <a:sysClr val="windowText" lastClr="000000"/>
                </a:solidFill>
                <a:effectLst/>
                <a:uLnTx/>
                <a:uFillTx/>
                <a:latin typeface="Calibri"/>
                <a:ea typeface="+mn-ea"/>
                <a:cs typeface="+mn-cs"/>
              </a:rPr>
              <a:t>    Elle définit les différents axes d’une réforme et a décidé de participer à toutes les initiatives  allant dans le sens du développement du secteur télécom. Cette Déclaration avait pour  objectifs  de  libéraliser  le  secteur  des  télécommunications  et  de  promouvoir  la concurrence,  afin  d’accélérer  la  couverture  nationale  en  moyens  de télécommunications mobiles.</a:t>
            </a:r>
            <a:endParaRPr kumimoji="0" lang="fr-FR" sz="3200" b="0" i="0" u="none" strike="noStrike" kern="1200" cap="none" spc="0" normalizeH="0" baseline="0" noProof="0" dirty="0">
              <a:ln>
                <a:noFill/>
              </a:ln>
              <a:solidFill>
                <a:sysClr val="windowText" lastClr="000000"/>
              </a:solidFill>
              <a:effectLst/>
              <a:uLnTx/>
              <a:uFillTx/>
              <a:latin typeface="Calibri"/>
              <a:ea typeface="+mn-ea"/>
              <a:cs typeface="+mn-cs"/>
            </a:endParaRPr>
          </a:p>
        </p:txBody>
      </p:sp>
      <p:sp>
        <p:nvSpPr>
          <p:cNvPr id="23" name="Espace réservé du numéro de diapositive 3">
            <a:extLst>
              <a:ext uri="{FF2B5EF4-FFF2-40B4-BE49-F238E27FC236}">
                <a16:creationId xmlns:a16="http://schemas.microsoft.com/office/drawing/2014/main" id="{A6B84DBA-2A7C-2949-8794-D7D3A35BDE7D}"/>
              </a:ext>
            </a:extLst>
          </p:cNvPr>
          <p:cNvSpPr txBox="1">
            <a:spLocks/>
          </p:cNvSpPr>
          <p:nvPr/>
        </p:nvSpPr>
        <p:spPr>
          <a:xfrm>
            <a:off x="7635445" y="6179691"/>
            <a:ext cx="2133600"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77B72C43-A02A-47F6-A43F-5F1498885988}" type="slidenum">
              <a:rPr kumimoji="0" lang="fr-F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fr-FR"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24" name="Rectangle 23">
            <a:extLst>
              <a:ext uri="{FF2B5EF4-FFF2-40B4-BE49-F238E27FC236}">
                <a16:creationId xmlns:a16="http://schemas.microsoft.com/office/drawing/2014/main" id="{4FCB38FE-5704-6840-87FF-FBDA051B695D}"/>
              </a:ext>
            </a:extLst>
          </p:cNvPr>
          <p:cNvSpPr/>
          <p:nvPr/>
        </p:nvSpPr>
        <p:spPr>
          <a:xfrm>
            <a:off x="3347864" y="6231632"/>
            <a:ext cx="2016224" cy="626368"/>
          </a:xfrm>
          <a:prstGeom prst="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800" b="0" i="0" u="none" strike="noStrike" kern="0" cap="none" spc="0" normalizeH="0" baseline="0" noProof="0" dirty="0">
                <a:ln>
                  <a:noFill/>
                </a:ln>
                <a:solidFill>
                  <a:prstClr val="white"/>
                </a:solidFill>
                <a:effectLst/>
                <a:uLnTx/>
                <a:uFillTx/>
                <a:latin typeface="Calibri"/>
                <a:ea typeface="+mn-ea"/>
                <a:cs typeface="+mn-cs"/>
              </a:rPr>
              <a:t>CCIAMA/2019</a:t>
            </a:r>
          </a:p>
        </p:txBody>
      </p:sp>
    </p:spTree>
    <p:extLst>
      <p:ext uri="{BB962C8B-B14F-4D97-AF65-F5344CB8AC3E}">
        <p14:creationId xmlns:p14="http://schemas.microsoft.com/office/powerpoint/2010/main" val="3450979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CA286C35-23C4-4ABF-9742-A3D4A17C420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07" y="834962"/>
            <a:ext cx="10090155" cy="6023038"/>
          </a:xfrm>
          <a:prstGeom prst="rect">
            <a:avLst/>
          </a:prstGeom>
          <a:ln>
            <a:noFill/>
          </a:ln>
          <a:effectLst>
            <a:outerShdw dist="50800" dir="5400000" algn="ctr" rotWithShape="0">
              <a:schemeClr val="bg1"/>
            </a:outerShdw>
          </a:effectLst>
          <a:scene3d>
            <a:camera prst="orthographicFront">
              <a:rot lat="0" lon="0" rev="0"/>
            </a:camera>
            <a:lightRig rig="chilly" dir="t">
              <a:rot lat="0" lon="0" rev="18480000"/>
            </a:lightRig>
          </a:scene3d>
          <a:sp3d extrusionH="76200" contourW="12700" prstMaterial="clear">
            <a:bevelT w="12700" h="12700"/>
            <a:extrusionClr>
              <a:srgbClr val="00B0F0"/>
            </a:extrusionClr>
            <a:contourClr>
              <a:srgbClr val="00B0F0"/>
            </a:contourClr>
          </a:sp3d>
        </p:spPr>
      </p:pic>
      <p:sp>
        <p:nvSpPr>
          <p:cNvPr id="10" name="Rectangle 9">
            <a:extLst>
              <a:ext uri="{FF2B5EF4-FFF2-40B4-BE49-F238E27FC236}">
                <a16:creationId xmlns:a16="http://schemas.microsoft.com/office/drawing/2014/main" id="{4C71B564-B198-4224-9E1E-A124E0FDD1E2}"/>
              </a:ext>
            </a:extLst>
          </p:cNvPr>
          <p:cNvSpPr/>
          <p:nvPr/>
        </p:nvSpPr>
        <p:spPr>
          <a:xfrm>
            <a:off x="10094259" y="834962"/>
            <a:ext cx="2097742" cy="6023037"/>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chemeClr val="bg1"/>
              </a:solidFill>
            </a:endParaRPr>
          </a:p>
        </p:txBody>
      </p:sp>
      <p:pic>
        <p:nvPicPr>
          <p:cNvPr id="12" name="Picture 11">
            <a:extLst>
              <a:ext uri="{FF2B5EF4-FFF2-40B4-BE49-F238E27FC236}">
                <a16:creationId xmlns:a16="http://schemas.microsoft.com/office/drawing/2014/main" id="{40123720-243C-40FD-BD4E-C1A856C6310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81296" y="834963"/>
            <a:ext cx="2121817" cy="1224603"/>
          </a:xfrm>
          <a:prstGeom prst="rect">
            <a:avLst/>
          </a:prstGeom>
        </p:spPr>
      </p:pic>
      <p:pic>
        <p:nvPicPr>
          <p:cNvPr id="14" name="Picture 13">
            <a:extLst>
              <a:ext uri="{FF2B5EF4-FFF2-40B4-BE49-F238E27FC236}">
                <a16:creationId xmlns:a16="http://schemas.microsoft.com/office/drawing/2014/main" id="{9F81375B-A641-41FC-8246-961FF4AD3AE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40425" y="1723779"/>
            <a:ext cx="2005409" cy="1025346"/>
          </a:xfrm>
          <a:prstGeom prst="rect">
            <a:avLst/>
          </a:prstGeom>
        </p:spPr>
      </p:pic>
      <p:sp>
        <p:nvSpPr>
          <p:cNvPr id="15" name="TextBox 14">
            <a:extLst>
              <a:ext uri="{FF2B5EF4-FFF2-40B4-BE49-F238E27FC236}">
                <a16:creationId xmlns:a16="http://schemas.microsoft.com/office/drawing/2014/main" id="{2AF2CBCC-8511-4A67-B9BE-CF184285A097}"/>
              </a:ext>
            </a:extLst>
          </p:cNvPr>
          <p:cNvSpPr txBox="1"/>
          <p:nvPr/>
        </p:nvSpPr>
        <p:spPr>
          <a:xfrm>
            <a:off x="10098363" y="2749125"/>
            <a:ext cx="2005409" cy="4062651"/>
          </a:xfrm>
          <a:prstGeom prst="rect">
            <a:avLst/>
          </a:prstGeom>
          <a:noFill/>
        </p:spPr>
        <p:txBody>
          <a:bodyPr wrap="square" rtlCol="0">
            <a:spAutoFit/>
          </a:bodyPr>
          <a:lstStyle/>
          <a:p>
            <a:pPr algn="ctr"/>
            <a:r>
              <a:rPr lang="fr-FR" sz="1400" dirty="0">
                <a:solidFill>
                  <a:srgbClr val="FFFFFF"/>
                </a:solidFill>
              </a:rPr>
              <a:t>APRES LA RESTRUCTURATION </a:t>
            </a:r>
          </a:p>
          <a:p>
            <a:pPr algn="ctr"/>
            <a:r>
              <a:rPr lang="fr-FR" sz="1400" dirty="0">
                <a:solidFill>
                  <a:srgbClr val="FFFFFF"/>
                </a:solidFill>
              </a:rPr>
              <a:t>DES SECTEURS DES POSTES ET DES TELECOMMUNICATIONS</a:t>
            </a:r>
          </a:p>
          <a:p>
            <a:pPr algn="ctr"/>
            <a:r>
              <a:rPr lang="fr-FR" sz="1400" dirty="0">
                <a:solidFill>
                  <a:srgbClr val="BFE2F8"/>
                </a:solidFill>
              </a:rPr>
              <a:t>Bilan &amp; Défis et Perspectives</a:t>
            </a:r>
          </a:p>
          <a:p>
            <a:endParaRPr lang="fr-FR" sz="1400" dirty="0">
              <a:solidFill>
                <a:srgbClr val="BFE2F8"/>
              </a:solidFill>
            </a:endParaRPr>
          </a:p>
          <a:p>
            <a:endParaRPr lang="fr-FR" sz="1400" dirty="0">
              <a:solidFill>
                <a:srgbClr val="BFE2F8"/>
              </a:solidFill>
            </a:endParaRPr>
          </a:p>
          <a:p>
            <a:endParaRPr lang="fr-FR" sz="1400" dirty="0">
              <a:solidFill>
                <a:srgbClr val="BFE2F8"/>
              </a:solidFill>
            </a:endParaRPr>
          </a:p>
          <a:p>
            <a:endParaRPr lang="fr-FR" sz="1400" dirty="0">
              <a:solidFill>
                <a:srgbClr val="BFE2F8"/>
              </a:solidFill>
            </a:endParaRPr>
          </a:p>
          <a:p>
            <a:endParaRPr lang="fr-FR" sz="1400" dirty="0">
              <a:solidFill>
                <a:srgbClr val="BFE2F8"/>
              </a:solidFill>
            </a:endParaRPr>
          </a:p>
          <a:p>
            <a:endParaRPr lang="fr-FR" sz="1400" dirty="0">
              <a:solidFill>
                <a:srgbClr val="BFE2F8"/>
              </a:solidFill>
            </a:endParaRPr>
          </a:p>
          <a:p>
            <a:endParaRPr lang="fr-FR" sz="1400" dirty="0">
              <a:solidFill>
                <a:srgbClr val="BFE2F8"/>
              </a:solidFill>
            </a:endParaRPr>
          </a:p>
          <a:p>
            <a:pPr algn="ctr"/>
            <a:r>
              <a:rPr lang="fr-FR" sz="1200" dirty="0">
                <a:solidFill>
                  <a:schemeClr val="bg1"/>
                </a:solidFill>
              </a:rPr>
              <a:t>MINISTÈRE DES POSTES, DES NOUVELLES TECHNOLOGIES DE L’INFORMATION ET DE LA COMMUNICATION </a:t>
            </a:r>
          </a:p>
          <a:p>
            <a:endParaRPr lang="fr-FR" sz="1400" dirty="0">
              <a:solidFill>
                <a:srgbClr val="BFE2F8"/>
              </a:solidFill>
            </a:endParaRPr>
          </a:p>
        </p:txBody>
      </p:sp>
      <p:pic>
        <p:nvPicPr>
          <p:cNvPr id="5" name="Picture 4">
            <a:extLst>
              <a:ext uri="{FF2B5EF4-FFF2-40B4-BE49-F238E27FC236}">
                <a16:creationId xmlns:a16="http://schemas.microsoft.com/office/drawing/2014/main" id="{343266A0-564D-467A-9828-3475DF61945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99862" y="4311299"/>
            <a:ext cx="1927040" cy="1224603"/>
          </a:xfrm>
          <a:prstGeom prst="rect">
            <a:avLst/>
          </a:prstGeom>
        </p:spPr>
      </p:pic>
      <p:pic>
        <p:nvPicPr>
          <p:cNvPr id="17" name="Picture 16">
            <a:extLst>
              <a:ext uri="{FF2B5EF4-FFF2-40B4-BE49-F238E27FC236}">
                <a16:creationId xmlns:a16="http://schemas.microsoft.com/office/drawing/2014/main" id="{C502AFEC-CC81-42D9-BC6F-B0096B2557A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732549" y="114216"/>
            <a:ext cx="821159" cy="674523"/>
          </a:xfrm>
          <a:prstGeom prst="rect">
            <a:avLst/>
          </a:prstGeom>
        </p:spPr>
      </p:pic>
      <p:pic>
        <p:nvPicPr>
          <p:cNvPr id="16" name="Picture 15">
            <a:extLst>
              <a:ext uri="{FF2B5EF4-FFF2-40B4-BE49-F238E27FC236}">
                <a16:creationId xmlns:a16="http://schemas.microsoft.com/office/drawing/2014/main" id="{EA494F4C-2B41-41F9-BC9F-171CF0A6B4A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8358" y="6410632"/>
            <a:ext cx="10132617" cy="447367"/>
          </a:xfrm>
          <a:prstGeom prst="rect">
            <a:avLst/>
          </a:prstGeom>
        </p:spPr>
      </p:pic>
      <p:sp>
        <p:nvSpPr>
          <p:cNvPr id="11" name="Titre 1">
            <a:extLst>
              <a:ext uri="{FF2B5EF4-FFF2-40B4-BE49-F238E27FC236}">
                <a16:creationId xmlns:a16="http://schemas.microsoft.com/office/drawing/2014/main" id="{605754B8-0DED-C943-9D85-27BB7BF1A322}"/>
              </a:ext>
            </a:extLst>
          </p:cNvPr>
          <p:cNvSpPr txBox="1">
            <a:spLocks/>
          </p:cNvSpPr>
          <p:nvPr/>
        </p:nvSpPr>
        <p:spPr>
          <a:xfrm>
            <a:off x="457200" y="274638"/>
            <a:ext cx="8229600" cy="114300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2800" b="1" dirty="0">
                <a:solidFill>
                  <a:srgbClr val="FF0000"/>
                </a:solidFill>
              </a:rPr>
              <a:t>Quelques chiffres sur le secteur de la téléphonie mobile</a:t>
            </a:r>
          </a:p>
        </p:txBody>
      </p:sp>
      <p:sp>
        <p:nvSpPr>
          <p:cNvPr id="13" name="Espace réservé du contenu 2">
            <a:extLst>
              <a:ext uri="{FF2B5EF4-FFF2-40B4-BE49-F238E27FC236}">
                <a16:creationId xmlns:a16="http://schemas.microsoft.com/office/drawing/2014/main" id="{89CD4C8F-56CC-1040-A44C-B52C634D0262}"/>
              </a:ext>
            </a:extLst>
          </p:cNvPr>
          <p:cNvSpPr txBox="1">
            <a:spLocks/>
          </p:cNvSpPr>
          <p:nvPr/>
        </p:nvSpPr>
        <p:spPr>
          <a:xfrm>
            <a:off x="371467" y="1997610"/>
            <a:ext cx="9312965" cy="432352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fr-FR" dirty="0"/>
              <a:t>   Le secteur mobile est un acteur majeur de l'économie tchadienne. En 2015, les services mobiles ont généré des recettes sur le marché de 300 millions US$ (117 milliards XAF), ce qui correspond à 2,7% du PIB tchadien.</a:t>
            </a:r>
          </a:p>
          <a:p>
            <a:r>
              <a:rPr lang="fr-FR" dirty="0"/>
              <a:t>     Trois opérateurs sont présents dans le pays : Airtel (</a:t>
            </a:r>
            <a:r>
              <a:rPr lang="fr-FR" dirty="0" err="1"/>
              <a:t>Bharti</a:t>
            </a:r>
            <a:r>
              <a:rPr lang="fr-FR" dirty="0"/>
              <a:t> Airtel), </a:t>
            </a:r>
            <a:r>
              <a:rPr lang="fr-FR" dirty="0" err="1"/>
              <a:t>Tigo</a:t>
            </a:r>
            <a:r>
              <a:rPr lang="fr-FR" dirty="0"/>
              <a:t> (</a:t>
            </a:r>
            <a:r>
              <a:rPr lang="fr-FR" dirty="0" err="1"/>
              <a:t>Millicom</a:t>
            </a:r>
            <a:r>
              <a:rPr lang="fr-FR" dirty="0"/>
              <a:t>) et </a:t>
            </a:r>
            <a:r>
              <a:rPr lang="fr-FR" dirty="0" err="1"/>
              <a:t>Sotel</a:t>
            </a:r>
            <a:r>
              <a:rPr lang="fr-FR" dirty="0"/>
              <a:t>. Les deux principaux, Airtel et </a:t>
            </a:r>
            <a:r>
              <a:rPr lang="fr-FR" dirty="0" err="1"/>
              <a:t>Tigo</a:t>
            </a:r>
            <a:r>
              <a:rPr lang="fr-FR" dirty="0"/>
              <a:t>, représentent plus de 96% du marché.</a:t>
            </a:r>
          </a:p>
          <a:p>
            <a:r>
              <a:rPr lang="fr-FR" dirty="0"/>
              <a:t>     Les deux principaux opérateur (Airtel et </a:t>
            </a:r>
            <a:r>
              <a:rPr lang="fr-FR" dirty="0" err="1"/>
              <a:t>Tigo</a:t>
            </a:r>
            <a:r>
              <a:rPr lang="fr-FR" dirty="0"/>
              <a:t>) ont porté le taux de couverture à 85% de la population du Tchad.</a:t>
            </a:r>
          </a:p>
        </p:txBody>
      </p:sp>
      <p:sp>
        <p:nvSpPr>
          <p:cNvPr id="19" name="Espace réservé du numéro de diapositive 3">
            <a:extLst>
              <a:ext uri="{FF2B5EF4-FFF2-40B4-BE49-F238E27FC236}">
                <a16:creationId xmlns:a16="http://schemas.microsoft.com/office/drawing/2014/main" id="{6F2CA413-07DE-9E42-B374-4DDE3F9AD083}"/>
              </a:ext>
            </a:extLst>
          </p:cNvPr>
          <p:cNvSpPr>
            <a:spLocks noGrp="1"/>
          </p:cNvSpPr>
          <p:nvPr>
            <p:ph type="sldNum" sz="quarter" idx="12"/>
          </p:nvPr>
        </p:nvSpPr>
        <p:spPr>
          <a:xfrm>
            <a:off x="7849547" y="6138570"/>
            <a:ext cx="2133600" cy="365125"/>
          </a:xfrm>
        </p:spPr>
        <p:txBody>
          <a:bodyPr/>
          <a:lstStyle/>
          <a:p>
            <a:fld id="{77B72C43-A02A-47F6-A43F-5F1498885988}" type="slidenum">
              <a:rPr lang="fr-FR" smtClean="0"/>
              <a:pPr/>
              <a:t>24</a:t>
            </a:fld>
            <a:endParaRPr lang="fr-FR" dirty="0"/>
          </a:p>
        </p:txBody>
      </p:sp>
      <p:sp>
        <p:nvSpPr>
          <p:cNvPr id="20" name="Rectangle 19">
            <a:extLst>
              <a:ext uri="{FF2B5EF4-FFF2-40B4-BE49-F238E27FC236}">
                <a16:creationId xmlns:a16="http://schemas.microsoft.com/office/drawing/2014/main" id="{EE317247-33AE-6047-8375-4692B302DE0E}"/>
              </a:ext>
            </a:extLst>
          </p:cNvPr>
          <p:cNvSpPr/>
          <p:nvPr/>
        </p:nvSpPr>
        <p:spPr>
          <a:xfrm>
            <a:off x="4262264" y="6257685"/>
            <a:ext cx="2016224" cy="62636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CCIAMA/2019</a:t>
            </a:r>
          </a:p>
        </p:txBody>
      </p:sp>
    </p:spTree>
    <p:extLst>
      <p:ext uri="{BB962C8B-B14F-4D97-AF65-F5344CB8AC3E}">
        <p14:creationId xmlns:p14="http://schemas.microsoft.com/office/powerpoint/2010/main" val="25648344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CA286C35-23C4-4ABF-9742-A3D4A17C420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07" y="834962"/>
            <a:ext cx="10090155" cy="6023038"/>
          </a:xfrm>
          <a:prstGeom prst="rect">
            <a:avLst/>
          </a:prstGeom>
          <a:ln>
            <a:noFill/>
          </a:ln>
          <a:effectLst>
            <a:outerShdw dist="50800" dir="5400000" algn="ctr" rotWithShape="0">
              <a:schemeClr val="bg1"/>
            </a:outerShdw>
          </a:effectLst>
          <a:scene3d>
            <a:camera prst="orthographicFront">
              <a:rot lat="0" lon="0" rev="0"/>
            </a:camera>
            <a:lightRig rig="chilly" dir="t">
              <a:rot lat="0" lon="0" rev="18480000"/>
            </a:lightRig>
          </a:scene3d>
          <a:sp3d extrusionH="76200" contourW="12700" prstMaterial="clear">
            <a:bevelT w="12700" h="12700"/>
            <a:extrusionClr>
              <a:srgbClr val="00B0F0"/>
            </a:extrusionClr>
            <a:contourClr>
              <a:srgbClr val="00B0F0"/>
            </a:contourClr>
          </a:sp3d>
        </p:spPr>
      </p:pic>
      <p:sp>
        <p:nvSpPr>
          <p:cNvPr id="10" name="Rectangle 9">
            <a:extLst>
              <a:ext uri="{FF2B5EF4-FFF2-40B4-BE49-F238E27FC236}">
                <a16:creationId xmlns:a16="http://schemas.microsoft.com/office/drawing/2014/main" id="{4C71B564-B198-4224-9E1E-A124E0FDD1E2}"/>
              </a:ext>
            </a:extLst>
          </p:cNvPr>
          <p:cNvSpPr/>
          <p:nvPr/>
        </p:nvSpPr>
        <p:spPr>
          <a:xfrm>
            <a:off x="10094259" y="834962"/>
            <a:ext cx="2097742" cy="6023037"/>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chemeClr val="bg1"/>
              </a:solidFill>
            </a:endParaRPr>
          </a:p>
        </p:txBody>
      </p:sp>
      <p:pic>
        <p:nvPicPr>
          <p:cNvPr id="12" name="Picture 11">
            <a:extLst>
              <a:ext uri="{FF2B5EF4-FFF2-40B4-BE49-F238E27FC236}">
                <a16:creationId xmlns:a16="http://schemas.microsoft.com/office/drawing/2014/main" id="{40123720-243C-40FD-BD4E-C1A856C6310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81296" y="834963"/>
            <a:ext cx="2121817" cy="1224603"/>
          </a:xfrm>
          <a:prstGeom prst="rect">
            <a:avLst/>
          </a:prstGeom>
        </p:spPr>
      </p:pic>
      <p:pic>
        <p:nvPicPr>
          <p:cNvPr id="14" name="Picture 13">
            <a:extLst>
              <a:ext uri="{FF2B5EF4-FFF2-40B4-BE49-F238E27FC236}">
                <a16:creationId xmlns:a16="http://schemas.microsoft.com/office/drawing/2014/main" id="{9F81375B-A641-41FC-8246-961FF4AD3AE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40425" y="1723779"/>
            <a:ext cx="2005409" cy="1025346"/>
          </a:xfrm>
          <a:prstGeom prst="rect">
            <a:avLst/>
          </a:prstGeom>
        </p:spPr>
      </p:pic>
      <p:sp>
        <p:nvSpPr>
          <p:cNvPr id="15" name="TextBox 14">
            <a:extLst>
              <a:ext uri="{FF2B5EF4-FFF2-40B4-BE49-F238E27FC236}">
                <a16:creationId xmlns:a16="http://schemas.microsoft.com/office/drawing/2014/main" id="{2AF2CBCC-8511-4A67-B9BE-CF184285A097}"/>
              </a:ext>
            </a:extLst>
          </p:cNvPr>
          <p:cNvSpPr txBox="1"/>
          <p:nvPr/>
        </p:nvSpPr>
        <p:spPr>
          <a:xfrm>
            <a:off x="10098363" y="2749125"/>
            <a:ext cx="2005409" cy="4062651"/>
          </a:xfrm>
          <a:prstGeom prst="rect">
            <a:avLst/>
          </a:prstGeom>
          <a:noFill/>
        </p:spPr>
        <p:txBody>
          <a:bodyPr wrap="square" rtlCol="0">
            <a:spAutoFit/>
          </a:bodyPr>
          <a:lstStyle/>
          <a:p>
            <a:pPr algn="ctr"/>
            <a:r>
              <a:rPr lang="fr-FR" sz="1400" dirty="0">
                <a:solidFill>
                  <a:srgbClr val="FFFFFF"/>
                </a:solidFill>
              </a:rPr>
              <a:t>APRES LA RESTRUCTURATION </a:t>
            </a:r>
          </a:p>
          <a:p>
            <a:pPr algn="ctr"/>
            <a:r>
              <a:rPr lang="fr-FR" sz="1400" dirty="0">
                <a:solidFill>
                  <a:srgbClr val="FFFFFF"/>
                </a:solidFill>
              </a:rPr>
              <a:t>DES SECTEURS DES POSTES ET DES TELECOMMUNICATIONS</a:t>
            </a:r>
          </a:p>
          <a:p>
            <a:pPr algn="ctr"/>
            <a:r>
              <a:rPr lang="fr-FR" sz="1400" dirty="0">
                <a:solidFill>
                  <a:srgbClr val="BFE2F8"/>
                </a:solidFill>
              </a:rPr>
              <a:t>Bilan &amp; Défis et Perspectives</a:t>
            </a:r>
          </a:p>
          <a:p>
            <a:endParaRPr lang="fr-FR" sz="1400" dirty="0">
              <a:solidFill>
                <a:srgbClr val="BFE2F8"/>
              </a:solidFill>
            </a:endParaRPr>
          </a:p>
          <a:p>
            <a:endParaRPr lang="fr-FR" sz="1400" dirty="0">
              <a:solidFill>
                <a:srgbClr val="BFE2F8"/>
              </a:solidFill>
            </a:endParaRPr>
          </a:p>
          <a:p>
            <a:endParaRPr lang="fr-FR" sz="1400" dirty="0">
              <a:solidFill>
                <a:srgbClr val="BFE2F8"/>
              </a:solidFill>
            </a:endParaRPr>
          </a:p>
          <a:p>
            <a:endParaRPr lang="fr-FR" sz="1400" dirty="0">
              <a:solidFill>
                <a:srgbClr val="BFE2F8"/>
              </a:solidFill>
            </a:endParaRPr>
          </a:p>
          <a:p>
            <a:endParaRPr lang="fr-FR" sz="1400" dirty="0">
              <a:solidFill>
                <a:srgbClr val="BFE2F8"/>
              </a:solidFill>
            </a:endParaRPr>
          </a:p>
          <a:p>
            <a:endParaRPr lang="fr-FR" sz="1400" dirty="0">
              <a:solidFill>
                <a:srgbClr val="BFE2F8"/>
              </a:solidFill>
            </a:endParaRPr>
          </a:p>
          <a:p>
            <a:endParaRPr lang="fr-FR" sz="1400" dirty="0">
              <a:solidFill>
                <a:srgbClr val="BFE2F8"/>
              </a:solidFill>
            </a:endParaRPr>
          </a:p>
          <a:p>
            <a:pPr algn="ctr"/>
            <a:r>
              <a:rPr lang="fr-FR" sz="1200" dirty="0">
                <a:solidFill>
                  <a:schemeClr val="bg1"/>
                </a:solidFill>
              </a:rPr>
              <a:t>MINISTÈRE DES POSTES, DES NOUVELLES TECHNOLOGIES DE L’INFORMATION ET DE LA COMMUNICATION </a:t>
            </a:r>
          </a:p>
          <a:p>
            <a:endParaRPr lang="fr-FR" sz="1400" dirty="0">
              <a:solidFill>
                <a:srgbClr val="BFE2F8"/>
              </a:solidFill>
            </a:endParaRPr>
          </a:p>
        </p:txBody>
      </p:sp>
      <p:pic>
        <p:nvPicPr>
          <p:cNvPr id="5" name="Picture 4">
            <a:extLst>
              <a:ext uri="{FF2B5EF4-FFF2-40B4-BE49-F238E27FC236}">
                <a16:creationId xmlns:a16="http://schemas.microsoft.com/office/drawing/2014/main" id="{343266A0-564D-467A-9828-3475DF61945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99862" y="4311299"/>
            <a:ext cx="1927040" cy="1224603"/>
          </a:xfrm>
          <a:prstGeom prst="rect">
            <a:avLst/>
          </a:prstGeom>
        </p:spPr>
      </p:pic>
      <p:pic>
        <p:nvPicPr>
          <p:cNvPr id="17" name="Picture 16">
            <a:extLst>
              <a:ext uri="{FF2B5EF4-FFF2-40B4-BE49-F238E27FC236}">
                <a16:creationId xmlns:a16="http://schemas.microsoft.com/office/drawing/2014/main" id="{C502AFEC-CC81-42D9-BC6F-B0096B2557A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732549" y="114216"/>
            <a:ext cx="821159" cy="674523"/>
          </a:xfrm>
          <a:prstGeom prst="rect">
            <a:avLst/>
          </a:prstGeom>
        </p:spPr>
      </p:pic>
      <p:pic>
        <p:nvPicPr>
          <p:cNvPr id="16" name="Picture 15">
            <a:extLst>
              <a:ext uri="{FF2B5EF4-FFF2-40B4-BE49-F238E27FC236}">
                <a16:creationId xmlns:a16="http://schemas.microsoft.com/office/drawing/2014/main" id="{EA494F4C-2B41-41F9-BC9F-171CF0A6B4A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8358" y="6410632"/>
            <a:ext cx="10132617" cy="447367"/>
          </a:xfrm>
          <a:prstGeom prst="rect">
            <a:avLst/>
          </a:prstGeom>
        </p:spPr>
      </p:pic>
      <p:sp>
        <p:nvSpPr>
          <p:cNvPr id="21" name="Titre 1">
            <a:extLst>
              <a:ext uri="{FF2B5EF4-FFF2-40B4-BE49-F238E27FC236}">
                <a16:creationId xmlns:a16="http://schemas.microsoft.com/office/drawing/2014/main" id="{A4934C35-C249-A043-A7DC-C70AC2A00F45}"/>
              </a:ext>
            </a:extLst>
          </p:cNvPr>
          <p:cNvSpPr txBox="1">
            <a:spLocks/>
          </p:cNvSpPr>
          <p:nvPr/>
        </p:nvSpPr>
        <p:spPr>
          <a:xfrm>
            <a:off x="811121" y="580779"/>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4000" b="1" i="0" u="none" strike="noStrike" kern="1200" cap="none" spc="0" normalizeH="0" baseline="0" noProof="0" dirty="0">
                <a:ln>
                  <a:noFill/>
                </a:ln>
                <a:solidFill>
                  <a:srgbClr val="FF0000"/>
                </a:solidFill>
                <a:effectLst/>
                <a:uLnTx/>
                <a:uFillTx/>
                <a:latin typeface="Calibri"/>
                <a:ea typeface="+mj-ea"/>
                <a:cs typeface="+mj-cs"/>
              </a:rPr>
              <a:t>Taxes et mobiles</a:t>
            </a:r>
          </a:p>
        </p:txBody>
      </p:sp>
      <p:sp>
        <p:nvSpPr>
          <p:cNvPr id="22" name="Espace réservé du contenu 2">
            <a:extLst>
              <a:ext uri="{FF2B5EF4-FFF2-40B4-BE49-F238E27FC236}">
                <a16:creationId xmlns:a16="http://schemas.microsoft.com/office/drawing/2014/main" id="{A128A018-4777-E146-BA9B-E7D6FDABC28D}"/>
              </a:ext>
            </a:extLst>
          </p:cNvPr>
          <p:cNvSpPr txBox="1">
            <a:spLocks/>
          </p:cNvSpPr>
          <p:nvPr/>
        </p:nvSpPr>
        <p:spPr>
          <a:xfrm>
            <a:off x="457199" y="1600200"/>
            <a:ext cx="9243391" cy="4373217"/>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fr-FR" sz="3200" b="0" i="0" u="none" strike="noStrike" kern="1200" cap="none" spc="0" normalizeH="0" baseline="0" noProof="0" dirty="0">
                <a:ln>
                  <a:noFill/>
                </a:ln>
                <a:solidFill>
                  <a:sysClr val="windowText" lastClr="000000"/>
                </a:solidFill>
                <a:effectLst/>
                <a:uLnTx/>
                <a:uFillTx/>
                <a:latin typeface="Calibri"/>
                <a:ea typeface="+mn-ea"/>
                <a:cs typeface="+mn-cs"/>
              </a:rPr>
              <a:t>    Selon l’analyse de Deloitte, plus de 25 redevances distinctes s'appliquant aux opérateurs mobiles ont été identifiées au Tchad, dont 13 sont spécifiques au secteur.</a:t>
            </a: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fr-FR" sz="3200" b="0" i="0" u="none" strike="noStrike" kern="1200" cap="none" spc="0" normalizeH="0" baseline="0" noProof="0" dirty="0">
                <a:ln>
                  <a:noFill/>
                </a:ln>
                <a:solidFill>
                  <a:sysClr val="windowText" lastClr="000000"/>
                </a:solidFill>
                <a:effectLst/>
                <a:uLnTx/>
                <a:uFillTx/>
                <a:latin typeface="Calibri"/>
                <a:ea typeface="+mn-ea"/>
                <a:cs typeface="+mn-cs"/>
              </a:rPr>
              <a:t>    Comparées aux autres pays comme la Tanzanie (09 redevances et impôts) et la RDC (05 redevances et impôts).</a:t>
            </a:r>
          </a:p>
        </p:txBody>
      </p:sp>
      <p:sp>
        <p:nvSpPr>
          <p:cNvPr id="23" name="Espace réservé du numéro de diapositive 3">
            <a:extLst>
              <a:ext uri="{FF2B5EF4-FFF2-40B4-BE49-F238E27FC236}">
                <a16:creationId xmlns:a16="http://schemas.microsoft.com/office/drawing/2014/main" id="{96E359D0-4B25-094E-855B-4D4ED85C28BD}"/>
              </a:ext>
            </a:extLst>
          </p:cNvPr>
          <p:cNvSpPr txBox="1">
            <a:spLocks/>
          </p:cNvSpPr>
          <p:nvPr/>
        </p:nvSpPr>
        <p:spPr>
          <a:xfrm>
            <a:off x="7849547" y="6115545"/>
            <a:ext cx="2133600"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77B72C43-A02A-47F6-A43F-5F1498885988}" type="slidenum">
              <a:rPr kumimoji="0" lang="fr-F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fr-FR"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24" name="Rectangle 23">
            <a:extLst>
              <a:ext uri="{FF2B5EF4-FFF2-40B4-BE49-F238E27FC236}">
                <a16:creationId xmlns:a16="http://schemas.microsoft.com/office/drawing/2014/main" id="{91DA4B7C-5789-4744-B150-8236B472E5F2}"/>
              </a:ext>
            </a:extLst>
          </p:cNvPr>
          <p:cNvSpPr/>
          <p:nvPr/>
        </p:nvSpPr>
        <p:spPr>
          <a:xfrm>
            <a:off x="3347864" y="6231632"/>
            <a:ext cx="2016224" cy="626368"/>
          </a:xfrm>
          <a:prstGeom prst="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800" b="0" i="0" u="none" strike="noStrike" kern="0" cap="none" spc="0" normalizeH="0" baseline="0" noProof="0" dirty="0">
                <a:ln>
                  <a:noFill/>
                </a:ln>
                <a:solidFill>
                  <a:prstClr val="white"/>
                </a:solidFill>
                <a:effectLst/>
                <a:uLnTx/>
                <a:uFillTx/>
                <a:latin typeface="Calibri"/>
                <a:ea typeface="+mn-ea"/>
                <a:cs typeface="+mn-cs"/>
              </a:rPr>
              <a:t>CCIAMA/2019</a:t>
            </a:r>
          </a:p>
        </p:txBody>
      </p:sp>
    </p:spTree>
    <p:extLst>
      <p:ext uri="{BB962C8B-B14F-4D97-AF65-F5344CB8AC3E}">
        <p14:creationId xmlns:p14="http://schemas.microsoft.com/office/powerpoint/2010/main" val="296582288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CA286C35-23C4-4ABF-9742-A3D4A17C420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07" y="834962"/>
            <a:ext cx="10090155" cy="6023038"/>
          </a:xfrm>
          <a:prstGeom prst="rect">
            <a:avLst/>
          </a:prstGeom>
          <a:ln>
            <a:noFill/>
          </a:ln>
          <a:effectLst>
            <a:outerShdw dist="50800" dir="5400000" algn="ctr" rotWithShape="0">
              <a:schemeClr val="bg1"/>
            </a:outerShdw>
          </a:effectLst>
          <a:scene3d>
            <a:camera prst="orthographicFront">
              <a:rot lat="0" lon="0" rev="0"/>
            </a:camera>
            <a:lightRig rig="chilly" dir="t">
              <a:rot lat="0" lon="0" rev="18480000"/>
            </a:lightRig>
          </a:scene3d>
          <a:sp3d extrusionH="76200" contourW="12700" prstMaterial="clear">
            <a:bevelT w="12700" h="12700"/>
            <a:extrusionClr>
              <a:srgbClr val="00B0F0"/>
            </a:extrusionClr>
            <a:contourClr>
              <a:srgbClr val="00B0F0"/>
            </a:contourClr>
          </a:sp3d>
        </p:spPr>
      </p:pic>
      <p:sp>
        <p:nvSpPr>
          <p:cNvPr id="10" name="Rectangle 9">
            <a:extLst>
              <a:ext uri="{FF2B5EF4-FFF2-40B4-BE49-F238E27FC236}">
                <a16:creationId xmlns:a16="http://schemas.microsoft.com/office/drawing/2014/main" id="{4C71B564-B198-4224-9E1E-A124E0FDD1E2}"/>
              </a:ext>
            </a:extLst>
          </p:cNvPr>
          <p:cNvSpPr/>
          <p:nvPr/>
        </p:nvSpPr>
        <p:spPr>
          <a:xfrm>
            <a:off x="10094259" y="834962"/>
            <a:ext cx="2097742" cy="6023037"/>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chemeClr val="bg1"/>
              </a:solidFill>
            </a:endParaRPr>
          </a:p>
        </p:txBody>
      </p:sp>
      <p:pic>
        <p:nvPicPr>
          <p:cNvPr id="12" name="Picture 11">
            <a:extLst>
              <a:ext uri="{FF2B5EF4-FFF2-40B4-BE49-F238E27FC236}">
                <a16:creationId xmlns:a16="http://schemas.microsoft.com/office/drawing/2014/main" id="{40123720-243C-40FD-BD4E-C1A856C6310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81296" y="834963"/>
            <a:ext cx="2121817" cy="1224603"/>
          </a:xfrm>
          <a:prstGeom prst="rect">
            <a:avLst/>
          </a:prstGeom>
        </p:spPr>
      </p:pic>
      <p:pic>
        <p:nvPicPr>
          <p:cNvPr id="14" name="Picture 13">
            <a:extLst>
              <a:ext uri="{FF2B5EF4-FFF2-40B4-BE49-F238E27FC236}">
                <a16:creationId xmlns:a16="http://schemas.microsoft.com/office/drawing/2014/main" id="{9F81375B-A641-41FC-8246-961FF4AD3AE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40425" y="1723779"/>
            <a:ext cx="2005409" cy="1025346"/>
          </a:xfrm>
          <a:prstGeom prst="rect">
            <a:avLst/>
          </a:prstGeom>
        </p:spPr>
      </p:pic>
      <p:sp>
        <p:nvSpPr>
          <p:cNvPr id="15" name="TextBox 14">
            <a:extLst>
              <a:ext uri="{FF2B5EF4-FFF2-40B4-BE49-F238E27FC236}">
                <a16:creationId xmlns:a16="http://schemas.microsoft.com/office/drawing/2014/main" id="{2AF2CBCC-8511-4A67-B9BE-CF184285A097}"/>
              </a:ext>
            </a:extLst>
          </p:cNvPr>
          <p:cNvSpPr txBox="1"/>
          <p:nvPr/>
        </p:nvSpPr>
        <p:spPr>
          <a:xfrm>
            <a:off x="10098363" y="2749125"/>
            <a:ext cx="2005409" cy="4062651"/>
          </a:xfrm>
          <a:prstGeom prst="rect">
            <a:avLst/>
          </a:prstGeom>
          <a:noFill/>
        </p:spPr>
        <p:txBody>
          <a:bodyPr wrap="square" rtlCol="0">
            <a:spAutoFit/>
          </a:bodyPr>
          <a:lstStyle/>
          <a:p>
            <a:pPr algn="ctr"/>
            <a:r>
              <a:rPr lang="fr-FR" sz="1400" dirty="0">
                <a:solidFill>
                  <a:srgbClr val="FFFFFF"/>
                </a:solidFill>
              </a:rPr>
              <a:t>APRES LA RESTRUCTURATION </a:t>
            </a:r>
          </a:p>
          <a:p>
            <a:pPr algn="ctr"/>
            <a:r>
              <a:rPr lang="fr-FR" sz="1400" dirty="0">
                <a:solidFill>
                  <a:srgbClr val="FFFFFF"/>
                </a:solidFill>
              </a:rPr>
              <a:t>DES SECTEURS DES POSTES ET DES TELECOMMUNICATIONS</a:t>
            </a:r>
          </a:p>
          <a:p>
            <a:pPr algn="ctr"/>
            <a:r>
              <a:rPr lang="fr-FR" sz="1400" dirty="0">
                <a:solidFill>
                  <a:srgbClr val="BFE2F8"/>
                </a:solidFill>
              </a:rPr>
              <a:t>Bilan &amp; Défis et Perspectives</a:t>
            </a:r>
          </a:p>
          <a:p>
            <a:endParaRPr lang="fr-FR" sz="1400" dirty="0">
              <a:solidFill>
                <a:srgbClr val="BFE2F8"/>
              </a:solidFill>
            </a:endParaRPr>
          </a:p>
          <a:p>
            <a:endParaRPr lang="fr-FR" sz="1400" dirty="0">
              <a:solidFill>
                <a:srgbClr val="BFE2F8"/>
              </a:solidFill>
            </a:endParaRPr>
          </a:p>
          <a:p>
            <a:endParaRPr lang="fr-FR" sz="1400" dirty="0">
              <a:solidFill>
                <a:srgbClr val="BFE2F8"/>
              </a:solidFill>
            </a:endParaRPr>
          </a:p>
          <a:p>
            <a:endParaRPr lang="fr-FR" sz="1400" dirty="0">
              <a:solidFill>
                <a:srgbClr val="BFE2F8"/>
              </a:solidFill>
            </a:endParaRPr>
          </a:p>
          <a:p>
            <a:endParaRPr lang="fr-FR" sz="1400" dirty="0">
              <a:solidFill>
                <a:srgbClr val="BFE2F8"/>
              </a:solidFill>
            </a:endParaRPr>
          </a:p>
          <a:p>
            <a:endParaRPr lang="fr-FR" sz="1400" dirty="0">
              <a:solidFill>
                <a:srgbClr val="BFE2F8"/>
              </a:solidFill>
            </a:endParaRPr>
          </a:p>
          <a:p>
            <a:endParaRPr lang="fr-FR" sz="1400" dirty="0">
              <a:solidFill>
                <a:srgbClr val="BFE2F8"/>
              </a:solidFill>
            </a:endParaRPr>
          </a:p>
          <a:p>
            <a:pPr algn="ctr"/>
            <a:r>
              <a:rPr lang="fr-FR" sz="1200" dirty="0">
                <a:solidFill>
                  <a:schemeClr val="bg1"/>
                </a:solidFill>
              </a:rPr>
              <a:t>MINISTÈRE DES POSTES, DES NOUVELLES TECHNOLOGIES DE L’INFORMATION ET DE LA COMMUNICATION </a:t>
            </a:r>
          </a:p>
          <a:p>
            <a:endParaRPr lang="fr-FR" sz="1400" dirty="0">
              <a:solidFill>
                <a:srgbClr val="BFE2F8"/>
              </a:solidFill>
            </a:endParaRPr>
          </a:p>
        </p:txBody>
      </p:sp>
      <p:pic>
        <p:nvPicPr>
          <p:cNvPr id="5" name="Picture 4">
            <a:extLst>
              <a:ext uri="{FF2B5EF4-FFF2-40B4-BE49-F238E27FC236}">
                <a16:creationId xmlns:a16="http://schemas.microsoft.com/office/drawing/2014/main" id="{343266A0-564D-467A-9828-3475DF61945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99862" y="4311299"/>
            <a:ext cx="1927040" cy="1224603"/>
          </a:xfrm>
          <a:prstGeom prst="rect">
            <a:avLst/>
          </a:prstGeom>
        </p:spPr>
      </p:pic>
      <p:pic>
        <p:nvPicPr>
          <p:cNvPr id="17" name="Picture 16">
            <a:extLst>
              <a:ext uri="{FF2B5EF4-FFF2-40B4-BE49-F238E27FC236}">
                <a16:creationId xmlns:a16="http://schemas.microsoft.com/office/drawing/2014/main" id="{C502AFEC-CC81-42D9-BC6F-B0096B2557A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732549" y="114216"/>
            <a:ext cx="821159" cy="674523"/>
          </a:xfrm>
          <a:prstGeom prst="rect">
            <a:avLst/>
          </a:prstGeom>
        </p:spPr>
      </p:pic>
      <p:pic>
        <p:nvPicPr>
          <p:cNvPr id="16" name="Picture 15">
            <a:extLst>
              <a:ext uri="{FF2B5EF4-FFF2-40B4-BE49-F238E27FC236}">
                <a16:creationId xmlns:a16="http://schemas.microsoft.com/office/drawing/2014/main" id="{EA494F4C-2B41-41F9-BC9F-171CF0A6B4A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8358" y="6410632"/>
            <a:ext cx="10132617" cy="447367"/>
          </a:xfrm>
          <a:prstGeom prst="rect">
            <a:avLst/>
          </a:prstGeom>
        </p:spPr>
      </p:pic>
      <p:sp>
        <p:nvSpPr>
          <p:cNvPr id="21" name="Espace réservé du contenu 2">
            <a:extLst>
              <a:ext uri="{FF2B5EF4-FFF2-40B4-BE49-F238E27FC236}">
                <a16:creationId xmlns:a16="http://schemas.microsoft.com/office/drawing/2014/main" id="{7190F406-6B1D-FA49-858C-8BF01380A698}"/>
              </a:ext>
            </a:extLst>
          </p:cNvPr>
          <p:cNvSpPr txBox="1">
            <a:spLocks/>
          </p:cNvSpPr>
          <p:nvPr/>
        </p:nvSpPr>
        <p:spPr>
          <a:xfrm>
            <a:off x="1208111" y="1680892"/>
            <a:ext cx="8229600" cy="438912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fr-FR" sz="9600" b="1" i="0" u="none" strike="noStrike" kern="1200" cap="none" spc="0" normalizeH="0" baseline="0" noProof="0" dirty="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effectLst/>
                <a:uLnTx/>
                <a:uFillTx/>
                <a:latin typeface="Gabriola" pitchFamily="82" charset="0"/>
                <a:ea typeface="+mn-ea"/>
                <a:cs typeface="+mn-cs"/>
              </a:rPr>
              <a:t>Merci de votre aimable Attention</a:t>
            </a:r>
          </a:p>
        </p:txBody>
      </p:sp>
      <p:sp>
        <p:nvSpPr>
          <p:cNvPr id="22" name="Espace réservé du numéro de diapositive 4">
            <a:extLst>
              <a:ext uri="{FF2B5EF4-FFF2-40B4-BE49-F238E27FC236}">
                <a16:creationId xmlns:a16="http://schemas.microsoft.com/office/drawing/2014/main" id="{F8522C12-4B56-7A41-B641-4E6DD45AD9DA}"/>
              </a:ext>
            </a:extLst>
          </p:cNvPr>
          <p:cNvSpPr txBox="1">
            <a:spLocks/>
          </p:cNvSpPr>
          <p:nvPr/>
        </p:nvSpPr>
        <p:spPr>
          <a:xfrm>
            <a:off x="7706139" y="6202280"/>
            <a:ext cx="2133600"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77B72C43-A02A-47F6-A43F-5F1498885988}" type="slidenum">
              <a:rPr kumimoji="0" lang="fr-F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fr-FR"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23" name="Rectangle 22">
            <a:extLst>
              <a:ext uri="{FF2B5EF4-FFF2-40B4-BE49-F238E27FC236}">
                <a16:creationId xmlns:a16="http://schemas.microsoft.com/office/drawing/2014/main" id="{6C04A1F3-331A-CA46-BD72-22E24EA91EAA}"/>
              </a:ext>
            </a:extLst>
          </p:cNvPr>
          <p:cNvSpPr/>
          <p:nvPr/>
        </p:nvSpPr>
        <p:spPr>
          <a:xfrm>
            <a:off x="4770987" y="6225612"/>
            <a:ext cx="2016224" cy="626368"/>
          </a:xfrm>
          <a:prstGeom prst="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800" b="0" i="0" u="none" strike="noStrike" kern="0" cap="none" spc="0" normalizeH="0" baseline="0" noProof="0" dirty="0">
                <a:ln>
                  <a:noFill/>
                </a:ln>
                <a:solidFill>
                  <a:prstClr val="white"/>
                </a:solidFill>
                <a:effectLst/>
                <a:uLnTx/>
                <a:uFillTx/>
                <a:latin typeface="Calibri"/>
                <a:ea typeface="+mn-ea"/>
                <a:cs typeface="+mn-cs"/>
              </a:rPr>
              <a:t>CCIAMA/2019</a:t>
            </a:r>
          </a:p>
        </p:txBody>
      </p:sp>
      <p:sp>
        <p:nvSpPr>
          <p:cNvPr id="24" name="Rectangle 23">
            <a:extLst>
              <a:ext uri="{FF2B5EF4-FFF2-40B4-BE49-F238E27FC236}">
                <a16:creationId xmlns:a16="http://schemas.microsoft.com/office/drawing/2014/main" id="{1A3A82DA-5AB3-3F41-B6F3-BB3C9C8AC163}"/>
              </a:ext>
            </a:extLst>
          </p:cNvPr>
          <p:cNvSpPr/>
          <p:nvPr/>
        </p:nvSpPr>
        <p:spPr>
          <a:xfrm>
            <a:off x="0" y="0"/>
            <a:ext cx="323528" cy="6858000"/>
          </a:xfrm>
          <a:prstGeom prst="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800" b="1" i="0" u="none" strike="noStrike" kern="0" cap="none" spc="0" normalizeH="0" baseline="0" noProof="0" dirty="0">
                <a:ln>
                  <a:noFill/>
                </a:ln>
                <a:solidFill>
                  <a:prstClr val="white"/>
                </a:solidFill>
                <a:effectLst/>
                <a:uLnTx/>
                <a:uFillTx/>
                <a:latin typeface="Calibri"/>
                <a:ea typeface="+mn-ea"/>
                <a:cs typeface="+mn-cs"/>
              </a:rPr>
              <a:t>CCIAMA</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1" i="0" u="none" strike="noStrike" kern="0" cap="none" spc="0" normalizeH="0" baseline="0" noProof="0" dirty="0">
              <a:ln>
                <a:noFill/>
              </a:ln>
              <a:solidFill>
                <a:prstClr val="white"/>
              </a:solidFill>
              <a:effectLst/>
              <a:uLnTx/>
              <a:uFillTx/>
              <a:latin typeface="Calibri"/>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1" i="0" u="none" strike="noStrike" kern="0" cap="none" spc="0" normalizeH="0" baseline="0" noProof="0" dirty="0">
              <a:ln>
                <a:noFill/>
              </a:ln>
              <a:solidFill>
                <a:prstClr val="white"/>
              </a:solidFill>
              <a:effectLst/>
              <a:uLnTx/>
              <a:uFillTx/>
              <a:latin typeface="Calibri"/>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800" b="1" i="0" u="none" strike="noStrike" kern="0" cap="none" spc="0" normalizeH="0" baseline="0" noProof="0" dirty="0">
                <a:ln>
                  <a:noFill/>
                </a:ln>
                <a:solidFill>
                  <a:prstClr val="white"/>
                </a:solidFill>
                <a:effectLst/>
                <a:uLnTx/>
                <a:uFillTx/>
                <a:latin typeface="Calibri"/>
                <a:ea typeface="+mn-ea"/>
                <a:cs typeface="+mn-cs"/>
              </a:rPr>
              <a:t>2017</a:t>
            </a:r>
            <a:r>
              <a:rPr kumimoji="0" lang="fr-FR" sz="1800" b="0" i="0" u="none" strike="noStrike" kern="0" cap="none" spc="0" normalizeH="0" baseline="0" noProof="0" dirty="0">
                <a:ln>
                  <a:noFill/>
                </a:ln>
                <a:solidFill>
                  <a:srgbClr val="C0504D"/>
                </a:solidFill>
                <a:effectLst/>
                <a:uLnTx/>
                <a:uFillTx/>
                <a:latin typeface="Calibri"/>
                <a:ea typeface="+mn-ea"/>
                <a:cs typeface="+mn-cs"/>
              </a:rPr>
              <a:t> </a:t>
            </a:r>
          </a:p>
        </p:txBody>
      </p:sp>
    </p:spTree>
    <p:extLst>
      <p:ext uri="{BB962C8B-B14F-4D97-AF65-F5344CB8AC3E}">
        <p14:creationId xmlns:p14="http://schemas.microsoft.com/office/powerpoint/2010/main" val="6520428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CA286C35-23C4-4ABF-9742-A3D4A17C420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35" y="836022"/>
            <a:ext cx="10090155" cy="6021978"/>
          </a:xfrm>
          <a:prstGeom prst="rect">
            <a:avLst/>
          </a:prstGeom>
          <a:ln>
            <a:noFill/>
          </a:ln>
          <a:effectLst>
            <a:outerShdw dist="50800" dir="5400000" algn="ctr" rotWithShape="0">
              <a:schemeClr val="bg1"/>
            </a:outerShdw>
          </a:effectLst>
          <a:scene3d>
            <a:camera prst="orthographicFront">
              <a:rot lat="0" lon="0" rev="0"/>
            </a:camera>
            <a:lightRig rig="chilly" dir="t">
              <a:rot lat="0" lon="0" rev="18480000"/>
            </a:lightRig>
          </a:scene3d>
          <a:sp3d extrusionH="76200" contourW="12700" prstMaterial="clear">
            <a:bevelT w="12700" h="12700"/>
            <a:extrusionClr>
              <a:srgbClr val="00B0F0"/>
            </a:extrusionClr>
            <a:contourClr>
              <a:srgbClr val="00B0F0"/>
            </a:contourClr>
          </a:sp3d>
        </p:spPr>
      </p:pic>
      <p:sp>
        <p:nvSpPr>
          <p:cNvPr id="10" name="Rectangle 9">
            <a:extLst>
              <a:ext uri="{FF2B5EF4-FFF2-40B4-BE49-F238E27FC236}">
                <a16:creationId xmlns:a16="http://schemas.microsoft.com/office/drawing/2014/main" id="{4C71B564-B198-4224-9E1E-A124E0FDD1E2}"/>
              </a:ext>
            </a:extLst>
          </p:cNvPr>
          <p:cNvSpPr/>
          <p:nvPr/>
        </p:nvSpPr>
        <p:spPr>
          <a:xfrm>
            <a:off x="10094259" y="834962"/>
            <a:ext cx="2097742" cy="6023037"/>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chemeClr val="bg1"/>
              </a:solidFill>
            </a:endParaRPr>
          </a:p>
        </p:txBody>
      </p:sp>
      <p:pic>
        <p:nvPicPr>
          <p:cNvPr id="12" name="Picture 11">
            <a:extLst>
              <a:ext uri="{FF2B5EF4-FFF2-40B4-BE49-F238E27FC236}">
                <a16:creationId xmlns:a16="http://schemas.microsoft.com/office/drawing/2014/main" id="{40123720-243C-40FD-BD4E-C1A856C6310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81296" y="834963"/>
            <a:ext cx="2121817" cy="1224603"/>
          </a:xfrm>
          <a:prstGeom prst="rect">
            <a:avLst/>
          </a:prstGeom>
        </p:spPr>
      </p:pic>
      <p:pic>
        <p:nvPicPr>
          <p:cNvPr id="14" name="Picture 13">
            <a:extLst>
              <a:ext uri="{FF2B5EF4-FFF2-40B4-BE49-F238E27FC236}">
                <a16:creationId xmlns:a16="http://schemas.microsoft.com/office/drawing/2014/main" id="{9F81375B-A641-41FC-8246-961FF4AD3AE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40425" y="1723779"/>
            <a:ext cx="2005409" cy="1025346"/>
          </a:xfrm>
          <a:prstGeom prst="rect">
            <a:avLst/>
          </a:prstGeom>
        </p:spPr>
      </p:pic>
      <p:sp>
        <p:nvSpPr>
          <p:cNvPr id="15" name="TextBox 14">
            <a:extLst>
              <a:ext uri="{FF2B5EF4-FFF2-40B4-BE49-F238E27FC236}">
                <a16:creationId xmlns:a16="http://schemas.microsoft.com/office/drawing/2014/main" id="{2AF2CBCC-8511-4A67-B9BE-CF184285A097}"/>
              </a:ext>
            </a:extLst>
          </p:cNvPr>
          <p:cNvSpPr txBox="1"/>
          <p:nvPr/>
        </p:nvSpPr>
        <p:spPr>
          <a:xfrm>
            <a:off x="10098363" y="2749125"/>
            <a:ext cx="2005409" cy="4062651"/>
          </a:xfrm>
          <a:prstGeom prst="rect">
            <a:avLst/>
          </a:prstGeom>
          <a:noFill/>
        </p:spPr>
        <p:txBody>
          <a:bodyPr wrap="square" rtlCol="0">
            <a:spAutoFit/>
          </a:bodyPr>
          <a:lstStyle/>
          <a:p>
            <a:pPr algn="ctr"/>
            <a:r>
              <a:rPr lang="fr-FR" sz="1400" dirty="0">
                <a:solidFill>
                  <a:srgbClr val="FFFFFF"/>
                </a:solidFill>
              </a:rPr>
              <a:t>APRES LA RESTRUCTURATION </a:t>
            </a:r>
          </a:p>
          <a:p>
            <a:pPr algn="ctr"/>
            <a:r>
              <a:rPr lang="fr-FR" sz="1400" dirty="0">
                <a:solidFill>
                  <a:srgbClr val="FFFFFF"/>
                </a:solidFill>
              </a:rPr>
              <a:t>DES SECTEURS DES POSTES ET DES TELECOMMUNICATIONS</a:t>
            </a:r>
          </a:p>
          <a:p>
            <a:pPr algn="ctr"/>
            <a:r>
              <a:rPr lang="fr-FR" sz="1400" dirty="0">
                <a:solidFill>
                  <a:srgbClr val="BFE2F8"/>
                </a:solidFill>
              </a:rPr>
              <a:t>Bilan &amp; Défis et Perspectives</a:t>
            </a:r>
          </a:p>
          <a:p>
            <a:endParaRPr lang="fr-FR" sz="1400" dirty="0">
              <a:solidFill>
                <a:srgbClr val="BFE2F8"/>
              </a:solidFill>
            </a:endParaRPr>
          </a:p>
          <a:p>
            <a:endParaRPr lang="fr-FR" sz="1400" dirty="0">
              <a:solidFill>
                <a:srgbClr val="BFE2F8"/>
              </a:solidFill>
            </a:endParaRPr>
          </a:p>
          <a:p>
            <a:endParaRPr lang="fr-FR" sz="1400" dirty="0">
              <a:solidFill>
                <a:srgbClr val="BFE2F8"/>
              </a:solidFill>
            </a:endParaRPr>
          </a:p>
          <a:p>
            <a:endParaRPr lang="fr-FR" sz="1400" dirty="0">
              <a:solidFill>
                <a:srgbClr val="BFE2F8"/>
              </a:solidFill>
            </a:endParaRPr>
          </a:p>
          <a:p>
            <a:endParaRPr lang="fr-FR" sz="1400" dirty="0">
              <a:solidFill>
                <a:srgbClr val="BFE2F8"/>
              </a:solidFill>
            </a:endParaRPr>
          </a:p>
          <a:p>
            <a:endParaRPr lang="fr-FR" sz="1400" dirty="0">
              <a:solidFill>
                <a:srgbClr val="BFE2F8"/>
              </a:solidFill>
            </a:endParaRPr>
          </a:p>
          <a:p>
            <a:endParaRPr lang="fr-FR" sz="1400" dirty="0">
              <a:solidFill>
                <a:srgbClr val="BFE2F8"/>
              </a:solidFill>
            </a:endParaRPr>
          </a:p>
          <a:p>
            <a:pPr algn="ctr"/>
            <a:r>
              <a:rPr lang="fr-FR" sz="1200" dirty="0">
                <a:solidFill>
                  <a:schemeClr val="bg1"/>
                </a:solidFill>
              </a:rPr>
              <a:t>MINISTÈRE DES POSTES, DES NOUVELLES TECHNOLOGIES DE L’INFORMATION ET DE LA COMMUNICATION </a:t>
            </a:r>
          </a:p>
          <a:p>
            <a:endParaRPr lang="fr-FR" sz="1400" dirty="0">
              <a:solidFill>
                <a:srgbClr val="BFE2F8"/>
              </a:solidFill>
            </a:endParaRPr>
          </a:p>
        </p:txBody>
      </p:sp>
      <p:pic>
        <p:nvPicPr>
          <p:cNvPr id="5" name="Picture 4">
            <a:extLst>
              <a:ext uri="{FF2B5EF4-FFF2-40B4-BE49-F238E27FC236}">
                <a16:creationId xmlns:a16="http://schemas.microsoft.com/office/drawing/2014/main" id="{343266A0-564D-467A-9828-3475DF61945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99862" y="4311299"/>
            <a:ext cx="1927040" cy="1224603"/>
          </a:xfrm>
          <a:prstGeom prst="rect">
            <a:avLst/>
          </a:prstGeom>
        </p:spPr>
      </p:pic>
      <p:pic>
        <p:nvPicPr>
          <p:cNvPr id="17" name="Picture 16">
            <a:extLst>
              <a:ext uri="{FF2B5EF4-FFF2-40B4-BE49-F238E27FC236}">
                <a16:creationId xmlns:a16="http://schemas.microsoft.com/office/drawing/2014/main" id="{C502AFEC-CC81-42D9-BC6F-B0096B2557A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732549" y="114216"/>
            <a:ext cx="821159" cy="674523"/>
          </a:xfrm>
          <a:prstGeom prst="rect">
            <a:avLst/>
          </a:prstGeom>
        </p:spPr>
      </p:pic>
      <p:pic>
        <p:nvPicPr>
          <p:cNvPr id="16" name="Picture 15">
            <a:extLst>
              <a:ext uri="{FF2B5EF4-FFF2-40B4-BE49-F238E27FC236}">
                <a16:creationId xmlns:a16="http://schemas.microsoft.com/office/drawing/2014/main" id="{EA494F4C-2B41-41F9-BC9F-171CF0A6B4A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8358" y="6410632"/>
            <a:ext cx="10132617" cy="447367"/>
          </a:xfrm>
          <a:prstGeom prst="rect">
            <a:avLst/>
          </a:prstGeom>
        </p:spPr>
      </p:pic>
      <p:sp>
        <p:nvSpPr>
          <p:cNvPr id="22" name="Titre 1">
            <a:extLst>
              <a:ext uri="{FF2B5EF4-FFF2-40B4-BE49-F238E27FC236}">
                <a16:creationId xmlns:a16="http://schemas.microsoft.com/office/drawing/2014/main" id="{34982154-3CE5-0F46-A101-D3B1DA2256CF}"/>
              </a:ext>
            </a:extLst>
          </p:cNvPr>
          <p:cNvSpPr txBox="1">
            <a:spLocks/>
          </p:cNvSpPr>
          <p:nvPr/>
        </p:nvSpPr>
        <p:spPr>
          <a:xfrm>
            <a:off x="913150" y="490124"/>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3600" b="1" i="0" u="none" strike="noStrike" kern="1200" cap="none" spc="0" normalizeH="0" baseline="0" noProof="0" dirty="0">
                <a:ln>
                  <a:noFill/>
                </a:ln>
                <a:solidFill>
                  <a:srgbClr val="FF0000"/>
                </a:solidFill>
                <a:effectLst/>
                <a:uLnTx/>
                <a:uFillTx/>
                <a:latin typeface="Calibri"/>
                <a:ea typeface="+mj-ea"/>
                <a:cs typeface="+mj-cs"/>
              </a:rPr>
              <a:t>I - PRESENTATION DE LA CCIAMA</a:t>
            </a:r>
          </a:p>
        </p:txBody>
      </p:sp>
      <p:sp>
        <p:nvSpPr>
          <p:cNvPr id="23" name="Espace réservé du contenu 2">
            <a:extLst>
              <a:ext uri="{FF2B5EF4-FFF2-40B4-BE49-F238E27FC236}">
                <a16:creationId xmlns:a16="http://schemas.microsoft.com/office/drawing/2014/main" id="{922E5CE2-F901-274B-9F38-28E26376F527}"/>
              </a:ext>
            </a:extLst>
          </p:cNvPr>
          <p:cNvSpPr txBox="1">
            <a:spLocks/>
          </p:cNvSpPr>
          <p:nvPr/>
        </p:nvSpPr>
        <p:spPr>
          <a:xfrm>
            <a:off x="436168" y="1600200"/>
            <a:ext cx="8229600" cy="4525963"/>
          </a:xfrm>
          <a:prstGeom prst="rect">
            <a:avLst/>
          </a:prstGeom>
        </p:spPr>
        <p:txBody>
          <a:bodyPr vert="horz" lIns="91440" tIns="45720" rIns="91440" bIns="45720" rtlCol="0">
            <a:normAutofit fontScale="850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ct val="20000"/>
              </a:spcBef>
              <a:spcAft>
                <a:spcPts val="0"/>
              </a:spcAft>
              <a:buClrTx/>
              <a:buSzTx/>
              <a:buFont typeface="Wingdings" pitchFamily="2" charset="2"/>
              <a:buChar char="Ø"/>
              <a:tabLst/>
              <a:defRPr/>
            </a:pPr>
            <a:r>
              <a:rPr kumimoji="0" lang="fr-FR" sz="3200" b="0" i="0" u="none" strike="noStrike" kern="1200" cap="none" spc="0" normalizeH="0" baseline="0" noProof="0" dirty="0">
                <a:ln>
                  <a:noFill/>
                </a:ln>
                <a:solidFill>
                  <a:sysClr val="windowText" lastClr="000000"/>
                </a:solidFill>
                <a:effectLst/>
                <a:uLnTx/>
                <a:uFillTx/>
                <a:latin typeface="Calibri"/>
                <a:ea typeface="+mn-ea"/>
                <a:cs typeface="+mn-cs"/>
              </a:rPr>
              <a:t>La CCIAMA est un organisme publique créée en 1938 pour accompagner les opérateurs économiques (investisseurs nationaux et étrangers)</a:t>
            </a:r>
          </a:p>
          <a:p>
            <a:pPr marL="342900" marR="0" lvl="0" indent="-342900" algn="l" defTabSz="914400" rtl="0" eaLnBrk="1" fontAlgn="auto" latinLnBrk="0" hangingPunct="1">
              <a:lnSpc>
                <a:spcPct val="100000"/>
              </a:lnSpc>
              <a:spcBef>
                <a:spcPct val="20000"/>
              </a:spcBef>
              <a:spcAft>
                <a:spcPts val="0"/>
              </a:spcAft>
              <a:buClrTx/>
              <a:buSzTx/>
              <a:buFont typeface="Wingdings" pitchFamily="2" charset="2"/>
              <a:buChar char="Ø"/>
              <a:tabLst/>
              <a:defRPr/>
            </a:pPr>
            <a:r>
              <a:rPr kumimoji="0" lang="fr-FR" sz="3200" b="0" i="0" u="none" strike="noStrike" kern="1200" cap="none" spc="0" normalizeH="0" baseline="0" noProof="0" dirty="0">
                <a:ln>
                  <a:noFill/>
                </a:ln>
                <a:solidFill>
                  <a:sysClr val="windowText" lastClr="000000"/>
                </a:solidFill>
                <a:effectLst/>
                <a:uLnTx/>
                <a:uFillTx/>
                <a:latin typeface="Calibri"/>
                <a:ea typeface="+mn-ea"/>
                <a:cs typeface="+mn-cs"/>
              </a:rPr>
              <a:t>Les organes de la CCIAMA sont:</a:t>
            </a:r>
          </a:p>
          <a:p>
            <a:pPr marL="900113" marR="0" lvl="0" indent="-2730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fr-FR" sz="3200" b="0" i="0" u="none" strike="noStrike" kern="1200" cap="none" spc="0" normalizeH="0" baseline="0" noProof="0" dirty="0">
                <a:ln>
                  <a:noFill/>
                </a:ln>
                <a:solidFill>
                  <a:sysClr val="windowText" lastClr="000000"/>
                </a:solidFill>
                <a:effectLst/>
                <a:uLnTx/>
                <a:uFillTx/>
                <a:latin typeface="Calibri"/>
                <a:ea typeface="+mn-ea"/>
                <a:cs typeface="+mn-cs"/>
              </a:rPr>
              <a:t>l’Assemblée Générale comprenant 130 membres et 07 sections, </a:t>
            </a:r>
          </a:p>
          <a:p>
            <a:pPr marL="900113" marR="0" lvl="0" indent="-2730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fr-FR" sz="3200" b="0" i="0" u="none" strike="noStrike" kern="1200" cap="none" spc="0" normalizeH="0" baseline="0" noProof="0" dirty="0">
                <a:ln>
                  <a:noFill/>
                </a:ln>
                <a:solidFill>
                  <a:sysClr val="windowText" lastClr="000000"/>
                </a:solidFill>
                <a:effectLst/>
                <a:uLnTx/>
                <a:uFillTx/>
                <a:latin typeface="Calibri"/>
                <a:ea typeface="+mn-ea"/>
                <a:cs typeface="+mn-cs"/>
              </a:rPr>
              <a:t>le Bureau exécutif composé de 15 membres;</a:t>
            </a:r>
          </a:p>
          <a:p>
            <a:pPr marL="900113" marR="0" lvl="0" indent="-2730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fr-FR" sz="3200" b="0" i="0" u="none" strike="noStrike" kern="1200" cap="none" spc="0" normalizeH="0" baseline="0" noProof="0" dirty="0">
                <a:ln>
                  <a:noFill/>
                </a:ln>
                <a:solidFill>
                  <a:sysClr val="windowText" lastClr="000000"/>
                </a:solidFill>
                <a:effectLst/>
                <a:uLnTx/>
                <a:uFillTx/>
                <a:latin typeface="Calibri"/>
                <a:ea typeface="+mn-ea"/>
                <a:cs typeface="+mn-cs"/>
              </a:rPr>
              <a:t>la Direction Générale avec des services techniques.</a:t>
            </a:r>
          </a:p>
          <a:p>
            <a:pPr marL="342900" marR="0" lvl="0" indent="-342900" algn="l" defTabSz="914400" rtl="0" eaLnBrk="1" fontAlgn="auto" latinLnBrk="0" hangingPunct="1">
              <a:lnSpc>
                <a:spcPct val="100000"/>
              </a:lnSpc>
              <a:spcBef>
                <a:spcPct val="20000"/>
              </a:spcBef>
              <a:spcAft>
                <a:spcPts val="0"/>
              </a:spcAft>
              <a:buClrTx/>
              <a:buSzTx/>
              <a:buFont typeface="Wingdings" pitchFamily="2" charset="2"/>
              <a:buChar char="Ø"/>
              <a:tabLst/>
              <a:defRPr/>
            </a:pPr>
            <a:r>
              <a:rPr kumimoji="0" lang="fr-FR" sz="3200" b="0" i="0" u="none" strike="noStrike" kern="1200" cap="none" spc="0" normalizeH="0" baseline="0" noProof="0" dirty="0">
                <a:ln>
                  <a:noFill/>
                </a:ln>
                <a:solidFill>
                  <a:sysClr val="windowText" lastClr="000000"/>
                </a:solidFill>
                <a:effectLst/>
                <a:uLnTx/>
                <a:uFillTx/>
                <a:latin typeface="Calibri"/>
                <a:ea typeface="+mn-ea"/>
                <a:cs typeface="+mn-cs"/>
              </a:rPr>
              <a:t>La CCIAMA dispose de 22 délégations régionales dont 16 opérationnelles</a:t>
            </a:r>
          </a:p>
          <a:p>
            <a:pPr marL="342900" marR="0" lvl="0" indent="-342900" algn="l" defTabSz="914400" rtl="0" eaLnBrk="1" fontAlgn="auto" latinLnBrk="0" hangingPunct="1">
              <a:lnSpc>
                <a:spcPct val="100000"/>
              </a:lnSpc>
              <a:spcBef>
                <a:spcPct val="20000"/>
              </a:spcBef>
              <a:spcAft>
                <a:spcPts val="0"/>
              </a:spcAft>
              <a:buClrTx/>
              <a:buSzTx/>
              <a:buFontTx/>
              <a:buChar char="-"/>
              <a:tabLst/>
              <a:defRPr/>
            </a:pPr>
            <a:endParaRPr kumimoji="0" lang="fr-FR" sz="3200" b="0" i="0" u="none" strike="noStrike" kern="1200" cap="none" spc="0" normalizeH="0" baseline="0" noProof="0" dirty="0">
              <a:ln>
                <a:noFill/>
              </a:ln>
              <a:solidFill>
                <a:sysClr val="windowText" lastClr="000000"/>
              </a:solidFill>
              <a:effectLst/>
              <a:uLnTx/>
              <a:uFillTx/>
              <a:latin typeface="Calibri"/>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Tx/>
              <a:buChar char="-"/>
              <a:tabLst/>
              <a:defRPr/>
            </a:pPr>
            <a:endParaRPr kumimoji="0" lang="fr-FR" sz="3200" b="0" i="0" u="none" strike="noStrike" kern="1200" cap="none" spc="0" normalizeH="0" baseline="0" noProof="0" dirty="0">
              <a:ln>
                <a:noFill/>
              </a:ln>
              <a:solidFill>
                <a:sysClr val="windowText" lastClr="000000"/>
              </a:solidFill>
              <a:effectLst/>
              <a:uLnTx/>
              <a:uFillTx/>
              <a:latin typeface="Calibri"/>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Tx/>
              <a:buChar char="-"/>
              <a:tabLst/>
              <a:defRPr/>
            </a:pPr>
            <a:endParaRPr kumimoji="0" lang="fr-FR" sz="3200" b="0" i="0" u="none" strike="noStrike" kern="1200" cap="none" spc="0" normalizeH="0" baseline="0" noProof="0" dirty="0">
              <a:ln>
                <a:noFill/>
              </a:ln>
              <a:solidFill>
                <a:sysClr val="windowText" lastClr="000000"/>
              </a:solidFill>
              <a:effectLst/>
              <a:uLnTx/>
              <a:uFillTx/>
              <a:latin typeface="Calibri"/>
              <a:ea typeface="+mn-ea"/>
              <a:cs typeface="+mn-cs"/>
            </a:endParaRPr>
          </a:p>
        </p:txBody>
      </p:sp>
      <p:sp>
        <p:nvSpPr>
          <p:cNvPr id="24" name="Espace réservé du numéro de diapositive 4">
            <a:extLst>
              <a:ext uri="{FF2B5EF4-FFF2-40B4-BE49-F238E27FC236}">
                <a16:creationId xmlns:a16="http://schemas.microsoft.com/office/drawing/2014/main" id="{752736E0-F6A9-3A4F-B240-6E91A8BE11BC}"/>
              </a:ext>
            </a:extLst>
          </p:cNvPr>
          <p:cNvSpPr txBox="1">
            <a:spLocks/>
          </p:cNvSpPr>
          <p:nvPr/>
        </p:nvSpPr>
        <p:spPr>
          <a:xfrm>
            <a:off x="7939628" y="6138570"/>
            <a:ext cx="2133600"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77B72C43-A02A-47F6-A43F-5F1498885988}" type="slidenum">
              <a:rPr kumimoji="0" lang="fr-F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fr-FR"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25" name="Rectangle 24">
            <a:extLst>
              <a:ext uri="{FF2B5EF4-FFF2-40B4-BE49-F238E27FC236}">
                <a16:creationId xmlns:a16="http://schemas.microsoft.com/office/drawing/2014/main" id="{1D462893-3EF7-364A-A70B-3B1BFD9013CF}"/>
              </a:ext>
            </a:extLst>
          </p:cNvPr>
          <p:cNvSpPr/>
          <p:nvPr/>
        </p:nvSpPr>
        <p:spPr>
          <a:xfrm>
            <a:off x="3398840" y="6231632"/>
            <a:ext cx="2016224" cy="626368"/>
          </a:xfrm>
          <a:prstGeom prst="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800" b="0" i="0" u="none" strike="noStrike" kern="0" cap="none" spc="0" normalizeH="0" baseline="0" noProof="0" dirty="0">
                <a:ln>
                  <a:noFill/>
                </a:ln>
                <a:solidFill>
                  <a:prstClr val="white"/>
                </a:solidFill>
                <a:effectLst/>
                <a:uLnTx/>
                <a:uFillTx/>
                <a:latin typeface="Calibri"/>
                <a:ea typeface="+mn-ea"/>
                <a:cs typeface="+mn-cs"/>
              </a:rPr>
              <a:t>CCIAMA/2019</a:t>
            </a:r>
          </a:p>
        </p:txBody>
      </p:sp>
      <p:sp>
        <p:nvSpPr>
          <p:cNvPr id="26" name="Rectangle 25">
            <a:extLst>
              <a:ext uri="{FF2B5EF4-FFF2-40B4-BE49-F238E27FC236}">
                <a16:creationId xmlns:a16="http://schemas.microsoft.com/office/drawing/2014/main" id="{7C15C5A8-C561-2E42-AAA7-32F5BC11D12B}"/>
              </a:ext>
            </a:extLst>
          </p:cNvPr>
          <p:cNvSpPr/>
          <p:nvPr/>
        </p:nvSpPr>
        <p:spPr>
          <a:xfrm>
            <a:off x="-21032" y="0"/>
            <a:ext cx="323528" cy="6858000"/>
          </a:xfrm>
          <a:prstGeom prst="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800" b="1" i="0" u="none" strike="noStrike" kern="0" cap="none" spc="0" normalizeH="0" baseline="0" noProof="0" dirty="0">
                <a:ln>
                  <a:noFill/>
                </a:ln>
                <a:solidFill>
                  <a:prstClr val="white"/>
                </a:solidFill>
                <a:effectLst/>
                <a:uLnTx/>
                <a:uFillTx/>
                <a:latin typeface="Calibri"/>
                <a:ea typeface="+mn-ea"/>
                <a:cs typeface="+mn-cs"/>
              </a:rPr>
              <a:t>CCIAMA</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1" i="0" u="none" strike="noStrike" kern="0" cap="none" spc="0" normalizeH="0" baseline="0" noProof="0" dirty="0">
              <a:ln>
                <a:noFill/>
              </a:ln>
              <a:solidFill>
                <a:prstClr val="white"/>
              </a:solidFill>
              <a:effectLst/>
              <a:uLnTx/>
              <a:uFillTx/>
              <a:latin typeface="Calibri"/>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1" i="0" u="none" strike="noStrike" kern="0" cap="none" spc="0" normalizeH="0" baseline="0" noProof="0" dirty="0">
              <a:ln>
                <a:noFill/>
              </a:ln>
              <a:solidFill>
                <a:prstClr val="white"/>
              </a:solidFill>
              <a:effectLst/>
              <a:uLnTx/>
              <a:uFillTx/>
              <a:latin typeface="Calibri"/>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800" b="1" i="0" u="none" strike="noStrike" kern="0" cap="none" spc="0" normalizeH="0" baseline="0" noProof="0" dirty="0">
                <a:ln>
                  <a:noFill/>
                </a:ln>
                <a:solidFill>
                  <a:prstClr val="white"/>
                </a:solidFill>
                <a:effectLst/>
                <a:uLnTx/>
                <a:uFillTx/>
                <a:latin typeface="Calibri"/>
                <a:ea typeface="+mn-ea"/>
                <a:cs typeface="+mn-cs"/>
              </a:rPr>
              <a:t>2017</a:t>
            </a:r>
            <a:r>
              <a:rPr kumimoji="0" lang="fr-FR" sz="1800" b="0" i="0" u="none" strike="noStrike" kern="0" cap="none" spc="0" normalizeH="0" baseline="0" noProof="0" dirty="0">
                <a:ln>
                  <a:noFill/>
                </a:ln>
                <a:solidFill>
                  <a:srgbClr val="C0504D"/>
                </a:solidFill>
                <a:effectLst/>
                <a:uLnTx/>
                <a:uFillTx/>
                <a:latin typeface="Calibri"/>
                <a:ea typeface="+mn-ea"/>
                <a:cs typeface="+mn-cs"/>
              </a:rPr>
              <a:t> </a:t>
            </a:r>
          </a:p>
        </p:txBody>
      </p:sp>
    </p:spTree>
    <p:extLst>
      <p:ext uri="{BB962C8B-B14F-4D97-AF65-F5344CB8AC3E}">
        <p14:creationId xmlns:p14="http://schemas.microsoft.com/office/powerpoint/2010/main" val="22220350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CA286C35-23C4-4ABF-9742-A3D4A17C420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07" y="834962"/>
            <a:ext cx="10090155" cy="6023038"/>
          </a:xfrm>
          <a:prstGeom prst="rect">
            <a:avLst/>
          </a:prstGeom>
          <a:ln>
            <a:noFill/>
          </a:ln>
          <a:effectLst>
            <a:outerShdw dist="50800" dir="5400000" algn="ctr" rotWithShape="0">
              <a:schemeClr val="bg1"/>
            </a:outerShdw>
          </a:effectLst>
          <a:scene3d>
            <a:camera prst="orthographicFront">
              <a:rot lat="0" lon="0" rev="0"/>
            </a:camera>
            <a:lightRig rig="chilly" dir="t">
              <a:rot lat="0" lon="0" rev="18480000"/>
            </a:lightRig>
          </a:scene3d>
          <a:sp3d extrusionH="76200" contourW="12700" prstMaterial="clear">
            <a:bevelT w="12700" h="12700"/>
            <a:extrusionClr>
              <a:srgbClr val="00B0F0"/>
            </a:extrusionClr>
            <a:contourClr>
              <a:srgbClr val="00B0F0"/>
            </a:contourClr>
          </a:sp3d>
        </p:spPr>
      </p:pic>
      <p:sp>
        <p:nvSpPr>
          <p:cNvPr id="10" name="Rectangle 9">
            <a:extLst>
              <a:ext uri="{FF2B5EF4-FFF2-40B4-BE49-F238E27FC236}">
                <a16:creationId xmlns:a16="http://schemas.microsoft.com/office/drawing/2014/main" id="{4C71B564-B198-4224-9E1E-A124E0FDD1E2}"/>
              </a:ext>
            </a:extLst>
          </p:cNvPr>
          <p:cNvSpPr/>
          <p:nvPr/>
        </p:nvSpPr>
        <p:spPr>
          <a:xfrm>
            <a:off x="10094259" y="834962"/>
            <a:ext cx="2097742" cy="6023037"/>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chemeClr val="bg1"/>
              </a:solidFill>
            </a:endParaRPr>
          </a:p>
        </p:txBody>
      </p:sp>
      <p:pic>
        <p:nvPicPr>
          <p:cNvPr id="12" name="Picture 11">
            <a:extLst>
              <a:ext uri="{FF2B5EF4-FFF2-40B4-BE49-F238E27FC236}">
                <a16:creationId xmlns:a16="http://schemas.microsoft.com/office/drawing/2014/main" id="{40123720-243C-40FD-BD4E-C1A856C6310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81296" y="834963"/>
            <a:ext cx="2121817" cy="1224603"/>
          </a:xfrm>
          <a:prstGeom prst="rect">
            <a:avLst/>
          </a:prstGeom>
        </p:spPr>
      </p:pic>
      <p:pic>
        <p:nvPicPr>
          <p:cNvPr id="14" name="Picture 13">
            <a:extLst>
              <a:ext uri="{FF2B5EF4-FFF2-40B4-BE49-F238E27FC236}">
                <a16:creationId xmlns:a16="http://schemas.microsoft.com/office/drawing/2014/main" id="{9F81375B-A641-41FC-8246-961FF4AD3AE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40425" y="1723779"/>
            <a:ext cx="2005409" cy="1025346"/>
          </a:xfrm>
          <a:prstGeom prst="rect">
            <a:avLst/>
          </a:prstGeom>
        </p:spPr>
      </p:pic>
      <p:sp>
        <p:nvSpPr>
          <p:cNvPr id="15" name="TextBox 14">
            <a:extLst>
              <a:ext uri="{FF2B5EF4-FFF2-40B4-BE49-F238E27FC236}">
                <a16:creationId xmlns:a16="http://schemas.microsoft.com/office/drawing/2014/main" id="{2AF2CBCC-8511-4A67-B9BE-CF184285A097}"/>
              </a:ext>
            </a:extLst>
          </p:cNvPr>
          <p:cNvSpPr txBox="1"/>
          <p:nvPr/>
        </p:nvSpPr>
        <p:spPr>
          <a:xfrm>
            <a:off x="10098363" y="2749125"/>
            <a:ext cx="2005409" cy="4062651"/>
          </a:xfrm>
          <a:prstGeom prst="rect">
            <a:avLst/>
          </a:prstGeom>
          <a:noFill/>
        </p:spPr>
        <p:txBody>
          <a:bodyPr wrap="square" rtlCol="0">
            <a:spAutoFit/>
          </a:bodyPr>
          <a:lstStyle/>
          <a:p>
            <a:pPr algn="ctr"/>
            <a:r>
              <a:rPr lang="fr-FR" sz="1400" dirty="0">
                <a:solidFill>
                  <a:srgbClr val="FFFFFF"/>
                </a:solidFill>
              </a:rPr>
              <a:t>APRES LA RESTRUCTURATION </a:t>
            </a:r>
          </a:p>
          <a:p>
            <a:pPr algn="ctr"/>
            <a:r>
              <a:rPr lang="fr-FR" sz="1400" dirty="0">
                <a:solidFill>
                  <a:srgbClr val="FFFFFF"/>
                </a:solidFill>
              </a:rPr>
              <a:t>DES SECTEURS DES POSTES ET DES TELECOMMUNICATIONS</a:t>
            </a:r>
          </a:p>
          <a:p>
            <a:pPr algn="ctr"/>
            <a:r>
              <a:rPr lang="fr-FR" sz="1400" dirty="0">
                <a:solidFill>
                  <a:srgbClr val="BFE2F8"/>
                </a:solidFill>
              </a:rPr>
              <a:t>Bilan &amp; Défis et Perspectives</a:t>
            </a:r>
          </a:p>
          <a:p>
            <a:endParaRPr lang="fr-FR" sz="1400" dirty="0">
              <a:solidFill>
                <a:srgbClr val="BFE2F8"/>
              </a:solidFill>
            </a:endParaRPr>
          </a:p>
          <a:p>
            <a:endParaRPr lang="fr-FR" sz="1400" dirty="0">
              <a:solidFill>
                <a:srgbClr val="BFE2F8"/>
              </a:solidFill>
            </a:endParaRPr>
          </a:p>
          <a:p>
            <a:endParaRPr lang="fr-FR" sz="1400" dirty="0">
              <a:solidFill>
                <a:srgbClr val="BFE2F8"/>
              </a:solidFill>
            </a:endParaRPr>
          </a:p>
          <a:p>
            <a:endParaRPr lang="fr-FR" sz="1400" dirty="0">
              <a:solidFill>
                <a:srgbClr val="BFE2F8"/>
              </a:solidFill>
            </a:endParaRPr>
          </a:p>
          <a:p>
            <a:endParaRPr lang="fr-FR" sz="1400" dirty="0">
              <a:solidFill>
                <a:srgbClr val="BFE2F8"/>
              </a:solidFill>
            </a:endParaRPr>
          </a:p>
          <a:p>
            <a:endParaRPr lang="fr-FR" sz="1400" dirty="0">
              <a:solidFill>
                <a:srgbClr val="BFE2F8"/>
              </a:solidFill>
            </a:endParaRPr>
          </a:p>
          <a:p>
            <a:endParaRPr lang="fr-FR" sz="1400" dirty="0">
              <a:solidFill>
                <a:srgbClr val="BFE2F8"/>
              </a:solidFill>
            </a:endParaRPr>
          </a:p>
          <a:p>
            <a:pPr algn="ctr"/>
            <a:r>
              <a:rPr lang="fr-FR" sz="1200" dirty="0">
                <a:solidFill>
                  <a:schemeClr val="bg1"/>
                </a:solidFill>
              </a:rPr>
              <a:t>MINISTÈRE DES POSTES, DES NOUVELLES TECHNOLOGIES DE L’INFORMATION ET DE LA COMMUNICATION </a:t>
            </a:r>
          </a:p>
          <a:p>
            <a:endParaRPr lang="fr-FR" sz="1400" dirty="0">
              <a:solidFill>
                <a:srgbClr val="BFE2F8"/>
              </a:solidFill>
            </a:endParaRPr>
          </a:p>
        </p:txBody>
      </p:sp>
      <p:pic>
        <p:nvPicPr>
          <p:cNvPr id="5" name="Picture 4">
            <a:extLst>
              <a:ext uri="{FF2B5EF4-FFF2-40B4-BE49-F238E27FC236}">
                <a16:creationId xmlns:a16="http://schemas.microsoft.com/office/drawing/2014/main" id="{343266A0-564D-467A-9828-3475DF61945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99862" y="4311299"/>
            <a:ext cx="1927040" cy="1224603"/>
          </a:xfrm>
          <a:prstGeom prst="rect">
            <a:avLst/>
          </a:prstGeom>
        </p:spPr>
      </p:pic>
      <p:pic>
        <p:nvPicPr>
          <p:cNvPr id="17" name="Picture 16">
            <a:extLst>
              <a:ext uri="{FF2B5EF4-FFF2-40B4-BE49-F238E27FC236}">
                <a16:creationId xmlns:a16="http://schemas.microsoft.com/office/drawing/2014/main" id="{C502AFEC-CC81-42D9-BC6F-B0096B2557A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732549" y="114216"/>
            <a:ext cx="821159" cy="674523"/>
          </a:xfrm>
          <a:prstGeom prst="rect">
            <a:avLst/>
          </a:prstGeom>
        </p:spPr>
      </p:pic>
      <p:pic>
        <p:nvPicPr>
          <p:cNvPr id="16" name="Picture 15">
            <a:extLst>
              <a:ext uri="{FF2B5EF4-FFF2-40B4-BE49-F238E27FC236}">
                <a16:creationId xmlns:a16="http://schemas.microsoft.com/office/drawing/2014/main" id="{EA494F4C-2B41-41F9-BC9F-171CF0A6B4A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8358" y="6410632"/>
            <a:ext cx="10132617" cy="447367"/>
          </a:xfrm>
          <a:prstGeom prst="rect">
            <a:avLst/>
          </a:prstGeom>
        </p:spPr>
      </p:pic>
      <p:sp>
        <p:nvSpPr>
          <p:cNvPr id="22" name="Titre 2">
            <a:extLst>
              <a:ext uri="{FF2B5EF4-FFF2-40B4-BE49-F238E27FC236}">
                <a16:creationId xmlns:a16="http://schemas.microsoft.com/office/drawing/2014/main" id="{95339DB3-73DD-CB49-B512-8EB33310F83D}"/>
              </a:ext>
            </a:extLst>
          </p:cNvPr>
          <p:cNvSpPr txBox="1">
            <a:spLocks/>
          </p:cNvSpPr>
          <p:nvPr/>
        </p:nvSpPr>
        <p:spPr>
          <a:xfrm>
            <a:off x="420740" y="646081"/>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4400" b="0" i="0" u="none" strike="noStrike" kern="1200" cap="none" spc="0" normalizeH="0" baseline="0" noProof="0" dirty="0">
                <a:ln>
                  <a:noFill/>
                </a:ln>
                <a:solidFill>
                  <a:srgbClr val="FF0000"/>
                </a:solidFill>
                <a:effectLst/>
                <a:uLnTx/>
                <a:uFillTx/>
                <a:latin typeface="Calibri"/>
                <a:ea typeface="+mj-ea"/>
                <a:cs typeface="+mj-cs"/>
              </a:rPr>
              <a:t>Les Missions de la  CCIAMA</a:t>
            </a:r>
          </a:p>
        </p:txBody>
      </p:sp>
      <p:sp>
        <p:nvSpPr>
          <p:cNvPr id="23" name="Espace réservé du contenu 1">
            <a:extLst>
              <a:ext uri="{FF2B5EF4-FFF2-40B4-BE49-F238E27FC236}">
                <a16:creationId xmlns:a16="http://schemas.microsoft.com/office/drawing/2014/main" id="{05BCF6A8-D78F-704A-8245-CC3AB1851E48}"/>
              </a:ext>
            </a:extLst>
          </p:cNvPr>
          <p:cNvSpPr txBox="1">
            <a:spLocks/>
          </p:cNvSpPr>
          <p:nvPr/>
        </p:nvSpPr>
        <p:spPr>
          <a:xfrm>
            <a:off x="420740" y="1600200"/>
            <a:ext cx="8229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ct val="20000"/>
              </a:spcBef>
              <a:spcAft>
                <a:spcPts val="0"/>
              </a:spcAft>
              <a:buClrTx/>
              <a:buSzTx/>
              <a:buFontTx/>
              <a:buChar char="-"/>
              <a:tabLst/>
              <a:defRPr/>
            </a:pPr>
            <a:r>
              <a:rPr kumimoji="0" lang="fr-FR" sz="3200" b="0" i="1" u="none" strike="noStrike" kern="1200" cap="none" spc="0" normalizeH="0" baseline="0" noProof="0" dirty="0">
                <a:ln>
                  <a:noFill/>
                </a:ln>
                <a:solidFill>
                  <a:sysClr val="windowText" lastClr="000000"/>
                </a:solidFill>
                <a:effectLst/>
                <a:uLnTx/>
                <a:uFillTx/>
                <a:latin typeface="Calibri"/>
                <a:ea typeface="+mn-ea"/>
                <a:cs typeface="+mn-cs"/>
              </a:rPr>
              <a:t>Développement et promotion du  secteur privé</a:t>
            </a:r>
          </a:p>
          <a:p>
            <a:pPr marL="342900" marR="0" lvl="0" indent="-342900" algn="l" defTabSz="914400" rtl="0" eaLnBrk="1" fontAlgn="auto" latinLnBrk="0" hangingPunct="1">
              <a:lnSpc>
                <a:spcPct val="100000"/>
              </a:lnSpc>
              <a:spcBef>
                <a:spcPct val="20000"/>
              </a:spcBef>
              <a:spcAft>
                <a:spcPts val="0"/>
              </a:spcAft>
              <a:buClrTx/>
              <a:buSzTx/>
              <a:buFontTx/>
              <a:buChar char="-"/>
              <a:tabLst/>
              <a:defRPr/>
            </a:pPr>
            <a:r>
              <a:rPr kumimoji="0" lang="fr-FR" sz="3200" b="0" i="1" u="none" strike="noStrike" kern="1200" cap="none" spc="0" normalizeH="0" baseline="0" noProof="0" dirty="0">
                <a:ln>
                  <a:noFill/>
                </a:ln>
                <a:solidFill>
                  <a:sysClr val="windowText" lastClr="000000"/>
                </a:solidFill>
                <a:effectLst/>
                <a:uLnTx/>
                <a:uFillTx/>
                <a:latin typeface="Calibri"/>
                <a:ea typeface="+mn-ea"/>
                <a:cs typeface="+mn-cs"/>
              </a:rPr>
              <a:t>Assistance aux entreprises</a:t>
            </a:r>
          </a:p>
          <a:p>
            <a:pPr marL="342900" marR="0" lvl="0" indent="-342900" algn="l" defTabSz="914400" rtl="0" eaLnBrk="1" fontAlgn="auto" latinLnBrk="0" hangingPunct="1">
              <a:lnSpc>
                <a:spcPct val="100000"/>
              </a:lnSpc>
              <a:spcBef>
                <a:spcPct val="20000"/>
              </a:spcBef>
              <a:spcAft>
                <a:spcPts val="0"/>
              </a:spcAft>
              <a:buClrTx/>
              <a:buSzTx/>
              <a:buFontTx/>
              <a:buChar char="-"/>
              <a:tabLst/>
              <a:defRPr/>
            </a:pPr>
            <a:r>
              <a:rPr kumimoji="0" lang="fr-FR" sz="3200" b="0" i="1" u="none" strike="noStrike" kern="1200" cap="none" spc="0" normalizeH="0" baseline="0" noProof="0" dirty="0">
                <a:ln>
                  <a:noFill/>
                </a:ln>
                <a:solidFill>
                  <a:sysClr val="windowText" lastClr="000000"/>
                </a:solidFill>
                <a:effectLst/>
                <a:uLnTx/>
                <a:uFillTx/>
                <a:latin typeface="Calibri"/>
                <a:ea typeface="+mn-ea"/>
                <a:cs typeface="+mn-cs"/>
              </a:rPr>
              <a:t>Formation des opérateurs économiques</a:t>
            </a:r>
          </a:p>
          <a:p>
            <a:pPr marL="342900" marR="0" lvl="0" indent="-342900" algn="l" defTabSz="914400" rtl="0" eaLnBrk="1" fontAlgn="auto" latinLnBrk="0" hangingPunct="1">
              <a:lnSpc>
                <a:spcPct val="100000"/>
              </a:lnSpc>
              <a:spcBef>
                <a:spcPct val="20000"/>
              </a:spcBef>
              <a:spcAft>
                <a:spcPts val="0"/>
              </a:spcAft>
              <a:buClrTx/>
              <a:buSzTx/>
              <a:buFontTx/>
              <a:buChar char="-"/>
              <a:tabLst/>
              <a:defRPr/>
            </a:pPr>
            <a:r>
              <a:rPr kumimoji="0" lang="fr-FR" sz="3200" b="0" i="1" u="none" strike="noStrike" kern="1200" cap="none" spc="0" normalizeH="0" baseline="0" noProof="0" dirty="0">
                <a:ln>
                  <a:noFill/>
                </a:ln>
                <a:solidFill>
                  <a:sysClr val="windowText" lastClr="000000"/>
                </a:solidFill>
                <a:effectLst/>
                <a:uLnTx/>
                <a:uFillTx/>
                <a:latin typeface="Calibri"/>
                <a:ea typeface="+mn-ea"/>
                <a:cs typeface="+mn-cs"/>
              </a:rPr>
              <a:t>Informations économiques aux entreprises et investisseurs</a:t>
            </a:r>
          </a:p>
          <a:p>
            <a:pPr marL="342900" marR="0" lvl="0" indent="-342900" algn="l" defTabSz="914400" rtl="0" eaLnBrk="1" fontAlgn="auto" latinLnBrk="0" hangingPunct="1">
              <a:lnSpc>
                <a:spcPct val="100000"/>
              </a:lnSpc>
              <a:spcBef>
                <a:spcPct val="20000"/>
              </a:spcBef>
              <a:spcAft>
                <a:spcPts val="0"/>
              </a:spcAft>
              <a:buClrTx/>
              <a:buSzTx/>
              <a:buFontTx/>
              <a:buChar char="-"/>
              <a:tabLst/>
              <a:defRPr/>
            </a:pPr>
            <a:r>
              <a:rPr kumimoji="0" lang="fr-FR" sz="3200" b="0" i="1" u="none" strike="noStrike" kern="1200" cap="none" spc="0" normalizeH="0" baseline="0" noProof="0" dirty="0">
                <a:ln>
                  <a:noFill/>
                </a:ln>
                <a:solidFill>
                  <a:sysClr val="windowText" lastClr="000000"/>
                </a:solidFill>
                <a:effectLst/>
                <a:uLnTx/>
                <a:uFillTx/>
                <a:latin typeface="Calibri"/>
                <a:ea typeface="+mn-ea"/>
                <a:cs typeface="+mn-cs"/>
              </a:rPr>
              <a:t>Suivre la politique du Gouvernement en matière de promotion du secteur privé et proposer des plaidoyers.</a:t>
            </a:r>
          </a:p>
        </p:txBody>
      </p:sp>
      <p:sp>
        <p:nvSpPr>
          <p:cNvPr id="24" name="Espace réservé du numéro de diapositive 4">
            <a:extLst>
              <a:ext uri="{FF2B5EF4-FFF2-40B4-BE49-F238E27FC236}">
                <a16:creationId xmlns:a16="http://schemas.microsoft.com/office/drawing/2014/main" id="{08B9766A-6DDE-7F4C-9293-3884F2EF161A}"/>
              </a:ext>
            </a:extLst>
          </p:cNvPr>
          <p:cNvSpPr txBox="1">
            <a:spLocks/>
          </p:cNvSpPr>
          <p:nvPr/>
        </p:nvSpPr>
        <p:spPr>
          <a:xfrm>
            <a:off x="7849547" y="6144697"/>
            <a:ext cx="2133600"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77B72C43-A02A-47F6-A43F-5F1498885988}" type="slidenum">
              <a:rPr kumimoji="0" lang="fr-F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fr-FR"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25" name="Rectangle 24">
            <a:extLst>
              <a:ext uri="{FF2B5EF4-FFF2-40B4-BE49-F238E27FC236}">
                <a16:creationId xmlns:a16="http://schemas.microsoft.com/office/drawing/2014/main" id="{E99CA273-31D4-BE46-8F93-CC51EC029CDD}"/>
              </a:ext>
            </a:extLst>
          </p:cNvPr>
          <p:cNvSpPr/>
          <p:nvPr/>
        </p:nvSpPr>
        <p:spPr>
          <a:xfrm>
            <a:off x="3741184" y="6185408"/>
            <a:ext cx="2016224" cy="626368"/>
          </a:xfrm>
          <a:prstGeom prst="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800" b="0" i="0" u="none" strike="noStrike" kern="0" cap="none" spc="0" normalizeH="0" baseline="0" noProof="0" dirty="0">
                <a:ln>
                  <a:noFill/>
                </a:ln>
                <a:solidFill>
                  <a:prstClr val="white"/>
                </a:solidFill>
                <a:effectLst/>
                <a:uLnTx/>
                <a:uFillTx/>
                <a:latin typeface="Calibri"/>
                <a:ea typeface="+mn-ea"/>
                <a:cs typeface="+mn-cs"/>
              </a:rPr>
              <a:t>CCIAMA/2019</a:t>
            </a:r>
          </a:p>
        </p:txBody>
      </p:sp>
      <p:sp>
        <p:nvSpPr>
          <p:cNvPr id="26" name="Rectangle 25">
            <a:extLst>
              <a:ext uri="{FF2B5EF4-FFF2-40B4-BE49-F238E27FC236}">
                <a16:creationId xmlns:a16="http://schemas.microsoft.com/office/drawing/2014/main" id="{042B335F-E342-0E45-83A4-F84151C13B86}"/>
              </a:ext>
            </a:extLst>
          </p:cNvPr>
          <p:cNvSpPr/>
          <p:nvPr/>
        </p:nvSpPr>
        <p:spPr>
          <a:xfrm>
            <a:off x="-36460" y="0"/>
            <a:ext cx="323528" cy="6858000"/>
          </a:xfrm>
          <a:prstGeom prst="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800" b="1" i="0" u="none" strike="noStrike" kern="0" cap="none" spc="0" normalizeH="0" baseline="0" noProof="0" dirty="0">
                <a:ln>
                  <a:noFill/>
                </a:ln>
                <a:solidFill>
                  <a:prstClr val="white"/>
                </a:solidFill>
                <a:effectLst/>
                <a:uLnTx/>
                <a:uFillTx/>
                <a:latin typeface="Calibri"/>
                <a:ea typeface="+mn-ea"/>
                <a:cs typeface="+mn-cs"/>
              </a:rPr>
              <a:t>CCIAMA</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1" i="0" u="none" strike="noStrike" kern="0" cap="none" spc="0" normalizeH="0" baseline="0" noProof="0" dirty="0">
              <a:ln>
                <a:noFill/>
              </a:ln>
              <a:solidFill>
                <a:prstClr val="white"/>
              </a:solidFill>
              <a:effectLst/>
              <a:uLnTx/>
              <a:uFillTx/>
              <a:latin typeface="Calibri"/>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1" i="0" u="none" strike="noStrike" kern="0" cap="none" spc="0" normalizeH="0" baseline="0" noProof="0" dirty="0">
              <a:ln>
                <a:noFill/>
              </a:ln>
              <a:solidFill>
                <a:prstClr val="white"/>
              </a:solidFill>
              <a:effectLst/>
              <a:uLnTx/>
              <a:uFillTx/>
              <a:latin typeface="Calibri"/>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800" b="1" i="0" u="none" strike="noStrike" kern="0" cap="none" spc="0" normalizeH="0" baseline="0" noProof="0" dirty="0">
                <a:ln>
                  <a:noFill/>
                </a:ln>
                <a:solidFill>
                  <a:prstClr val="white"/>
                </a:solidFill>
                <a:effectLst/>
                <a:uLnTx/>
                <a:uFillTx/>
                <a:latin typeface="Calibri"/>
                <a:ea typeface="+mn-ea"/>
                <a:cs typeface="+mn-cs"/>
              </a:rPr>
              <a:t>2016</a:t>
            </a:r>
            <a:r>
              <a:rPr kumimoji="0" lang="fr-FR" sz="1800" b="0" i="0" u="none" strike="noStrike" kern="0" cap="none" spc="0" normalizeH="0" baseline="0" noProof="0" dirty="0">
                <a:ln>
                  <a:noFill/>
                </a:ln>
                <a:solidFill>
                  <a:srgbClr val="C0504D"/>
                </a:solidFill>
                <a:effectLst/>
                <a:uLnTx/>
                <a:uFillTx/>
                <a:latin typeface="Calibri"/>
                <a:ea typeface="+mn-ea"/>
                <a:cs typeface="+mn-cs"/>
              </a:rPr>
              <a:t> </a:t>
            </a:r>
          </a:p>
        </p:txBody>
      </p:sp>
    </p:spTree>
    <p:extLst>
      <p:ext uri="{BB962C8B-B14F-4D97-AF65-F5344CB8AC3E}">
        <p14:creationId xmlns:p14="http://schemas.microsoft.com/office/powerpoint/2010/main" val="42058032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CA286C35-23C4-4ABF-9742-A3D4A17C420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07" y="834962"/>
            <a:ext cx="10090155" cy="6023038"/>
          </a:xfrm>
          <a:prstGeom prst="rect">
            <a:avLst/>
          </a:prstGeom>
          <a:ln>
            <a:noFill/>
          </a:ln>
          <a:effectLst>
            <a:outerShdw dist="50800" dir="5400000" algn="ctr" rotWithShape="0">
              <a:schemeClr val="bg1"/>
            </a:outerShdw>
          </a:effectLst>
          <a:scene3d>
            <a:camera prst="orthographicFront">
              <a:rot lat="0" lon="0" rev="0"/>
            </a:camera>
            <a:lightRig rig="chilly" dir="t">
              <a:rot lat="0" lon="0" rev="18480000"/>
            </a:lightRig>
          </a:scene3d>
          <a:sp3d extrusionH="76200" contourW="12700" prstMaterial="clear">
            <a:bevelT w="12700" h="12700"/>
            <a:extrusionClr>
              <a:srgbClr val="00B0F0"/>
            </a:extrusionClr>
            <a:contourClr>
              <a:srgbClr val="00B0F0"/>
            </a:contourClr>
          </a:sp3d>
        </p:spPr>
      </p:pic>
      <p:sp>
        <p:nvSpPr>
          <p:cNvPr id="10" name="Rectangle 9">
            <a:extLst>
              <a:ext uri="{FF2B5EF4-FFF2-40B4-BE49-F238E27FC236}">
                <a16:creationId xmlns:a16="http://schemas.microsoft.com/office/drawing/2014/main" id="{4C71B564-B198-4224-9E1E-A124E0FDD1E2}"/>
              </a:ext>
            </a:extLst>
          </p:cNvPr>
          <p:cNvSpPr/>
          <p:nvPr/>
        </p:nvSpPr>
        <p:spPr>
          <a:xfrm>
            <a:off x="10094259" y="834962"/>
            <a:ext cx="2097742" cy="6023037"/>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chemeClr val="bg1"/>
              </a:solidFill>
            </a:endParaRPr>
          </a:p>
        </p:txBody>
      </p:sp>
      <p:pic>
        <p:nvPicPr>
          <p:cNvPr id="12" name="Picture 11">
            <a:extLst>
              <a:ext uri="{FF2B5EF4-FFF2-40B4-BE49-F238E27FC236}">
                <a16:creationId xmlns:a16="http://schemas.microsoft.com/office/drawing/2014/main" id="{40123720-243C-40FD-BD4E-C1A856C6310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81296" y="834963"/>
            <a:ext cx="2121817" cy="1224603"/>
          </a:xfrm>
          <a:prstGeom prst="rect">
            <a:avLst/>
          </a:prstGeom>
        </p:spPr>
      </p:pic>
      <p:pic>
        <p:nvPicPr>
          <p:cNvPr id="14" name="Picture 13">
            <a:extLst>
              <a:ext uri="{FF2B5EF4-FFF2-40B4-BE49-F238E27FC236}">
                <a16:creationId xmlns:a16="http://schemas.microsoft.com/office/drawing/2014/main" id="{9F81375B-A641-41FC-8246-961FF4AD3AE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40425" y="1723779"/>
            <a:ext cx="2005409" cy="1025346"/>
          </a:xfrm>
          <a:prstGeom prst="rect">
            <a:avLst/>
          </a:prstGeom>
        </p:spPr>
      </p:pic>
      <p:sp>
        <p:nvSpPr>
          <p:cNvPr id="15" name="TextBox 14">
            <a:extLst>
              <a:ext uri="{FF2B5EF4-FFF2-40B4-BE49-F238E27FC236}">
                <a16:creationId xmlns:a16="http://schemas.microsoft.com/office/drawing/2014/main" id="{2AF2CBCC-8511-4A67-B9BE-CF184285A097}"/>
              </a:ext>
            </a:extLst>
          </p:cNvPr>
          <p:cNvSpPr txBox="1"/>
          <p:nvPr/>
        </p:nvSpPr>
        <p:spPr>
          <a:xfrm>
            <a:off x="10098363" y="2749125"/>
            <a:ext cx="2005409" cy="4062651"/>
          </a:xfrm>
          <a:prstGeom prst="rect">
            <a:avLst/>
          </a:prstGeom>
          <a:noFill/>
        </p:spPr>
        <p:txBody>
          <a:bodyPr wrap="square" rtlCol="0">
            <a:spAutoFit/>
          </a:bodyPr>
          <a:lstStyle/>
          <a:p>
            <a:pPr algn="ctr"/>
            <a:r>
              <a:rPr lang="fr-FR" sz="1400" dirty="0">
                <a:solidFill>
                  <a:srgbClr val="FFFFFF"/>
                </a:solidFill>
              </a:rPr>
              <a:t>APRES LA RESTRUCTURATION </a:t>
            </a:r>
          </a:p>
          <a:p>
            <a:pPr algn="ctr"/>
            <a:r>
              <a:rPr lang="fr-FR" sz="1400" dirty="0">
                <a:solidFill>
                  <a:srgbClr val="FFFFFF"/>
                </a:solidFill>
              </a:rPr>
              <a:t>DES SECTEURS DES POSTES ET DES TELECOMMUNICATIONS</a:t>
            </a:r>
          </a:p>
          <a:p>
            <a:pPr algn="ctr"/>
            <a:r>
              <a:rPr lang="fr-FR" sz="1400" dirty="0">
                <a:solidFill>
                  <a:srgbClr val="BFE2F8"/>
                </a:solidFill>
              </a:rPr>
              <a:t>Bilan &amp; Défis et Perspectives</a:t>
            </a:r>
          </a:p>
          <a:p>
            <a:endParaRPr lang="fr-FR" sz="1400" dirty="0">
              <a:solidFill>
                <a:srgbClr val="BFE2F8"/>
              </a:solidFill>
            </a:endParaRPr>
          </a:p>
          <a:p>
            <a:endParaRPr lang="fr-FR" sz="1400" dirty="0">
              <a:solidFill>
                <a:srgbClr val="BFE2F8"/>
              </a:solidFill>
            </a:endParaRPr>
          </a:p>
          <a:p>
            <a:endParaRPr lang="fr-FR" sz="1400" dirty="0">
              <a:solidFill>
                <a:srgbClr val="BFE2F8"/>
              </a:solidFill>
            </a:endParaRPr>
          </a:p>
          <a:p>
            <a:endParaRPr lang="fr-FR" sz="1400" dirty="0">
              <a:solidFill>
                <a:srgbClr val="BFE2F8"/>
              </a:solidFill>
            </a:endParaRPr>
          </a:p>
          <a:p>
            <a:endParaRPr lang="fr-FR" sz="1400" dirty="0">
              <a:solidFill>
                <a:srgbClr val="BFE2F8"/>
              </a:solidFill>
            </a:endParaRPr>
          </a:p>
          <a:p>
            <a:endParaRPr lang="fr-FR" sz="1400" dirty="0">
              <a:solidFill>
                <a:srgbClr val="BFE2F8"/>
              </a:solidFill>
            </a:endParaRPr>
          </a:p>
          <a:p>
            <a:endParaRPr lang="fr-FR" sz="1400" dirty="0">
              <a:solidFill>
                <a:srgbClr val="BFE2F8"/>
              </a:solidFill>
            </a:endParaRPr>
          </a:p>
          <a:p>
            <a:pPr algn="ctr"/>
            <a:r>
              <a:rPr lang="fr-FR" sz="1200" dirty="0">
                <a:solidFill>
                  <a:schemeClr val="bg1"/>
                </a:solidFill>
              </a:rPr>
              <a:t>MINISTÈRE DES POSTES, DES NOUVELLES TECHNOLOGIES DE L’INFORMATION ET DE LA COMMUNICATION </a:t>
            </a:r>
          </a:p>
          <a:p>
            <a:endParaRPr lang="fr-FR" sz="1400" dirty="0">
              <a:solidFill>
                <a:srgbClr val="BFE2F8"/>
              </a:solidFill>
            </a:endParaRPr>
          </a:p>
        </p:txBody>
      </p:sp>
      <p:pic>
        <p:nvPicPr>
          <p:cNvPr id="5" name="Picture 4">
            <a:extLst>
              <a:ext uri="{FF2B5EF4-FFF2-40B4-BE49-F238E27FC236}">
                <a16:creationId xmlns:a16="http://schemas.microsoft.com/office/drawing/2014/main" id="{343266A0-564D-467A-9828-3475DF61945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99862" y="4311299"/>
            <a:ext cx="1927040" cy="1224603"/>
          </a:xfrm>
          <a:prstGeom prst="rect">
            <a:avLst/>
          </a:prstGeom>
        </p:spPr>
      </p:pic>
      <p:pic>
        <p:nvPicPr>
          <p:cNvPr id="17" name="Picture 16">
            <a:extLst>
              <a:ext uri="{FF2B5EF4-FFF2-40B4-BE49-F238E27FC236}">
                <a16:creationId xmlns:a16="http://schemas.microsoft.com/office/drawing/2014/main" id="{C502AFEC-CC81-42D9-BC6F-B0096B2557A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732549" y="114216"/>
            <a:ext cx="821159" cy="674523"/>
          </a:xfrm>
          <a:prstGeom prst="rect">
            <a:avLst/>
          </a:prstGeom>
        </p:spPr>
      </p:pic>
      <p:pic>
        <p:nvPicPr>
          <p:cNvPr id="16" name="Picture 15">
            <a:extLst>
              <a:ext uri="{FF2B5EF4-FFF2-40B4-BE49-F238E27FC236}">
                <a16:creationId xmlns:a16="http://schemas.microsoft.com/office/drawing/2014/main" id="{EA494F4C-2B41-41F9-BC9F-171CF0A6B4A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8358" y="6410632"/>
            <a:ext cx="10132617" cy="447367"/>
          </a:xfrm>
          <a:prstGeom prst="rect">
            <a:avLst/>
          </a:prstGeom>
        </p:spPr>
      </p:pic>
      <p:sp>
        <p:nvSpPr>
          <p:cNvPr id="22" name="Titre 2">
            <a:extLst>
              <a:ext uri="{FF2B5EF4-FFF2-40B4-BE49-F238E27FC236}">
                <a16:creationId xmlns:a16="http://schemas.microsoft.com/office/drawing/2014/main" id="{67123C0D-879F-804A-B340-DCEB275AAACD}"/>
              </a:ext>
            </a:extLst>
          </p:cNvPr>
          <p:cNvSpPr txBox="1">
            <a:spLocks/>
          </p:cNvSpPr>
          <p:nvPr/>
        </p:nvSpPr>
        <p:spPr>
          <a:xfrm>
            <a:off x="608095" y="423387"/>
            <a:ext cx="82296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2800" b="1" i="0" u="none" strike="noStrike" kern="1200" cap="none" spc="0" normalizeH="0" baseline="0" noProof="0" dirty="0">
                <a:ln>
                  <a:noFill/>
                </a:ln>
                <a:solidFill>
                  <a:srgbClr val="FF0000"/>
                </a:solidFill>
                <a:effectLst/>
                <a:uLnTx/>
                <a:uFillTx/>
                <a:latin typeface="Calibri"/>
                <a:ea typeface="+mj-ea"/>
                <a:cs typeface="+mj-cs"/>
              </a:rPr>
              <a:t>II -  ATTRACTION DES INVESTISSEMENTS AU TCHAD</a:t>
            </a:r>
          </a:p>
        </p:txBody>
      </p:sp>
      <p:sp>
        <p:nvSpPr>
          <p:cNvPr id="23" name="Espace réservé du contenu 1">
            <a:extLst>
              <a:ext uri="{FF2B5EF4-FFF2-40B4-BE49-F238E27FC236}">
                <a16:creationId xmlns:a16="http://schemas.microsoft.com/office/drawing/2014/main" id="{0E65FFC2-3F23-6D44-96E1-0D462EB2811F}"/>
              </a:ext>
            </a:extLst>
          </p:cNvPr>
          <p:cNvSpPr txBox="1">
            <a:spLocks/>
          </p:cNvSpPr>
          <p:nvPr/>
        </p:nvSpPr>
        <p:spPr>
          <a:xfrm>
            <a:off x="457200" y="1439778"/>
            <a:ext cx="8229600" cy="4525963"/>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95250" marR="0" lvl="0" indent="14288"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fr-FR" sz="3200" b="0" i="0" u="none" strike="noStrike" kern="1200" cap="none" spc="0" normalizeH="0" baseline="0" noProof="0" dirty="0">
                <a:ln>
                  <a:noFill/>
                </a:ln>
                <a:solidFill>
                  <a:sysClr val="windowText" lastClr="000000"/>
                </a:solidFill>
                <a:effectLst/>
                <a:uLnTx/>
                <a:uFillTx/>
                <a:latin typeface="Calibri"/>
                <a:ea typeface="+mn-ea"/>
                <a:cs typeface="+mn-cs"/>
              </a:rPr>
              <a:t>L’accélération des investissements dans les télécommunications n’est pas simplement une question de moyens financiers, mais également de cadre institutionnel et réglementaire.  </a:t>
            </a:r>
          </a:p>
          <a:p>
            <a:pPr marL="95250" marR="0" lvl="0" indent="14288"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fr-FR" sz="3200" b="0" i="0" u="none" strike="noStrike" kern="1200" cap="none" spc="0" normalizeH="0" baseline="0" noProof="0" dirty="0">
                <a:ln>
                  <a:noFill/>
                </a:ln>
                <a:solidFill>
                  <a:sysClr val="windowText" lastClr="000000"/>
                </a:solidFill>
                <a:effectLst/>
                <a:uLnTx/>
                <a:uFillTx/>
                <a:latin typeface="Calibri"/>
                <a:ea typeface="+mn-ea"/>
                <a:cs typeface="+mn-cs"/>
              </a:rPr>
              <a:t>Le secteur public seul ne peut plus prendre en charge ces investissements. </a:t>
            </a:r>
          </a:p>
          <a:p>
            <a:pPr marL="95250" marR="0" lvl="0" indent="14288"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fr-FR" sz="3200" b="0" i="0" u="none" strike="noStrike" kern="1200" cap="none" spc="0" normalizeH="0" baseline="0" noProof="0" dirty="0">
                <a:ln>
                  <a:noFill/>
                </a:ln>
                <a:solidFill>
                  <a:sysClr val="windowText" lastClr="000000"/>
                </a:solidFill>
                <a:effectLst/>
                <a:uLnTx/>
                <a:uFillTx/>
                <a:latin typeface="Calibri"/>
                <a:ea typeface="+mn-ea"/>
                <a:cs typeface="+mn-cs"/>
              </a:rPr>
              <a:t>D’importantes ressources privées sont par contre disponibles au niveau mondial pour ce type de projets mais requièrent un cadre institutionnel, juridique et réglementaire approprié à ces montages relativement complexes.</a:t>
            </a:r>
          </a:p>
        </p:txBody>
      </p:sp>
      <p:sp>
        <p:nvSpPr>
          <p:cNvPr id="24" name="Espace réservé du numéro de diapositive 4">
            <a:extLst>
              <a:ext uri="{FF2B5EF4-FFF2-40B4-BE49-F238E27FC236}">
                <a16:creationId xmlns:a16="http://schemas.microsoft.com/office/drawing/2014/main" id="{8916903D-32CC-B348-B6E2-A5620E21B70F}"/>
              </a:ext>
            </a:extLst>
          </p:cNvPr>
          <p:cNvSpPr txBox="1">
            <a:spLocks/>
          </p:cNvSpPr>
          <p:nvPr/>
        </p:nvSpPr>
        <p:spPr>
          <a:xfrm>
            <a:off x="7765774" y="6148303"/>
            <a:ext cx="2133600"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77B72C43-A02A-47F6-A43F-5F1498885988}" type="slidenum">
              <a:rPr kumimoji="0" lang="fr-F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fr-FR"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25" name="Rectangle 24">
            <a:extLst>
              <a:ext uri="{FF2B5EF4-FFF2-40B4-BE49-F238E27FC236}">
                <a16:creationId xmlns:a16="http://schemas.microsoft.com/office/drawing/2014/main" id="{16A1F34A-E206-3040-934D-6C95CE38048B}"/>
              </a:ext>
            </a:extLst>
          </p:cNvPr>
          <p:cNvSpPr/>
          <p:nvPr/>
        </p:nvSpPr>
        <p:spPr>
          <a:xfrm>
            <a:off x="4019838" y="6036222"/>
            <a:ext cx="2016224" cy="626368"/>
          </a:xfrm>
          <a:prstGeom prst="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800" b="0" i="0" u="none" strike="noStrike" kern="0" cap="none" spc="0" normalizeH="0" baseline="0" noProof="0" dirty="0">
                <a:ln>
                  <a:noFill/>
                </a:ln>
                <a:solidFill>
                  <a:prstClr val="white"/>
                </a:solidFill>
                <a:effectLst/>
                <a:uLnTx/>
                <a:uFillTx/>
                <a:latin typeface="Calibri"/>
                <a:ea typeface="+mn-ea"/>
                <a:cs typeface="+mn-cs"/>
              </a:rPr>
              <a:t>CCIAMA/2019</a:t>
            </a:r>
          </a:p>
        </p:txBody>
      </p:sp>
      <p:sp>
        <p:nvSpPr>
          <p:cNvPr id="26" name="Rectangle 25">
            <a:extLst>
              <a:ext uri="{FF2B5EF4-FFF2-40B4-BE49-F238E27FC236}">
                <a16:creationId xmlns:a16="http://schemas.microsoft.com/office/drawing/2014/main" id="{87078F99-D50B-B947-A104-CB680B2DC672}"/>
              </a:ext>
            </a:extLst>
          </p:cNvPr>
          <p:cNvSpPr/>
          <p:nvPr/>
        </p:nvSpPr>
        <p:spPr>
          <a:xfrm>
            <a:off x="0" y="-160422"/>
            <a:ext cx="323528" cy="6858000"/>
          </a:xfrm>
          <a:prstGeom prst="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800" b="1" i="0" u="none" strike="noStrike" kern="0" cap="none" spc="0" normalizeH="0" baseline="0" noProof="0" dirty="0">
                <a:ln>
                  <a:noFill/>
                </a:ln>
                <a:solidFill>
                  <a:prstClr val="white"/>
                </a:solidFill>
                <a:effectLst/>
                <a:uLnTx/>
                <a:uFillTx/>
                <a:latin typeface="Calibri"/>
                <a:ea typeface="+mn-ea"/>
                <a:cs typeface="+mn-cs"/>
              </a:rPr>
              <a:t>CCIAMA</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1" i="0" u="none" strike="noStrike" kern="0" cap="none" spc="0" normalizeH="0" baseline="0" noProof="0" dirty="0">
              <a:ln>
                <a:noFill/>
              </a:ln>
              <a:solidFill>
                <a:prstClr val="white"/>
              </a:solidFill>
              <a:effectLst/>
              <a:uLnTx/>
              <a:uFillTx/>
              <a:latin typeface="Calibri"/>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1" i="0" u="none" strike="noStrike" kern="0" cap="none" spc="0" normalizeH="0" baseline="0" noProof="0" dirty="0">
              <a:ln>
                <a:noFill/>
              </a:ln>
              <a:solidFill>
                <a:prstClr val="white"/>
              </a:solidFill>
              <a:effectLst/>
              <a:uLnTx/>
              <a:uFillTx/>
              <a:latin typeface="Calibri"/>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800" b="1" i="0" u="none" strike="noStrike" kern="0" cap="none" spc="0" normalizeH="0" baseline="0" noProof="0" dirty="0">
                <a:ln>
                  <a:noFill/>
                </a:ln>
                <a:solidFill>
                  <a:prstClr val="white"/>
                </a:solidFill>
                <a:effectLst/>
                <a:uLnTx/>
                <a:uFillTx/>
                <a:latin typeface="Calibri"/>
                <a:ea typeface="+mn-ea"/>
                <a:cs typeface="+mn-cs"/>
              </a:rPr>
              <a:t>201</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800" b="1" i="0" u="none" strike="noStrike" kern="0" cap="none" spc="0" normalizeH="0" baseline="0" noProof="0" dirty="0">
                <a:ln>
                  <a:noFill/>
                </a:ln>
                <a:solidFill>
                  <a:prstClr val="white"/>
                </a:solidFill>
                <a:effectLst/>
                <a:uLnTx/>
                <a:uFillTx/>
                <a:latin typeface="Calibri"/>
                <a:ea typeface="+mn-ea"/>
                <a:cs typeface="+mn-cs"/>
              </a:rPr>
              <a:t>7</a:t>
            </a:r>
            <a:endParaRPr kumimoji="0" lang="fr-FR" sz="1800" b="0" i="0" u="none" strike="noStrike" kern="0" cap="none" spc="0" normalizeH="0" baseline="0" noProof="0" dirty="0">
              <a:ln>
                <a:noFill/>
              </a:ln>
              <a:solidFill>
                <a:srgbClr val="C0504D"/>
              </a:solidFill>
              <a:effectLst/>
              <a:uLnTx/>
              <a:uFillTx/>
              <a:latin typeface="Calibri"/>
              <a:ea typeface="+mn-ea"/>
              <a:cs typeface="+mn-cs"/>
            </a:endParaRPr>
          </a:p>
        </p:txBody>
      </p:sp>
    </p:spTree>
    <p:extLst>
      <p:ext uri="{BB962C8B-B14F-4D97-AF65-F5344CB8AC3E}">
        <p14:creationId xmlns:p14="http://schemas.microsoft.com/office/powerpoint/2010/main" val="18593852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CA286C35-23C4-4ABF-9742-A3D4A17C420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07" y="834962"/>
            <a:ext cx="10090155" cy="6023038"/>
          </a:xfrm>
          <a:prstGeom prst="rect">
            <a:avLst/>
          </a:prstGeom>
          <a:ln>
            <a:noFill/>
          </a:ln>
          <a:effectLst>
            <a:outerShdw dist="50800" dir="5400000" algn="ctr" rotWithShape="0">
              <a:schemeClr val="bg1"/>
            </a:outerShdw>
          </a:effectLst>
          <a:scene3d>
            <a:camera prst="orthographicFront">
              <a:rot lat="0" lon="0" rev="0"/>
            </a:camera>
            <a:lightRig rig="chilly" dir="t">
              <a:rot lat="0" lon="0" rev="18480000"/>
            </a:lightRig>
          </a:scene3d>
          <a:sp3d extrusionH="76200" contourW="12700" prstMaterial="clear">
            <a:bevelT w="12700" h="12700"/>
            <a:extrusionClr>
              <a:srgbClr val="00B0F0"/>
            </a:extrusionClr>
            <a:contourClr>
              <a:srgbClr val="00B0F0"/>
            </a:contourClr>
          </a:sp3d>
        </p:spPr>
      </p:pic>
      <p:sp>
        <p:nvSpPr>
          <p:cNvPr id="10" name="Rectangle 9">
            <a:extLst>
              <a:ext uri="{FF2B5EF4-FFF2-40B4-BE49-F238E27FC236}">
                <a16:creationId xmlns:a16="http://schemas.microsoft.com/office/drawing/2014/main" id="{4C71B564-B198-4224-9E1E-A124E0FDD1E2}"/>
              </a:ext>
            </a:extLst>
          </p:cNvPr>
          <p:cNvSpPr/>
          <p:nvPr/>
        </p:nvSpPr>
        <p:spPr>
          <a:xfrm>
            <a:off x="10094259" y="834962"/>
            <a:ext cx="2097742" cy="6023037"/>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chemeClr val="bg1"/>
              </a:solidFill>
            </a:endParaRPr>
          </a:p>
        </p:txBody>
      </p:sp>
      <p:pic>
        <p:nvPicPr>
          <p:cNvPr id="12" name="Picture 11">
            <a:extLst>
              <a:ext uri="{FF2B5EF4-FFF2-40B4-BE49-F238E27FC236}">
                <a16:creationId xmlns:a16="http://schemas.microsoft.com/office/drawing/2014/main" id="{40123720-243C-40FD-BD4E-C1A856C6310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81296" y="834963"/>
            <a:ext cx="2121817" cy="1224603"/>
          </a:xfrm>
          <a:prstGeom prst="rect">
            <a:avLst/>
          </a:prstGeom>
        </p:spPr>
      </p:pic>
      <p:pic>
        <p:nvPicPr>
          <p:cNvPr id="14" name="Picture 13">
            <a:extLst>
              <a:ext uri="{FF2B5EF4-FFF2-40B4-BE49-F238E27FC236}">
                <a16:creationId xmlns:a16="http://schemas.microsoft.com/office/drawing/2014/main" id="{9F81375B-A641-41FC-8246-961FF4AD3AE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40425" y="1723779"/>
            <a:ext cx="2005409" cy="1025346"/>
          </a:xfrm>
          <a:prstGeom prst="rect">
            <a:avLst/>
          </a:prstGeom>
        </p:spPr>
      </p:pic>
      <p:sp>
        <p:nvSpPr>
          <p:cNvPr id="15" name="TextBox 14">
            <a:extLst>
              <a:ext uri="{FF2B5EF4-FFF2-40B4-BE49-F238E27FC236}">
                <a16:creationId xmlns:a16="http://schemas.microsoft.com/office/drawing/2014/main" id="{2AF2CBCC-8511-4A67-B9BE-CF184285A097}"/>
              </a:ext>
            </a:extLst>
          </p:cNvPr>
          <p:cNvSpPr txBox="1"/>
          <p:nvPr/>
        </p:nvSpPr>
        <p:spPr>
          <a:xfrm>
            <a:off x="10098363" y="2749125"/>
            <a:ext cx="2005409" cy="4062651"/>
          </a:xfrm>
          <a:prstGeom prst="rect">
            <a:avLst/>
          </a:prstGeom>
          <a:noFill/>
        </p:spPr>
        <p:txBody>
          <a:bodyPr wrap="square" rtlCol="0">
            <a:spAutoFit/>
          </a:bodyPr>
          <a:lstStyle/>
          <a:p>
            <a:pPr algn="ctr"/>
            <a:r>
              <a:rPr lang="fr-FR" sz="1400" dirty="0">
                <a:solidFill>
                  <a:srgbClr val="FFFFFF"/>
                </a:solidFill>
              </a:rPr>
              <a:t>APRES LA RESTRUCTURATION </a:t>
            </a:r>
          </a:p>
          <a:p>
            <a:pPr algn="ctr"/>
            <a:r>
              <a:rPr lang="fr-FR" sz="1400" dirty="0">
                <a:solidFill>
                  <a:srgbClr val="FFFFFF"/>
                </a:solidFill>
              </a:rPr>
              <a:t>DES SECTEURS DES POSTES ET DES TELECOMMUNICATIONS</a:t>
            </a:r>
          </a:p>
          <a:p>
            <a:pPr algn="ctr"/>
            <a:r>
              <a:rPr lang="fr-FR" sz="1400" dirty="0">
                <a:solidFill>
                  <a:srgbClr val="BFE2F8"/>
                </a:solidFill>
              </a:rPr>
              <a:t>Bilan &amp; Défis et Perspectives</a:t>
            </a:r>
          </a:p>
          <a:p>
            <a:endParaRPr lang="fr-FR" sz="1400" dirty="0">
              <a:solidFill>
                <a:srgbClr val="BFE2F8"/>
              </a:solidFill>
            </a:endParaRPr>
          </a:p>
          <a:p>
            <a:endParaRPr lang="fr-FR" sz="1400" dirty="0">
              <a:solidFill>
                <a:srgbClr val="BFE2F8"/>
              </a:solidFill>
            </a:endParaRPr>
          </a:p>
          <a:p>
            <a:endParaRPr lang="fr-FR" sz="1400" dirty="0">
              <a:solidFill>
                <a:srgbClr val="BFE2F8"/>
              </a:solidFill>
            </a:endParaRPr>
          </a:p>
          <a:p>
            <a:endParaRPr lang="fr-FR" sz="1400" dirty="0">
              <a:solidFill>
                <a:srgbClr val="BFE2F8"/>
              </a:solidFill>
            </a:endParaRPr>
          </a:p>
          <a:p>
            <a:endParaRPr lang="fr-FR" sz="1400" dirty="0">
              <a:solidFill>
                <a:srgbClr val="BFE2F8"/>
              </a:solidFill>
            </a:endParaRPr>
          </a:p>
          <a:p>
            <a:endParaRPr lang="fr-FR" sz="1400" dirty="0">
              <a:solidFill>
                <a:srgbClr val="BFE2F8"/>
              </a:solidFill>
            </a:endParaRPr>
          </a:p>
          <a:p>
            <a:endParaRPr lang="fr-FR" sz="1400" dirty="0">
              <a:solidFill>
                <a:srgbClr val="BFE2F8"/>
              </a:solidFill>
            </a:endParaRPr>
          </a:p>
          <a:p>
            <a:pPr algn="ctr"/>
            <a:r>
              <a:rPr lang="fr-FR" sz="1200" dirty="0">
                <a:solidFill>
                  <a:schemeClr val="bg1"/>
                </a:solidFill>
              </a:rPr>
              <a:t>MINISTÈRE DES POSTES, DES NOUVELLES TECHNOLOGIES DE L’INFORMATION ET DE LA COMMUNICATION </a:t>
            </a:r>
          </a:p>
          <a:p>
            <a:endParaRPr lang="fr-FR" sz="1400" dirty="0">
              <a:solidFill>
                <a:srgbClr val="BFE2F8"/>
              </a:solidFill>
            </a:endParaRPr>
          </a:p>
        </p:txBody>
      </p:sp>
      <p:pic>
        <p:nvPicPr>
          <p:cNvPr id="5" name="Picture 4">
            <a:extLst>
              <a:ext uri="{FF2B5EF4-FFF2-40B4-BE49-F238E27FC236}">
                <a16:creationId xmlns:a16="http://schemas.microsoft.com/office/drawing/2014/main" id="{343266A0-564D-467A-9828-3475DF61945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99862" y="4311299"/>
            <a:ext cx="1927040" cy="1224603"/>
          </a:xfrm>
          <a:prstGeom prst="rect">
            <a:avLst/>
          </a:prstGeom>
        </p:spPr>
      </p:pic>
      <p:pic>
        <p:nvPicPr>
          <p:cNvPr id="17" name="Picture 16">
            <a:extLst>
              <a:ext uri="{FF2B5EF4-FFF2-40B4-BE49-F238E27FC236}">
                <a16:creationId xmlns:a16="http://schemas.microsoft.com/office/drawing/2014/main" id="{C502AFEC-CC81-42D9-BC6F-B0096B2557A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732549" y="114216"/>
            <a:ext cx="821159" cy="674523"/>
          </a:xfrm>
          <a:prstGeom prst="rect">
            <a:avLst/>
          </a:prstGeom>
        </p:spPr>
      </p:pic>
      <p:pic>
        <p:nvPicPr>
          <p:cNvPr id="16" name="Picture 15">
            <a:extLst>
              <a:ext uri="{FF2B5EF4-FFF2-40B4-BE49-F238E27FC236}">
                <a16:creationId xmlns:a16="http://schemas.microsoft.com/office/drawing/2014/main" id="{EA494F4C-2B41-41F9-BC9F-171CF0A6B4A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8358" y="6410632"/>
            <a:ext cx="10132617" cy="447367"/>
          </a:xfrm>
          <a:prstGeom prst="rect">
            <a:avLst/>
          </a:prstGeom>
        </p:spPr>
      </p:pic>
      <p:sp>
        <p:nvSpPr>
          <p:cNvPr id="22" name="Titre 2">
            <a:extLst>
              <a:ext uri="{FF2B5EF4-FFF2-40B4-BE49-F238E27FC236}">
                <a16:creationId xmlns:a16="http://schemas.microsoft.com/office/drawing/2014/main" id="{35F7142E-20F1-D840-AD76-7271E4090DAA}"/>
              </a:ext>
            </a:extLst>
          </p:cNvPr>
          <p:cNvSpPr txBox="1">
            <a:spLocks/>
          </p:cNvSpPr>
          <p:nvPr/>
        </p:nvSpPr>
        <p:spPr>
          <a:xfrm>
            <a:off x="502174" y="457199"/>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4400" b="0" i="0" u="none" strike="noStrike" kern="1200" cap="none" spc="0" normalizeH="0" baseline="0" noProof="0" dirty="0">
                <a:ln>
                  <a:noFill/>
                </a:ln>
                <a:solidFill>
                  <a:sysClr val="windowText" lastClr="000000"/>
                </a:solidFill>
                <a:effectLst/>
                <a:uLnTx/>
                <a:uFillTx/>
                <a:latin typeface="Calibri"/>
                <a:ea typeface="+mj-ea"/>
                <a:cs typeface="+mj-cs"/>
              </a:rPr>
              <a:t>Suite </a:t>
            </a:r>
          </a:p>
        </p:txBody>
      </p:sp>
      <p:sp>
        <p:nvSpPr>
          <p:cNvPr id="23" name="Espace réservé du contenu 1">
            <a:extLst>
              <a:ext uri="{FF2B5EF4-FFF2-40B4-BE49-F238E27FC236}">
                <a16:creationId xmlns:a16="http://schemas.microsoft.com/office/drawing/2014/main" id="{86208D54-7655-4A42-B701-78D92B870E13}"/>
              </a:ext>
            </a:extLst>
          </p:cNvPr>
          <p:cNvSpPr txBox="1">
            <a:spLocks/>
          </p:cNvSpPr>
          <p:nvPr/>
        </p:nvSpPr>
        <p:spPr>
          <a:xfrm>
            <a:off x="420740" y="1600200"/>
            <a:ext cx="8229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fr-FR" sz="2400" b="1" i="0" u="none" strike="noStrike" kern="1200" cap="none" spc="0" normalizeH="0" baseline="0" noProof="0" dirty="0">
                <a:ln>
                  <a:noFill/>
                </a:ln>
                <a:solidFill>
                  <a:srgbClr val="FF0000"/>
                </a:solidFill>
                <a:effectLst/>
                <a:uLnTx/>
                <a:uFillTx/>
                <a:latin typeface="Calibri"/>
                <a:ea typeface="+mn-ea"/>
                <a:cs typeface="+mn-cs"/>
              </a:rPr>
              <a:t>C’est ainsi que le Tchad a mis en place dès 2008 les dispositions nécessaires suivantes:</a:t>
            </a:r>
          </a:p>
          <a:p>
            <a:pPr marL="342900" marR="0" lvl="0" indent="-342900" algn="l" defTabSz="914400" rtl="0" eaLnBrk="1" fontAlgn="auto" latinLnBrk="0" hangingPunct="1">
              <a:lnSpc>
                <a:spcPct val="100000"/>
              </a:lnSpc>
              <a:spcBef>
                <a:spcPct val="20000"/>
              </a:spcBef>
              <a:spcAft>
                <a:spcPts val="0"/>
              </a:spcAft>
              <a:buClrTx/>
              <a:buSzTx/>
              <a:buFontTx/>
              <a:buChar char="-"/>
              <a:tabLst/>
              <a:defRPr/>
            </a:pPr>
            <a:r>
              <a:rPr kumimoji="0" lang="fr-FR" sz="2400" b="0" i="0" u="none" strike="noStrike" kern="1200" cap="none" spc="0" normalizeH="0" baseline="0" noProof="0" dirty="0">
                <a:ln>
                  <a:noFill/>
                </a:ln>
                <a:solidFill>
                  <a:sysClr val="windowText" lastClr="000000"/>
                </a:solidFill>
                <a:effectLst/>
                <a:uLnTx/>
                <a:uFillTx/>
                <a:latin typeface="Calibri"/>
                <a:ea typeface="+mn-ea"/>
                <a:cs typeface="+mn-cs"/>
              </a:rPr>
              <a:t>Le FODEP*</a:t>
            </a:r>
          </a:p>
          <a:p>
            <a:pPr marL="342900" marR="0" lvl="0" indent="-342900" algn="l" defTabSz="914400" rtl="0" eaLnBrk="1" fontAlgn="auto" latinLnBrk="0" hangingPunct="1">
              <a:lnSpc>
                <a:spcPct val="100000"/>
              </a:lnSpc>
              <a:spcBef>
                <a:spcPct val="20000"/>
              </a:spcBef>
              <a:spcAft>
                <a:spcPts val="0"/>
              </a:spcAft>
              <a:buClrTx/>
              <a:buSzTx/>
              <a:buFontTx/>
              <a:buChar char="-"/>
              <a:tabLst/>
              <a:defRPr/>
            </a:pPr>
            <a:r>
              <a:rPr kumimoji="0" lang="fr-FR" sz="2400" b="0" i="0" u="none" strike="noStrike" kern="1200" cap="none" spc="0" normalizeH="0" baseline="0" noProof="0" dirty="0">
                <a:ln>
                  <a:noFill/>
                </a:ln>
                <a:solidFill>
                  <a:sysClr val="windowText" lastClr="000000"/>
                </a:solidFill>
                <a:effectLst/>
                <a:uLnTx/>
                <a:uFillTx/>
                <a:latin typeface="Calibri"/>
                <a:ea typeface="+mn-ea"/>
                <a:cs typeface="+mn-cs"/>
              </a:rPr>
              <a:t>L’ANIE</a:t>
            </a:r>
          </a:p>
          <a:p>
            <a:pPr marL="342900" marR="0" lvl="0" indent="-342900" algn="l" defTabSz="914400" rtl="0" eaLnBrk="1" fontAlgn="auto" latinLnBrk="0" hangingPunct="1">
              <a:lnSpc>
                <a:spcPct val="100000"/>
              </a:lnSpc>
              <a:spcBef>
                <a:spcPct val="20000"/>
              </a:spcBef>
              <a:spcAft>
                <a:spcPts val="0"/>
              </a:spcAft>
              <a:buClrTx/>
              <a:buSzTx/>
              <a:buFontTx/>
              <a:buChar char="-"/>
              <a:tabLst/>
              <a:defRPr/>
            </a:pPr>
            <a:r>
              <a:rPr kumimoji="0" lang="fr-FR" sz="2400" b="0" i="0" u="none" strike="noStrike" kern="1200" cap="none" spc="0" normalizeH="0" baseline="0" noProof="0" dirty="0">
                <a:ln>
                  <a:noFill/>
                </a:ln>
                <a:solidFill>
                  <a:sysClr val="windowText" lastClr="000000"/>
                </a:solidFill>
                <a:effectLst/>
                <a:uLnTx/>
                <a:uFillTx/>
                <a:latin typeface="Calibri"/>
                <a:ea typeface="+mn-ea"/>
                <a:cs typeface="+mn-cs"/>
              </a:rPr>
              <a:t>L’ARCEP</a:t>
            </a:r>
          </a:p>
          <a:p>
            <a:pPr marL="342900" marR="0" lvl="0" indent="-342900" algn="l" defTabSz="914400" rtl="0" eaLnBrk="1" fontAlgn="auto" latinLnBrk="0" hangingPunct="1">
              <a:lnSpc>
                <a:spcPct val="100000"/>
              </a:lnSpc>
              <a:spcBef>
                <a:spcPct val="20000"/>
              </a:spcBef>
              <a:spcAft>
                <a:spcPts val="0"/>
              </a:spcAft>
              <a:buClrTx/>
              <a:buSzTx/>
              <a:buFontTx/>
              <a:buChar char="-"/>
              <a:tabLst/>
              <a:defRPr/>
            </a:pPr>
            <a:r>
              <a:rPr kumimoji="0" lang="fr-FR" sz="2400" b="0" i="0" u="none" strike="noStrike" kern="1200" cap="none" spc="0" normalizeH="0" baseline="0" noProof="0" dirty="0">
                <a:ln>
                  <a:noFill/>
                </a:ln>
                <a:solidFill>
                  <a:sysClr val="windowText" lastClr="000000"/>
                </a:solidFill>
                <a:effectLst/>
                <a:uLnTx/>
                <a:uFillTx/>
                <a:latin typeface="Calibri"/>
                <a:ea typeface="+mn-ea"/>
                <a:cs typeface="+mn-cs"/>
              </a:rPr>
              <a:t>La Charte des Investissements</a:t>
            </a:r>
          </a:p>
          <a:p>
            <a:pPr marL="342900" marR="0" lvl="0" indent="-342900" algn="l" defTabSz="914400" rtl="0" eaLnBrk="1" fontAlgn="auto" latinLnBrk="0" hangingPunct="1">
              <a:lnSpc>
                <a:spcPct val="100000"/>
              </a:lnSpc>
              <a:spcBef>
                <a:spcPct val="20000"/>
              </a:spcBef>
              <a:spcAft>
                <a:spcPts val="0"/>
              </a:spcAft>
              <a:buClrTx/>
              <a:buSzTx/>
              <a:buFontTx/>
              <a:buChar char="-"/>
              <a:tabLst/>
              <a:defRPr/>
            </a:pPr>
            <a:r>
              <a:rPr kumimoji="0" lang="fr-FR" sz="2400" b="0" i="0" u="none" strike="noStrike" kern="1200" cap="none" spc="0" normalizeH="0" baseline="0" noProof="0" dirty="0">
                <a:ln>
                  <a:noFill/>
                </a:ln>
                <a:solidFill>
                  <a:sysClr val="windowText" lastClr="000000"/>
                </a:solidFill>
                <a:effectLst/>
                <a:uLnTx/>
                <a:uFillTx/>
                <a:latin typeface="Calibri"/>
                <a:ea typeface="+mn-ea"/>
                <a:cs typeface="+mn-cs"/>
              </a:rPr>
              <a:t>La Commission d’Investissement </a:t>
            </a:r>
          </a:p>
          <a:p>
            <a:pPr marL="342900" marR="0" lvl="0" indent="-342900" algn="l" defTabSz="914400" rtl="0" eaLnBrk="1" fontAlgn="auto" latinLnBrk="0" hangingPunct="1">
              <a:lnSpc>
                <a:spcPct val="100000"/>
              </a:lnSpc>
              <a:spcBef>
                <a:spcPct val="20000"/>
              </a:spcBef>
              <a:spcAft>
                <a:spcPts val="0"/>
              </a:spcAft>
              <a:buClrTx/>
              <a:buSzTx/>
              <a:buFontTx/>
              <a:buChar char="-"/>
              <a:tabLst/>
              <a:defRPr/>
            </a:pPr>
            <a:r>
              <a:rPr kumimoji="0" lang="fr-FR" sz="2400" b="0" i="0" u="none" strike="noStrike" kern="1200" cap="none" spc="0" normalizeH="0" baseline="0" noProof="0" dirty="0">
                <a:ln>
                  <a:noFill/>
                </a:ln>
                <a:solidFill>
                  <a:sysClr val="windowText" lastClr="000000"/>
                </a:solidFill>
                <a:effectLst/>
                <a:uLnTx/>
                <a:uFillTx/>
                <a:latin typeface="Calibri"/>
                <a:ea typeface="+mn-ea"/>
                <a:cs typeface="+mn-cs"/>
              </a:rPr>
              <a:t>Le Comite de Contrôle et de Suivi des entreprises agréées.</a:t>
            </a:r>
          </a:p>
          <a:p>
            <a:pPr marL="342900" marR="0" lvl="0" indent="-342900" algn="l" defTabSz="914400" rtl="0" eaLnBrk="1" fontAlgn="auto" latinLnBrk="0" hangingPunct="1">
              <a:lnSpc>
                <a:spcPct val="100000"/>
              </a:lnSpc>
              <a:spcBef>
                <a:spcPct val="20000"/>
              </a:spcBef>
              <a:spcAft>
                <a:spcPts val="0"/>
              </a:spcAft>
              <a:buClrTx/>
              <a:buSzTx/>
              <a:buFontTx/>
              <a:buChar char="-"/>
              <a:tabLst/>
              <a:defRPr/>
            </a:pPr>
            <a:r>
              <a:rPr kumimoji="0" lang="fr-FR" sz="2400" b="0" i="0" u="none" strike="noStrike" kern="1200" cap="none" spc="0" normalizeH="0" baseline="0" noProof="0" dirty="0">
                <a:ln>
                  <a:noFill/>
                </a:ln>
                <a:solidFill>
                  <a:sysClr val="windowText" lastClr="000000"/>
                </a:solidFill>
                <a:effectLst/>
                <a:uLnTx/>
                <a:uFillTx/>
                <a:latin typeface="Calibri"/>
                <a:ea typeface="+mn-ea"/>
                <a:cs typeface="+mn-cs"/>
              </a:rPr>
              <a:t>Et l’idée en projet du Conseil Présidentiel de l’Investissement.</a:t>
            </a:r>
          </a:p>
        </p:txBody>
      </p:sp>
      <p:sp>
        <p:nvSpPr>
          <p:cNvPr id="24" name="Espace réservé du numéro de diapositive 4">
            <a:extLst>
              <a:ext uri="{FF2B5EF4-FFF2-40B4-BE49-F238E27FC236}">
                <a16:creationId xmlns:a16="http://schemas.microsoft.com/office/drawing/2014/main" id="{A8EFB322-A38E-8346-8A0A-177C56D237E1}"/>
              </a:ext>
            </a:extLst>
          </p:cNvPr>
          <p:cNvSpPr txBox="1">
            <a:spLocks/>
          </p:cNvSpPr>
          <p:nvPr/>
        </p:nvSpPr>
        <p:spPr>
          <a:xfrm>
            <a:off x="7849547" y="6126162"/>
            <a:ext cx="2133600"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77B72C43-A02A-47F6-A43F-5F1498885988}" type="slidenum">
              <a:rPr kumimoji="0" lang="fr-F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fr-FR"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25" name="Rectangle 24">
            <a:extLst>
              <a:ext uri="{FF2B5EF4-FFF2-40B4-BE49-F238E27FC236}">
                <a16:creationId xmlns:a16="http://schemas.microsoft.com/office/drawing/2014/main" id="{95241043-EE71-6A48-9859-92BC9BCF3410}"/>
              </a:ext>
            </a:extLst>
          </p:cNvPr>
          <p:cNvSpPr/>
          <p:nvPr/>
        </p:nvSpPr>
        <p:spPr>
          <a:xfrm>
            <a:off x="3778557" y="6183175"/>
            <a:ext cx="2016224" cy="626368"/>
          </a:xfrm>
          <a:prstGeom prst="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800" b="0" i="0" u="none" strike="noStrike" kern="0" cap="none" spc="0" normalizeH="0" baseline="0" noProof="0" dirty="0">
                <a:ln>
                  <a:noFill/>
                </a:ln>
                <a:solidFill>
                  <a:prstClr val="white"/>
                </a:solidFill>
                <a:effectLst/>
                <a:uLnTx/>
                <a:uFillTx/>
                <a:latin typeface="Calibri"/>
                <a:ea typeface="+mn-ea"/>
                <a:cs typeface="+mn-cs"/>
              </a:rPr>
              <a:t>CCIAMA/2019</a:t>
            </a:r>
          </a:p>
        </p:txBody>
      </p:sp>
      <p:sp>
        <p:nvSpPr>
          <p:cNvPr id="26" name="Rectangle 25">
            <a:extLst>
              <a:ext uri="{FF2B5EF4-FFF2-40B4-BE49-F238E27FC236}">
                <a16:creationId xmlns:a16="http://schemas.microsoft.com/office/drawing/2014/main" id="{118EE0C2-1DB5-5941-B021-D0071C8EE2B1}"/>
              </a:ext>
            </a:extLst>
          </p:cNvPr>
          <p:cNvSpPr/>
          <p:nvPr/>
        </p:nvSpPr>
        <p:spPr>
          <a:xfrm>
            <a:off x="-36460" y="0"/>
            <a:ext cx="323528" cy="6858000"/>
          </a:xfrm>
          <a:prstGeom prst="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800" b="1" i="0" u="none" strike="noStrike" kern="0" cap="none" spc="0" normalizeH="0" baseline="0" noProof="0" dirty="0">
                <a:ln>
                  <a:noFill/>
                </a:ln>
                <a:solidFill>
                  <a:prstClr val="white"/>
                </a:solidFill>
                <a:effectLst/>
                <a:uLnTx/>
                <a:uFillTx/>
                <a:latin typeface="Calibri"/>
                <a:ea typeface="+mn-ea"/>
                <a:cs typeface="+mn-cs"/>
              </a:rPr>
              <a:t>CCIAMA</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1" i="0" u="none" strike="noStrike" kern="0" cap="none" spc="0" normalizeH="0" baseline="0" noProof="0" dirty="0">
              <a:ln>
                <a:noFill/>
              </a:ln>
              <a:solidFill>
                <a:prstClr val="white"/>
              </a:solidFill>
              <a:effectLst/>
              <a:uLnTx/>
              <a:uFillTx/>
              <a:latin typeface="Calibri"/>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1" i="0" u="none" strike="noStrike" kern="0" cap="none" spc="0" normalizeH="0" baseline="0" noProof="0" dirty="0">
              <a:ln>
                <a:noFill/>
              </a:ln>
              <a:solidFill>
                <a:prstClr val="white"/>
              </a:solidFill>
              <a:effectLst/>
              <a:uLnTx/>
              <a:uFillTx/>
              <a:latin typeface="Calibri"/>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800" b="1" i="0" u="none" strike="noStrike" kern="0" cap="none" spc="0" normalizeH="0" baseline="0" noProof="0" dirty="0">
                <a:ln>
                  <a:noFill/>
                </a:ln>
                <a:solidFill>
                  <a:prstClr val="white"/>
                </a:solidFill>
                <a:effectLst/>
                <a:uLnTx/>
                <a:uFillTx/>
                <a:latin typeface="Calibri"/>
                <a:ea typeface="+mn-ea"/>
                <a:cs typeface="+mn-cs"/>
              </a:rPr>
              <a:t>2017</a:t>
            </a:r>
            <a:r>
              <a:rPr kumimoji="0" lang="fr-FR" sz="1800" b="0" i="0" u="none" strike="noStrike" kern="0" cap="none" spc="0" normalizeH="0" baseline="0" noProof="0" dirty="0">
                <a:ln>
                  <a:noFill/>
                </a:ln>
                <a:solidFill>
                  <a:srgbClr val="C0504D"/>
                </a:solidFill>
                <a:effectLst/>
                <a:uLnTx/>
                <a:uFillTx/>
                <a:latin typeface="Calibri"/>
                <a:ea typeface="+mn-ea"/>
                <a:cs typeface="+mn-cs"/>
              </a:rPr>
              <a:t> </a:t>
            </a:r>
          </a:p>
        </p:txBody>
      </p:sp>
    </p:spTree>
    <p:extLst>
      <p:ext uri="{BB962C8B-B14F-4D97-AF65-F5344CB8AC3E}">
        <p14:creationId xmlns:p14="http://schemas.microsoft.com/office/powerpoint/2010/main" val="6895056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CA286C35-23C4-4ABF-9742-A3D4A17C420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520" y="926243"/>
            <a:ext cx="10090155" cy="6023038"/>
          </a:xfrm>
          <a:prstGeom prst="rect">
            <a:avLst/>
          </a:prstGeom>
          <a:ln>
            <a:noFill/>
          </a:ln>
          <a:effectLst>
            <a:outerShdw dist="50800" dir="5400000" algn="ctr" rotWithShape="0">
              <a:schemeClr val="bg1"/>
            </a:outerShdw>
          </a:effectLst>
          <a:scene3d>
            <a:camera prst="orthographicFront">
              <a:rot lat="0" lon="0" rev="0"/>
            </a:camera>
            <a:lightRig rig="chilly" dir="t">
              <a:rot lat="0" lon="0" rev="18480000"/>
            </a:lightRig>
          </a:scene3d>
          <a:sp3d extrusionH="76200" contourW="12700" prstMaterial="clear">
            <a:bevelT w="12700" h="12700"/>
            <a:extrusionClr>
              <a:srgbClr val="00B0F0"/>
            </a:extrusionClr>
            <a:contourClr>
              <a:srgbClr val="00B0F0"/>
            </a:contourClr>
          </a:sp3d>
        </p:spPr>
      </p:pic>
      <p:sp>
        <p:nvSpPr>
          <p:cNvPr id="10" name="Rectangle 9">
            <a:extLst>
              <a:ext uri="{FF2B5EF4-FFF2-40B4-BE49-F238E27FC236}">
                <a16:creationId xmlns:a16="http://schemas.microsoft.com/office/drawing/2014/main" id="{4C71B564-B198-4224-9E1E-A124E0FDD1E2}"/>
              </a:ext>
            </a:extLst>
          </p:cNvPr>
          <p:cNvSpPr/>
          <p:nvPr/>
        </p:nvSpPr>
        <p:spPr>
          <a:xfrm>
            <a:off x="10094259" y="834962"/>
            <a:ext cx="2097742" cy="6023037"/>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chemeClr val="bg1"/>
              </a:solidFill>
            </a:endParaRPr>
          </a:p>
        </p:txBody>
      </p:sp>
      <p:pic>
        <p:nvPicPr>
          <p:cNvPr id="12" name="Picture 11">
            <a:extLst>
              <a:ext uri="{FF2B5EF4-FFF2-40B4-BE49-F238E27FC236}">
                <a16:creationId xmlns:a16="http://schemas.microsoft.com/office/drawing/2014/main" id="{40123720-243C-40FD-BD4E-C1A856C6310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81296" y="834963"/>
            <a:ext cx="2121817" cy="1224603"/>
          </a:xfrm>
          <a:prstGeom prst="rect">
            <a:avLst/>
          </a:prstGeom>
        </p:spPr>
      </p:pic>
      <p:pic>
        <p:nvPicPr>
          <p:cNvPr id="14" name="Picture 13">
            <a:extLst>
              <a:ext uri="{FF2B5EF4-FFF2-40B4-BE49-F238E27FC236}">
                <a16:creationId xmlns:a16="http://schemas.microsoft.com/office/drawing/2014/main" id="{9F81375B-A641-41FC-8246-961FF4AD3AE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40425" y="1723779"/>
            <a:ext cx="2005409" cy="1025346"/>
          </a:xfrm>
          <a:prstGeom prst="rect">
            <a:avLst/>
          </a:prstGeom>
        </p:spPr>
      </p:pic>
      <p:sp>
        <p:nvSpPr>
          <p:cNvPr id="15" name="TextBox 14">
            <a:extLst>
              <a:ext uri="{FF2B5EF4-FFF2-40B4-BE49-F238E27FC236}">
                <a16:creationId xmlns:a16="http://schemas.microsoft.com/office/drawing/2014/main" id="{2AF2CBCC-8511-4A67-B9BE-CF184285A097}"/>
              </a:ext>
            </a:extLst>
          </p:cNvPr>
          <p:cNvSpPr txBox="1"/>
          <p:nvPr/>
        </p:nvSpPr>
        <p:spPr>
          <a:xfrm>
            <a:off x="10098363" y="2749125"/>
            <a:ext cx="2005409" cy="4062651"/>
          </a:xfrm>
          <a:prstGeom prst="rect">
            <a:avLst/>
          </a:prstGeom>
          <a:noFill/>
        </p:spPr>
        <p:txBody>
          <a:bodyPr wrap="square" rtlCol="0">
            <a:spAutoFit/>
          </a:bodyPr>
          <a:lstStyle/>
          <a:p>
            <a:pPr algn="ctr"/>
            <a:r>
              <a:rPr lang="fr-FR" sz="1400" dirty="0">
                <a:solidFill>
                  <a:srgbClr val="FFFFFF"/>
                </a:solidFill>
              </a:rPr>
              <a:t>APRES LA RESTRUCTURATION </a:t>
            </a:r>
          </a:p>
          <a:p>
            <a:pPr algn="ctr"/>
            <a:r>
              <a:rPr lang="fr-FR" sz="1400" dirty="0">
                <a:solidFill>
                  <a:srgbClr val="FFFFFF"/>
                </a:solidFill>
              </a:rPr>
              <a:t>DES SECTEURS DES POSTES ET DES TELECOMMUNICATIONS</a:t>
            </a:r>
          </a:p>
          <a:p>
            <a:pPr algn="ctr"/>
            <a:r>
              <a:rPr lang="fr-FR" sz="1400" dirty="0">
                <a:solidFill>
                  <a:srgbClr val="BFE2F8"/>
                </a:solidFill>
              </a:rPr>
              <a:t>Bilan &amp; Défis et Perspectives</a:t>
            </a:r>
          </a:p>
          <a:p>
            <a:endParaRPr lang="fr-FR" sz="1400" dirty="0">
              <a:solidFill>
                <a:srgbClr val="BFE2F8"/>
              </a:solidFill>
            </a:endParaRPr>
          </a:p>
          <a:p>
            <a:endParaRPr lang="fr-FR" sz="1400" dirty="0">
              <a:solidFill>
                <a:srgbClr val="BFE2F8"/>
              </a:solidFill>
            </a:endParaRPr>
          </a:p>
          <a:p>
            <a:endParaRPr lang="fr-FR" sz="1400" dirty="0">
              <a:solidFill>
                <a:srgbClr val="BFE2F8"/>
              </a:solidFill>
            </a:endParaRPr>
          </a:p>
          <a:p>
            <a:endParaRPr lang="fr-FR" sz="1400" dirty="0">
              <a:solidFill>
                <a:srgbClr val="BFE2F8"/>
              </a:solidFill>
            </a:endParaRPr>
          </a:p>
          <a:p>
            <a:endParaRPr lang="fr-FR" sz="1400" dirty="0">
              <a:solidFill>
                <a:srgbClr val="BFE2F8"/>
              </a:solidFill>
            </a:endParaRPr>
          </a:p>
          <a:p>
            <a:endParaRPr lang="fr-FR" sz="1400" dirty="0">
              <a:solidFill>
                <a:srgbClr val="BFE2F8"/>
              </a:solidFill>
            </a:endParaRPr>
          </a:p>
          <a:p>
            <a:endParaRPr lang="fr-FR" sz="1400" dirty="0">
              <a:solidFill>
                <a:srgbClr val="BFE2F8"/>
              </a:solidFill>
            </a:endParaRPr>
          </a:p>
          <a:p>
            <a:pPr algn="ctr"/>
            <a:r>
              <a:rPr lang="fr-FR" sz="1200" dirty="0">
                <a:solidFill>
                  <a:schemeClr val="bg1"/>
                </a:solidFill>
              </a:rPr>
              <a:t>MINISTÈRE DES POSTES, DES NOUVELLES TECHNOLOGIES DE L’INFORMATION ET DE LA COMMUNICATION </a:t>
            </a:r>
          </a:p>
          <a:p>
            <a:endParaRPr lang="fr-FR" sz="1400" dirty="0">
              <a:solidFill>
                <a:srgbClr val="BFE2F8"/>
              </a:solidFill>
            </a:endParaRPr>
          </a:p>
        </p:txBody>
      </p:sp>
      <p:pic>
        <p:nvPicPr>
          <p:cNvPr id="5" name="Picture 4">
            <a:extLst>
              <a:ext uri="{FF2B5EF4-FFF2-40B4-BE49-F238E27FC236}">
                <a16:creationId xmlns:a16="http://schemas.microsoft.com/office/drawing/2014/main" id="{343266A0-564D-467A-9828-3475DF61945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99862" y="4311299"/>
            <a:ext cx="1927040" cy="1224603"/>
          </a:xfrm>
          <a:prstGeom prst="rect">
            <a:avLst/>
          </a:prstGeom>
        </p:spPr>
      </p:pic>
      <p:pic>
        <p:nvPicPr>
          <p:cNvPr id="17" name="Picture 16">
            <a:extLst>
              <a:ext uri="{FF2B5EF4-FFF2-40B4-BE49-F238E27FC236}">
                <a16:creationId xmlns:a16="http://schemas.microsoft.com/office/drawing/2014/main" id="{C502AFEC-CC81-42D9-BC6F-B0096B2557A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732549" y="114216"/>
            <a:ext cx="821159" cy="674523"/>
          </a:xfrm>
          <a:prstGeom prst="rect">
            <a:avLst/>
          </a:prstGeom>
        </p:spPr>
      </p:pic>
      <p:pic>
        <p:nvPicPr>
          <p:cNvPr id="16" name="Picture 15">
            <a:extLst>
              <a:ext uri="{FF2B5EF4-FFF2-40B4-BE49-F238E27FC236}">
                <a16:creationId xmlns:a16="http://schemas.microsoft.com/office/drawing/2014/main" id="{EA494F4C-2B41-41F9-BC9F-171CF0A6B4A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8358" y="6410632"/>
            <a:ext cx="10132617" cy="447367"/>
          </a:xfrm>
          <a:prstGeom prst="rect">
            <a:avLst/>
          </a:prstGeom>
        </p:spPr>
      </p:pic>
      <p:sp>
        <p:nvSpPr>
          <p:cNvPr id="22" name="Titre 2">
            <a:extLst>
              <a:ext uri="{FF2B5EF4-FFF2-40B4-BE49-F238E27FC236}">
                <a16:creationId xmlns:a16="http://schemas.microsoft.com/office/drawing/2014/main" id="{755FA7F6-0041-734D-B274-BA53DFCDAFFA}"/>
              </a:ext>
            </a:extLst>
          </p:cNvPr>
          <p:cNvSpPr txBox="1">
            <a:spLocks/>
          </p:cNvSpPr>
          <p:nvPr/>
        </p:nvSpPr>
        <p:spPr>
          <a:xfrm>
            <a:off x="125304" y="916566"/>
            <a:ext cx="8382864" cy="1143000"/>
          </a:xfrm>
          <a:prstGeom prst="rect">
            <a:avLst/>
          </a:prstGeom>
        </p:spPr>
        <p:txBody>
          <a:bodyPr vert="horz" lIns="91440" tIns="45720" rIns="91440" bIns="45720" rtlCol="0" anchor="ctr">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4400" b="0" i="0" u="none" strike="noStrike" kern="1200" cap="none" spc="0" normalizeH="0" baseline="0" noProof="0" dirty="0">
                <a:ln>
                  <a:noFill/>
                </a:ln>
                <a:solidFill>
                  <a:srgbClr val="FF0000"/>
                </a:solidFill>
                <a:effectLst/>
                <a:uLnTx/>
                <a:uFillTx/>
                <a:latin typeface="Calibri"/>
                <a:ea typeface="+mj-ea"/>
                <a:cs typeface="+mj-cs"/>
              </a:rPr>
              <a:t>III - Contraintes au développement de l’investissement</a:t>
            </a:r>
          </a:p>
        </p:txBody>
      </p:sp>
      <p:sp>
        <p:nvSpPr>
          <p:cNvPr id="23" name="Espace réservé du contenu 1">
            <a:extLst>
              <a:ext uri="{FF2B5EF4-FFF2-40B4-BE49-F238E27FC236}">
                <a16:creationId xmlns:a16="http://schemas.microsoft.com/office/drawing/2014/main" id="{9A84D33E-D153-1546-9023-A5544EF836CA}"/>
              </a:ext>
            </a:extLst>
          </p:cNvPr>
          <p:cNvSpPr txBox="1">
            <a:spLocks/>
          </p:cNvSpPr>
          <p:nvPr/>
        </p:nvSpPr>
        <p:spPr>
          <a:xfrm>
            <a:off x="498535" y="3045329"/>
            <a:ext cx="8146790" cy="2711099"/>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fr-FR" sz="2800" b="0" i="0" u="none" strike="noStrike" kern="1200" cap="none" spc="0" normalizeH="0" baseline="0" noProof="0" dirty="0">
                <a:ln>
                  <a:noFill/>
                </a:ln>
                <a:solidFill>
                  <a:sysClr val="windowText" lastClr="000000"/>
                </a:solidFill>
                <a:effectLst/>
                <a:uLnTx/>
                <a:uFillTx/>
                <a:latin typeface="Times New Roman" pitchFamily="18" charset="0"/>
                <a:ea typeface="+mn-ea"/>
                <a:cs typeface="+mn-cs"/>
              </a:rPr>
              <a:t>L’environnement des affaires </a:t>
            </a: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fr-FR" sz="2800" b="0" i="0" u="none" strike="noStrike" kern="1200" cap="none" spc="0" normalizeH="0" baseline="0" noProof="0" dirty="0">
                <a:ln>
                  <a:noFill/>
                </a:ln>
                <a:solidFill>
                  <a:sysClr val="windowText" lastClr="000000"/>
                </a:solidFill>
                <a:effectLst/>
                <a:uLnTx/>
                <a:uFillTx/>
                <a:latin typeface="Times New Roman" pitchFamily="18" charset="0"/>
                <a:ea typeface="+mn-ea"/>
                <a:cs typeface="+mn-cs"/>
              </a:rPr>
              <a:t>Interférence du politique dans le domaine économique.</a:t>
            </a: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fr-FR" sz="2800" b="0" i="0" u="none" strike="noStrike" kern="1200" cap="none" spc="0" normalizeH="0" baseline="0" noProof="0" dirty="0">
                <a:ln>
                  <a:noFill/>
                </a:ln>
                <a:solidFill>
                  <a:sysClr val="windowText" lastClr="000000"/>
                </a:solidFill>
                <a:effectLst/>
                <a:uLnTx/>
                <a:uFillTx/>
                <a:latin typeface="Times New Roman" pitchFamily="18" charset="0"/>
                <a:ea typeface="+mn-ea"/>
                <a:cs typeface="+mn-cs"/>
              </a:rPr>
              <a:t>La mauvaise gouvernance publique.</a:t>
            </a:r>
            <a:endParaRPr kumimoji="0" lang="fr-FR" sz="2800" b="0" i="0" u="none" strike="noStrike" kern="1200" cap="none" spc="0" normalizeH="0" baseline="0" noProof="0" dirty="0">
              <a:ln>
                <a:noFill/>
              </a:ln>
              <a:solidFill>
                <a:sysClr val="windowText" lastClr="000000"/>
              </a:solidFill>
              <a:effectLst/>
              <a:uLnTx/>
              <a:uFillTx/>
              <a:latin typeface="Calibri"/>
              <a:ea typeface="+mn-ea"/>
              <a:cs typeface="+mn-cs"/>
            </a:endParaRPr>
          </a:p>
        </p:txBody>
      </p:sp>
      <p:sp>
        <p:nvSpPr>
          <p:cNvPr id="24" name="Espace réservé du numéro de diapositive 4">
            <a:extLst>
              <a:ext uri="{FF2B5EF4-FFF2-40B4-BE49-F238E27FC236}">
                <a16:creationId xmlns:a16="http://schemas.microsoft.com/office/drawing/2014/main" id="{5A9FA814-939B-E147-9ED5-CF1B0838973A}"/>
              </a:ext>
            </a:extLst>
          </p:cNvPr>
          <p:cNvSpPr txBox="1">
            <a:spLocks/>
          </p:cNvSpPr>
          <p:nvPr/>
        </p:nvSpPr>
        <p:spPr>
          <a:xfrm>
            <a:off x="7749192" y="6138570"/>
            <a:ext cx="2133600"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77B72C43-A02A-47F6-A43F-5F1498885988}" type="slidenum">
              <a:rPr kumimoji="0" lang="fr-F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fr-FR"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25" name="Rectangle 24">
            <a:extLst>
              <a:ext uri="{FF2B5EF4-FFF2-40B4-BE49-F238E27FC236}">
                <a16:creationId xmlns:a16="http://schemas.microsoft.com/office/drawing/2014/main" id="{EE460C73-1E12-464E-BAD8-E50BE56EA883}"/>
              </a:ext>
            </a:extLst>
          </p:cNvPr>
          <p:cNvSpPr/>
          <p:nvPr/>
        </p:nvSpPr>
        <p:spPr>
          <a:xfrm>
            <a:off x="3167388" y="6231632"/>
            <a:ext cx="2016224" cy="626368"/>
          </a:xfrm>
          <a:prstGeom prst="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800" b="0" i="0" u="none" strike="noStrike" kern="0" cap="none" spc="0" normalizeH="0" baseline="0" noProof="0" dirty="0">
                <a:ln>
                  <a:noFill/>
                </a:ln>
                <a:solidFill>
                  <a:prstClr val="white"/>
                </a:solidFill>
                <a:effectLst/>
                <a:uLnTx/>
                <a:uFillTx/>
                <a:latin typeface="Calibri"/>
                <a:ea typeface="+mn-ea"/>
                <a:cs typeface="+mn-cs"/>
              </a:rPr>
              <a:t>CCIAMA/2019</a:t>
            </a:r>
          </a:p>
        </p:txBody>
      </p:sp>
      <p:sp>
        <p:nvSpPr>
          <p:cNvPr id="26" name="Rectangle 25">
            <a:extLst>
              <a:ext uri="{FF2B5EF4-FFF2-40B4-BE49-F238E27FC236}">
                <a16:creationId xmlns:a16="http://schemas.microsoft.com/office/drawing/2014/main" id="{6141E9D0-9F80-2C48-B161-AC80EF376EEC}"/>
              </a:ext>
            </a:extLst>
          </p:cNvPr>
          <p:cNvSpPr/>
          <p:nvPr/>
        </p:nvSpPr>
        <p:spPr>
          <a:xfrm>
            <a:off x="-36460" y="0"/>
            <a:ext cx="323528" cy="6858000"/>
          </a:xfrm>
          <a:prstGeom prst="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800" b="1" i="0" u="none" strike="noStrike" kern="0" cap="none" spc="0" normalizeH="0" baseline="0" noProof="0" dirty="0">
                <a:ln>
                  <a:noFill/>
                </a:ln>
                <a:solidFill>
                  <a:prstClr val="white"/>
                </a:solidFill>
                <a:effectLst/>
                <a:uLnTx/>
                <a:uFillTx/>
                <a:latin typeface="Calibri"/>
                <a:ea typeface="+mn-ea"/>
                <a:cs typeface="+mn-cs"/>
              </a:rPr>
              <a:t>CCIAMA</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1" i="0" u="none" strike="noStrike" kern="0" cap="none" spc="0" normalizeH="0" baseline="0" noProof="0" dirty="0">
              <a:ln>
                <a:noFill/>
              </a:ln>
              <a:solidFill>
                <a:prstClr val="white"/>
              </a:solidFill>
              <a:effectLst/>
              <a:uLnTx/>
              <a:uFillTx/>
              <a:latin typeface="Calibri"/>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1" i="0" u="none" strike="noStrike" kern="0" cap="none" spc="0" normalizeH="0" baseline="0" noProof="0" dirty="0">
              <a:ln>
                <a:noFill/>
              </a:ln>
              <a:solidFill>
                <a:prstClr val="white"/>
              </a:solidFill>
              <a:effectLst/>
              <a:uLnTx/>
              <a:uFillTx/>
              <a:latin typeface="Calibri"/>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800" b="1" i="0" u="none" strike="noStrike" kern="0" cap="none" spc="0" normalizeH="0" baseline="0" noProof="0" dirty="0">
                <a:ln>
                  <a:noFill/>
                </a:ln>
                <a:solidFill>
                  <a:prstClr val="white"/>
                </a:solidFill>
                <a:effectLst/>
                <a:uLnTx/>
                <a:uFillTx/>
                <a:latin typeface="Calibri"/>
                <a:ea typeface="+mn-ea"/>
                <a:cs typeface="+mn-cs"/>
              </a:rPr>
              <a:t>2017</a:t>
            </a:r>
            <a:r>
              <a:rPr kumimoji="0" lang="fr-FR" sz="1800" b="0" i="0" u="none" strike="noStrike" kern="0" cap="none" spc="0" normalizeH="0" baseline="0" noProof="0" dirty="0">
                <a:ln>
                  <a:noFill/>
                </a:ln>
                <a:solidFill>
                  <a:srgbClr val="C0504D"/>
                </a:solidFill>
                <a:effectLst/>
                <a:uLnTx/>
                <a:uFillTx/>
                <a:latin typeface="Calibri"/>
                <a:ea typeface="+mn-ea"/>
                <a:cs typeface="+mn-cs"/>
              </a:rPr>
              <a:t> </a:t>
            </a:r>
          </a:p>
        </p:txBody>
      </p:sp>
    </p:spTree>
    <p:extLst>
      <p:ext uri="{BB962C8B-B14F-4D97-AF65-F5344CB8AC3E}">
        <p14:creationId xmlns:p14="http://schemas.microsoft.com/office/powerpoint/2010/main" val="3219245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CA286C35-23C4-4ABF-9742-A3D4A17C420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07" y="834962"/>
            <a:ext cx="10090155" cy="6023038"/>
          </a:xfrm>
          <a:prstGeom prst="rect">
            <a:avLst/>
          </a:prstGeom>
          <a:ln>
            <a:noFill/>
          </a:ln>
          <a:effectLst>
            <a:outerShdw dist="50800" dir="5400000" algn="ctr" rotWithShape="0">
              <a:schemeClr val="bg1"/>
            </a:outerShdw>
          </a:effectLst>
          <a:scene3d>
            <a:camera prst="orthographicFront">
              <a:rot lat="0" lon="0" rev="0"/>
            </a:camera>
            <a:lightRig rig="chilly" dir="t">
              <a:rot lat="0" lon="0" rev="18480000"/>
            </a:lightRig>
          </a:scene3d>
          <a:sp3d extrusionH="76200" contourW="12700" prstMaterial="clear">
            <a:bevelT w="12700" h="12700"/>
            <a:extrusionClr>
              <a:srgbClr val="00B0F0"/>
            </a:extrusionClr>
            <a:contourClr>
              <a:srgbClr val="00B0F0"/>
            </a:contourClr>
          </a:sp3d>
        </p:spPr>
      </p:pic>
      <p:sp>
        <p:nvSpPr>
          <p:cNvPr id="10" name="Rectangle 9">
            <a:extLst>
              <a:ext uri="{FF2B5EF4-FFF2-40B4-BE49-F238E27FC236}">
                <a16:creationId xmlns:a16="http://schemas.microsoft.com/office/drawing/2014/main" id="{4C71B564-B198-4224-9E1E-A124E0FDD1E2}"/>
              </a:ext>
            </a:extLst>
          </p:cNvPr>
          <p:cNvSpPr/>
          <p:nvPr/>
        </p:nvSpPr>
        <p:spPr>
          <a:xfrm>
            <a:off x="10094259" y="834962"/>
            <a:ext cx="2097742" cy="6023037"/>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chemeClr val="bg1"/>
              </a:solidFill>
            </a:endParaRPr>
          </a:p>
        </p:txBody>
      </p:sp>
      <p:pic>
        <p:nvPicPr>
          <p:cNvPr id="12" name="Picture 11">
            <a:extLst>
              <a:ext uri="{FF2B5EF4-FFF2-40B4-BE49-F238E27FC236}">
                <a16:creationId xmlns:a16="http://schemas.microsoft.com/office/drawing/2014/main" id="{40123720-243C-40FD-BD4E-C1A856C6310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81296" y="834963"/>
            <a:ext cx="2121817" cy="1224603"/>
          </a:xfrm>
          <a:prstGeom prst="rect">
            <a:avLst/>
          </a:prstGeom>
        </p:spPr>
      </p:pic>
      <p:pic>
        <p:nvPicPr>
          <p:cNvPr id="14" name="Picture 13">
            <a:extLst>
              <a:ext uri="{FF2B5EF4-FFF2-40B4-BE49-F238E27FC236}">
                <a16:creationId xmlns:a16="http://schemas.microsoft.com/office/drawing/2014/main" id="{9F81375B-A641-41FC-8246-961FF4AD3AE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40425" y="1723779"/>
            <a:ext cx="2005409" cy="1025346"/>
          </a:xfrm>
          <a:prstGeom prst="rect">
            <a:avLst/>
          </a:prstGeom>
        </p:spPr>
      </p:pic>
      <p:sp>
        <p:nvSpPr>
          <p:cNvPr id="15" name="TextBox 14">
            <a:extLst>
              <a:ext uri="{FF2B5EF4-FFF2-40B4-BE49-F238E27FC236}">
                <a16:creationId xmlns:a16="http://schemas.microsoft.com/office/drawing/2014/main" id="{2AF2CBCC-8511-4A67-B9BE-CF184285A097}"/>
              </a:ext>
            </a:extLst>
          </p:cNvPr>
          <p:cNvSpPr txBox="1"/>
          <p:nvPr/>
        </p:nvSpPr>
        <p:spPr>
          <a:xfrm>
            <a:off x="10098363" y="2749125"/>
            <a:ext cx="2005409" cy="4062651"/>
          </a:xfrm>
          <a:prstGeom prst="rect">
            <a:avLst/>
          </a:prstGeom>
          <a:noFill/>
        </p:spPr>
        <p:txBody>
          <a:bodyPr wrap="square" rtlCol="0">
            <a:spAutoFit/>
          </a:bodyPr>
          <a:lstStyle/>
          <a:p>
            <a:pPr algn="ctr"/>
            <a:r>
              <a:rPr lang="fr-FR" sz="1400" dirty="0">
                <a:solidFill>
                  <a:srgbClr val="FFFFFF"/>
                </a:solidFill>
              </a:rPr>
              <a:t>APRES LA RESTRUCTURATION </a:t>
            </a:r>
          </a:p>
          <a:p>
            <a:pPr algn="ctr"/>
            <a:r>
              <a:rPr lang="fr-FR" sz="1400" dirty="0">
                <a:solidFill>
                  <a:srgbClr val="FFFFFF"/>
                </a:solidFill>
              </a:rPr>
              <a:t>DES SECTEURS DES POSTES ET DES TELECOMMUNICATIONS</a:t>
            </a:r>
          </a:p>
          <a:p>
            <a:pPr algn="ctr"/>
            <a:r>
              <a:rPr lang="fr-FR" sz="1400" dirty="0">
                <a:solidFill>
                  <a:srgbClr val="BFE2F8"/>
                </a:solidFill>
              </a:rPr>
              <a:t>Bilan &amp; Défis et Perspectives</a:t>
            </a:r>
          </a:p>
          <a:p>
            <a:endParaRPr lang="fr-FR" sz="1400" dirty="0">
              <a:solidFill>
                <a:srgbClr val="BFE2F8"/>
              </a:solidFill>
            </a:endParaRPr>
          </a:p>
          <a:p>
            <a:endParaRPr lang="fr-FR" sz="1400" dirty="0">
              <a:solidFill>
                <a:srgbClr val="BFE2F8"/>
              </a:solidFill>
            </a:endParaRPr>
          </a:p>
          <a:p>
            <a:endParaRPr lang="fr-FR" sz="1400" dirty="0">
              <a:solidFill>
                <a:srgbClr val="BFE2F8"/>
              </a:solidFill>
            </a:endParaRPr>
          </a:p>
          <a:p>
            <a:endParaRPr lang="fr-FR" sz="1400" dirty="0">
              <a:solidFill>
                <a:srgbClr val="BFE2F8"/>
              </a:solidFill>
            </a:endParaRPr>
          </a:p>
          <a:p>
            <a:endParaRPr lang="fr-FR" sz="1400" dirty="0">
              <a:solidFill>
                <a:srgbClr val="BFE2F8"/>
              </a:solidFill>
            </a:endParaRPr>
          </a:p>
          <a:p>
            <a:endParaRPr lang="fr-FR" sz="1400" dirty="0">
              <a:solidFill>
                <a:srgbClr val="BFE2F8"/>
              </a:solidFill>
            </a:endParaRPr>
          </a:p>
          <a:p>
            <a:endParaRPr lang="fr-FR" sz="1400" dirty="0">
              <a:solidFill>
                <a:srgbClr val="BFE2F8"/>
              </a:solidFill>
            </a:endParaRPr>
          </a:p>
          <a:p>
            <a:pPr algn="ctr"/>
            <a:r>
              <a:rPr lang="fr-FR" sz="1200" dirty="0">
                <a:solidFill>
                  <a:schemeClr val="bg1"/>
                </a:solidFill>
              </a:rPr>
              <a:t>MINISTÈRE DES POSTES, DES NOUVELLES TECHNOLOGIES DE L’INFORMATION ET DE LA COMMUNICATION </a:t>
            </a:r>
          </a:p>
          <a:p>
            <a:endParaRPr lang="fr-FR" sz="1400" dirty="0">
              <a:solidFill>
                <a:srgbClr val="BFE2F8"/>
              </a:solidFill>
            </a:endParaRPr>
          </a:p>
        </p:txBody>
      </p:sp>
      <p:pic>
        <p:nvPicPr>
          <p:cNvPr id="5" name="Picture 4">
            <a:extLst>
              <a:ext uri="{FF2B5EF4-FFF2-40B4-BE49-F238E27FC236}">
                <a16:creationId xmlns:a16="http://schemas.microsoft.com/office/drawing/2014/main" id="{343266A0-564D-467A-9828-3475DF61945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99862" y="4311299"/>
            <a:ext cx="1927040" cy="1224603"/>
          </a:xfrm>
          <a:prstGeom prst="rect">
            <a:avLst/>
          </a:prstGeom>
        </p:spPr>
      </p:pic>
      <p:pic>
        <p:nvPicPr>
          <p:cNvPr id="17" name="Picture 16">
            <a:extLst>
              <a:ext uri="{FF2B5EF4-FFF2-40B4-BE49-F238E27FC236}">
                <a16:creationId xmlns:a16="http://schemas.microsoft.com/office/drawing/2014/main" id="{C502AFEC-CC81-42D9-BC6F-B0096B2557A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732549" y="114216"/>
            <a:ext cx="821159" cy="674523"/>
          </a:xfrm>
          <a:prstGeom prst="rect">
            <a:avLst/>
          </a:prstGeom>
        </p:spPr>
      </p:pic>
      <p:pic>
        <p:nvPicPr>
          <p:cNvPr id="16" name="Picture 15">
            <a:extLst>
              <a:ext uri="{FF2B5EF4-FFF2-40B4-BE49-F238E27FC236}">
                <a16:creationId xmlns:a16="http://schemas.microsoft.com/office/drawing/2014/main" id="{EA494F4C-2B41-41F9-BC9F-171CF0A6B4A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8358" y="6410632"/>
            <a:ext cx="10132617" cy="447367"/>
          </a:xfrm>
          <a:prstGeom prst="rect">
            <a:avLst/>
          </a:prstGeom>
        </p:spPr>
      </p:pic>
      <p:sp>
        <p:nvSpPr>
          <p:cNvPr id="22" name="Titre 2">
            <a:extLst>
              <a:ext uri="{FF2B5EF4-FFF2-40B4-BE49-F238E27FC236}">
                <a16:creationId xmlns:a16="http://schemas.microsoft.com/office/drawing/2014/main" id="{58F9A533-622E-4E49-8E2B-A4406BF24AED}"/>
              </a:ext>
            </a:extLst>
          </p:cNvPr>
          <p:cNvSpPr txBox="1">
            <a:spLocks/>
          </p:cNvSpPr>
          <p:nvPr/>
        </p:nvSpPr>
        <p:spPr>
          <a:xfrm>
            <a:off x="843756" y="78689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4400" b="0" i="0" u="none" strike="noStrike" kern="1200" cap="none" spc="0" normalizeH="0" baseline="0" noProof="0" dirty="0">
                <a:ln>
                  <a:noFill/>
                </a:ln>
                <a:solidFill>
                  <a:sysClr val="windowText" lastClr="000000"/>
                </a:solidFill>
                <a:effectLst/>
                <a:uLnTx/>
                <a:uFillTx/>
                <a:latin typeface="Calibri"/>
                <a:ea typeface="+mj-ea"/>
                <a:cs typeface="+mj-cs"/>
              </a:rPr>
              <a:t>Contraintes (suite)</a:t>
            </a:r>
          </a:p>
        </p:txBody>
      </p:sp>
      <p:sp>
        <p:nvSpPr>
          <p:cNvPr id="23" name="Espace réservé du contenu 1">
            <a:extLst>
              <a:ext uri="{FF2B5EF4-FFF2-40B4-BE49-F238E27FC236}">
                <a16:creationId xmlns:a16="http://schemas.microsoft.com/office/drawing/2014/main" id="{0891CA47-C040-6242-A5B1-CACB6255C8FB}"/>
              </a:ext>
            </a:extLst>
          </p:cNvPr>
          <p:cNvSpPr txBox="1">
            <a:spLocks/>
          </p:cNvSpPr>
          <p:nvPr/>
        </p:nvSpPr>
        <p:spPr>
          <a:xfrm>
            <a:off x="390348" y="2315322"/>
            <a:ext cx="8229600" cy="3478945"/>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55600" marR="0" lvl="0" indent="-246063" algn="just" defTabSz="914400" rtl="0" eaLnBrk="1" fontAlgn="auto" latinLnBrk="0" hangingPunct="1">
              <a:lnSpc>
                <a:spcPct val="100000"/>
              </a:lnSpc>
              <a:spcBef>
                <a:spcPct val="20000"/>
              </a:spcBef>
              <a:spcAft>
                <a:spcPts val="0"/>
              </a:spcAft>
              <a:buClrTx/>
              <a:buSzTx/>
              <a:buFont typeface="Wingdings" pitchFamily="2" charset="2"/>
              <a:buChar char="Ø"/>
              <a:tabLst/>
              <a:defRPr/>
            </a:pPr>
            <a:r>
              <a:rPr kumimoji="0" lang="fr-FR" sz="2800" b="0" i="0" u="none" strike="noStrike" kern="1200" cap="none" spc="0" normalizeH="0" baseline="0" noProof="0" dirty="0">
                <a:ln>
                  <a:noFill/>
                </a:ln>
                <a:solidFill>
                  <a:sysClr val="windowText" lastClr="000000"/>
                </a:solidFill>
                <a:effectLst/>
                <a:uLnTx/>
                <a:uFillTx/>
                <a:latin typeface="Times New Roman" pitchFamily="18" charset="0"/>
                <a:ea typeface="+mn-ea"/>
                <a:cs typeface="+mn-cs"/>
              </a:rPr>
              <a:t>Sur les 189 pays pris en considération en 2016 pour le classement de chaque économie dans les 10 domaines du </a:t>
            </a:r>
            <a:r>
              <a:rPr kumimoji="0" lang="fr-FR" sz="2800" b="0" i="0" u="none" strike="noStrike" kern="1200" cap="none" spc="0" normalizeH="0" baseline="0" noProof="0" dirty="0" err="1">
                <a:ln>
                  <a:noFill/>
                </a:ln>
                <a:solidFill>
                  <a:sysClr val="windowText" lastClr="000000"/>
                </a:solidFill>
                <a:effectLst/>
                <a:uLnTx/>
                <a:uFillTx/>
                <a:latin typeface="Times New Roman" pitchFamily="18" charset="0"/>
                <a:ea typeface="+mn-ea"/>
                <a:cs typeface="+mn-cs"/>
              </a:rPr>
              <a:t>Doing</a:t>
            </a:r>
            <a:r>
              <a:rPr kumimoji="0" lang="fr-FR" sz="2800" b="0" i="0" u="none" strike="noStrike" kern="1200" cap="none" spc="0" normalizeH="0" baseline="0" noProof="0" dirty="0">
                <a:ln>
                  <a:noFill/>
                </a:ln>
                <a:solidFill>
                  <a:sysClr val="windowText" lastClr="000000"/>
                </a:solidFill>
                <a:effectLst/>
                <a:uLnTx/>
                <a:uFillTx/>
                <a:latin typeface="Times New Roman" pitchFamily="18" charset="0"/>
                <a:ea typeface="+mn-ea"/>
                <a:cs typeface="+mn-cs"/>
              </a:rPr>
              <a:t> Business, le TCHAD occupe la 183ème place. </a:t>
            </a:r>
          </a:p>
          <a:p>
            <a:pPr marL="342900" marR="0" lvl="0" indent="-342900" algn="just" defTabSz="914400" rtl="0" eaLnBrk="1" fontAlgn="auto" latinLnBrk="0" hangingPunct="1">
              <a:lnSpc>
                <a:spcPct val="100000"/>
              </a:lnSpc>
              <a:spcBef>
                <a:spcPct val="20000"/>
              </a:spcBef>
              <a:spcAft>
                <a:spcPts val="0"/>
              </a:spcAft>
              <a:buClrTx/>
              <a:buSzTx/>
              <a:buFont typeface="Wingdings" pitchFamily="2" charset="2"/>
              <a:buChar char="Ø"/>
              <a:tabLst/>
              <a:defRPr/>
            </a:pPr>
            <a:r>
              <a:rPr kumimoji="0" lang="fr-FR" sz="2800" b="0" i="0" u="none" strike="noStrike" kern="1200" cap="none" spc="0" normalizeH="0" baseline="0" noProof="0" dirty="0">
                <a:ln>
                  <a:noFill/>
                </a:ln>
                <a:solidFill>
                  <a:sysClr val="windowText" lastClr="000000"/>
                </a:solidFill>
                <a:effectLst/>
                <a:uLnTx/>
                <a:uFillTx/>
                <a:latin typeface="Times New Roman" pitchFamily="18" charset="0"/>
                <a:ea typeface="+mn-ea"/>
                <a:cs typeface="+mn-cs"/>
              </a:rPr>
              <a:t>Le classement sur la facilité de faire des affaires du </a:t>
            </a:r>
            <a:r>
              <a:rPr kumimoji="0" lang="fr-FR" sz="2800" b="0" i="0" u="none" strike="noStrike" kern="1200" cap="none" spc="0" normalizeH="0" baseline="0" noProof="0" dirty="0" err="1">
                <a:ln>
                  <a:noFill/>
                </a:ln>
                <a:solidFill>
                  <a:sysClr val="windowText" lastClr="000000"/>
                </a:solidFill>
                <a:effectLst/>
                <a:uLnTx/>
                <a:uFillTx/>
                <a:latin typeface="Times New Roman" pitchFamily="18" charset="0"/>
                <a:ea typeface="+mn-ea"/>
                <a:cs typeface="+mn-cs"/>
              </a:rPr>
              <a:t>Doing</a:t>
            </a:r>
            <a:r>
              <a:rPr kumimoji="0" lang="fr-FR" sz="2800" b="0" i="0" u="none" strike="noStrike" kern="1200" cap="none" spc="0" normalizeH="0" baseline="0" noProof="0" dirty="0">
                <a:ln>
                  <a:noFill/>
                </a:ln>
                <a:solidFill>
                  <a:sysClr val="windowText" lastClr="000000"/>
                </a:solidFill>
                <a:effectLst/>
                <a:uLnTx/>
                <a:uFillTx/>
                <a:latin typeface="Times New Roman" pitchFamily="18" charset="0"/>
                <a:ea typeface="+mn-ea"/>
                <a:cs typeface="+mn-cs"/>
              </a:rPr>
              <a:t> Business donne un score de 38. 22 au TCHAD.</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fr-FR" sz="3200" b="0" i="0" u="none" strike="noStrike" kern="1200" cap="none" spc="0" normalizeH="0" baseline="0" noProof="0" dirty="0">
              <a:ln>
                <a:noFill/>
              </a:ln>
              <a:solidFill>
                <a:sysClr val="windowText" lastClr="000000"/>
              </a:solidFill>
              <a:effectLst/>
              <a:uLnTx/>
              <a:uFillTx/>
              <a:latin typeface="Calibri"/>
              <a:ea typeface="+mn-ea"/>
              <a:cs typeface="+mn-cs"/>
            </a:endParaRPr>
          </a:p>
        </p:txBody>
      </p:sp>
      <p:sp>
        <p:nvSpPr>
          <p:cNvPr id="24" name="Espace réservé du numéro de diapositive 4">
            <a:extLst>
              <a:ext uri="{FF2B5EF4-FFF2-40B4-BE49-F238E27FC236}">
                <a16:creationId xmlns:a16="http://schemas.microsoft.com/office/drawing/2014/main" id="{3B6BE0B8-E58D-1345-9755-05B342ADE3A3}"/>
              </a:ext>
            </a:extLst>
          </p:cNvPr>
          <p:cNvSpPr txBox="1">
            <a:spLocks/>
          </p:cNvSpPr>
          <p:nvPr/>
        </p:nvSpPr>
        <p:spPr>
          <a:xfrm>
            <a:off x="7857379" y="6179691"/>
            <a:ext cx="2133600"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77B72C43-A02A-47F6-A43F-5F1498885988}" type="slidenum">
              <a:rPr kumimoji="0" lang="fr-F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fr-FR"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25" name="Rectangle 24">
            <a:extLst>
              <a:ext uri="{FF2B5EF4-FFF2-40B4-BE49-F238E27FC236}">
                <a16:creationId xmlns:a16="http://schemas.microsoft.com/office/drawing/2014/main" id="{4AEA5557-DEF5-C54F-A560-95CB2A238132}"/>
              </a:ext>
            </a:extLst>
          </p:cNvPr>
          <p:cNvSpPr/>
          <p:nvPr/>
        </p:nvSpPr>
        <p:spPr>
          <a:xfrm>
            <a:off x="3311404" y="6231632"/>
            <a:ext cx="2016224" cy="626368"/>
          </a:xfrm>
          <a:prstGeom prst="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800" b="0" i="0" u="none" strike="noStrike" kern="0" cap="none" spc="0" normalizeH="0" baseline="0" noProof="0" dirty="0">
                <a:ln>
                  <a:noFill/>
                </a:ln>
                <a:solidFill>
                  <a:prstClr val="white"/>
                </a:solidFill>
                <a:effectLst/>
                <a:uLnTx/>
                <a:uFillTx/>
                <a:latin typeface="Calibri"/>
                <a:ea typeface="+mn-ea"/>
                <a:cs typeface="+mn-cs"/>
              </a:rPr>
              <a:t>CCIAMA/2019</a:t>
            </a:r>
          </a:p>
        </p:txBody>
      </p:sp>
      <p:sp>
        <p:nvSpPr>
          <p:cNvPr id="26" name="Rectangle 25">
            <a:extLst>
              <a:ext uri="{FF2B5EF4-FFF2-40B4-BE49-F238E27FC236}">
                <a16:creationId xmlns:a16="http://schemas.microsoft.com/office/drawing/2014/main" id="{96389E9D-39D5-9D47-A591-E332BBCD3C55}"/>
              </a:ext>
            </a:extLst>
          </p:cNvPr>
          <p:cNvSpPr/>
          <p:nvPr/>
        </p:nvSpPr>
        <p:spPr>
          <a:xfrm>
            <a:off x="-36460" y="0"/>
            <a:ext cx="323528" cy="6858000"/>
          </a:xfrm>
          <a:prstGeom prst="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800" b="1" i="0" u="none" strike="noStrike" kern="0" cap="none" spc="0" normalizeH="0" baseline="0" noProof="0" dirty="0">
                <a:ln>
                  <a:noFill/>
                </a:ln>
                <a:solidFill>
                  <a:prstClr val="white"/>
                </a:solidFill>
                <a:effectLst/>
                <a:uLnTx/>
                <a:uFillTx/>
                <a:latin typeface="Calibri"/>
                <a:ea typeface="+mn-ea"/>
                <a:cs typeface="+mn-cs"/>
              </a:rPr>
              <a:t>CCIAMA</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1" i="0" u="none" strike="noStrike" kern="0" cap="none" spc="0" normalizeH="0" baseline="0" noProof="0" dirty="0">
              <a:ln>
                <a:noFill/>
              </a:ln>
              <a:solidFill>
                <a:prstClr val="white"/>
              </a:solidFill>
              <a:effectLst/>
              <a:uLnTx/>
              <a:uFillTx/>
              <a:latin typeface="Calibri"/>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1" i="0" u="none" strike="noStrike" kern="0" cap="none" spc="0" normalizeH="0" baseline="0" noProof="0" dirty="0">
              <a:ln>
                <a:noFill/>
              </a:ln>
              <a:solidFill>
                <a:prstClr val="white"/>
              </a:solidFill>
              <a:effectLst/>
              <a:uLnTx/>
              <a:uFillTx/>
              <a:latin typeface="Calibri"/>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800" b="1" i="0" u="none" strike="noStrike" kern="0" cap="none" spc="0" normalizeH="0" baseline="0" noProof="0" dirty="0">
                <a:ln>
                  <a:noFill/>
                </a:ln>
                <a:solidFill>
                  <a:prstClr val="white"/>
                </a:solidFill>
                <a:effectLst/>
                <a:uLnTx/>
                <a:uFillTx/>
                <a:latin typeface="Calibri"/>
                <a:ea typeface="+mn-ea"/>
                <a:cs typeface="+mn-cs"/>
              </a:rPr>
              <a:t>2017</a:t>
            </a:r>
            <a:r>
              <a:rPr kumimoji="0" lang="fr-FR" sz="1800" b="0" i="0" u="none" strike="noStrike" kern="0" cap="none" spc="0" normalizeH="0" baseline="0" noProof="0" dirty="0">
                <a:ln>
                  <a:noFill/>
                </a:ln>
                <a:solidFill>
                  <a:srgbClr val="C0504D"/>
                </a:solidFill>
                <a:effectLst/>
                <a:uLnTx/>
                <a:uFillTx/>
                <a:latin typeface="Calibri"/>
                <a:ea typeface="+mn-ea"/>
                <a:cs typeface="+mn-cs"/>
              </a:rPr>
              <a:t> </a:t>
            </a:r>
          </a:p>
        </p:txBody>
      </p:sp>
    </p:spTree>
    <p:extLst>
      <p:ext uri="{BB962C8B-B14F-4D97-AF65-F5344CB8AC3E}">
        <p14:creationId xmlns:p14="http://schemas.microsoft.com/office/powerpoint/2010/main" val="19087868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CA286C35-23C4-4ABF-9742-A3D4A17C420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07" y="834962"/>
            <a:ext cx="10090155" cy="6023038"/>
          </a:xfrm>
          <a:prstGeom prst="rect">
            <a:avLst/>
          </a:prstGeom>
          <a:ln>
            <a:noFill/>
          </a:ln>
          <a:effectLst>
            <a:outerShdw dist="50800" dir="5400000" algn="ctr" rotWithShape="0">
              <a:schemeClr val="bg1"/>
            </a:outerShdw>
          </a:effectLst>
          <a:scene3d>
            <a:camera prst="orthographicFront">
              <a:rot lat="0" lon="0" rev="0"/>
            </a:camera>
            <a:lightRig rig="chilly" dir="t">
              <a:rot lat="0" lon="0" rev="18480000"/>
            </a:lightRig>
          </a:scene3d>
          <a:sp3d extrusionH="76200" contourW="12700" prstMaterial="clear">
            <a:bevelT w="12700" h="12700"/>
            <a:extrusionClr>
              <a:srgbClr val="00B0F0"/>
            </a:extrusionClr>
            <a:contourClr>
              <a:srgbClr val="00B0F0"/>
            </a:contourClr>
          </a:sp3d>
        </p:spPr>
      </p:pic>
      <p:sp>
        <p:nvSpPr>
          <p:cNvPr id="10" name="Rectangle 9">
            <a:extLst>
              <a:ext uri="{FF2B5EF4-FFF2-40B4-BE49-F238E27FC236}">
                <a16:creationId xmlns:a16="http://schemas.microsoft.com/office/drawing/2014/main" id="{4C71B564-B198-4224-9E1E-A124E0FDD1E2}"/>
              </a:ext>
            </a:extLst>
          </p:cNvPr>
          <p:cNvSpPr/>
          <p:nvPr/>
        </p:nvSpPr>
        <p:spPr>
          <a:xfrm>
            <a:off x="10094259" y="834962"/>
            <a:ext cx="2097742" cy="6023037"/>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chemeClr val="bg1"/>
              </a:solidFill>
            </a:endParaRPr>
          </a:p>
        </p:txBody>
      </p:sp>
      <p:pic>
        <p:nvPicPr>
          <p:cNvPr id="12" name="Picture 11">
            <a:extLst>
              <a:ext uri="{FF2B5EF4-FFF2-40B4-BE49-F238E27FC236}">
                <a16:creationId xmlns:a16="http://schemas.microsoft.com/office/drawing/2014/main" id="{40123720-243C-40FD-BD4E-C1A856C6310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81296" y="834963"/>
            <a:ext cx="2121817" cy="1224603"/>
          </a:xfrm>
          <a:prstGeom prst="rect">
            <a:avLst/>
          </a:prstGeom>
        </p:spPr>
      </p:pic>
      <p:pic>
        <p:nvPicPr>
          <p:cNvPr id="14" name="Picture 13">
            <a:extLst>
              <a:ext uri="{FF2B5EF4-FFF2-40B4-BE49-F238E27FC236}">
                <a16:creationId xmlns:a16="http://schemas.microsoft.com/office/drawing/2014/main" id="{9F81375B-A641-41FC-8246-961FF4AD3AE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40425" y="1723779"/>
            <a:ext cx="2005409" cy="1025346"/>
          </a:xfrm>
          <a:prstGeom prst="rect">
            <a:avLst/>
          </a:prstGeom>
        </p:spPr>
      </p:pic>
      <p:sp>
        <p:nvSpPr>
          <p:cNvPr id="15" name="TextBox 14">
            <a:extLst>
              <a:ext uri="{FF2B5EF4-FFF2-40B4-BE49-F238E27FC236}">
                <a16:creationId xmlns:a16="http://schemas.microsoft.com/office/drawing/2014/main" id="{2AF2CBCC-8511-4A67-B9BE-CF184285A097}"/>
              </a:ext>
            </a:extLst>
          </p:cNvPr>
          <p:cNvSpPr txBox="1"/>
          <p:nvPr/>
        </p:nvSpPr>
        <p:spPr>
          <a:xfrm>
            <a:off x="10098363" y="2749125"/>
            <a:ext cx="2005409" cy="4062651"/>
          </a:xfrm>
          <a:prstGeom prst="rect">
            <a:avLst/>
          </a:prstGeom>
          <a:noFill/>
        </p:spPr>
        <p:txBody>
          <a:bodyPr wrap="square" rtlCol="0">
            <a:spAutoFit/>
          </a:bodyPr>
          <a:lstStyle/>
          <a:p>
            <a:pPr algn="ctr"/>
            <a:r>
              <a:rPr lang="fr-FR" sz="1400" dirty="0">
                <a:solidFill>
                  <a:srgbClr val="FFFFFF"/>
                </a:solidFill>
              </a:rPr>
              <a:t>APRES LA RESTRUCTURATION </a:t>
            </a:r>
          </a:p>
          <a:p>
            <a:pPr algn="ctr"/>
            <a:r>
              <a:rPr lang="fr-FR" sz="1400" dirty="0">
                <a:solidFill>
                  <a:srgbClr val="FFFFFF"/>
                </a:solidFill>
              </a:rPr>
              <a:t>DES SECTEURS DES POSTES ET DES TELECOMMUNICATIONS</a:t>
            </a:r>
          </a:p>
          <a:p>
            <a:pPr algn="ctr"/>
            <a:r>
              <a:rPr lang="fr-FR" sz="1400" dirty="0">
                <a:solidFill>
                  <a:srgbClr val="BFE2F8"/>
                </a:solidFill>
              </a:rPr>
              <a:t>Bilan &amp; Défis et Perspectives</a:t>
            </a:r>
          </a:p>
          <a:p>
            <a:endParaRPr lang="fr-FR" sz="1400" dirty="0">
              <a:solidFill>
                <a:srgbClr val="BFE2F8"/>
              </a:solidFill>
            </a:endParaRPr>
          </a:p>
          <a:p>
            <a:endParaRPr lang="fr-FR" sz="1400" dirty="0">
              <a:solidFill>
                <a:srgbClr val="BFE2F8"/>
              </a:solidFill>
            </a:endParaRPr>
          </a:p>
          <a:p>
            <a:endParaRPr lang="fr-FR" sz="1400" dirty="0">
              <a:solidFill>
                <a:srgbClr val="BFE2F8"/>
              </a:solidFill>
            </a:endParaRPr>
          </a:p>
          <a:p>
            <a:endParaRPr lang="fr-FR" sz="1400" dirty="0">
              <a:solidFill>
                <a:srgbClr val="BFE2F8"/>
              </a:solidFill>
            </a:endParaRPr>
          </a:p>
          <a:p>
            <a:endParaRPr lang="fr-FR" sz="1400" dirty="0">
              <a:solidFill>
                <a:srgbClr val="BFE2F8"/>
              </a:solidFill>
            </a:endParaRPr>
          </a:p>
          <a:p>
            <a:endParaRPr lang="fr-FR" sz="1400" dirty="0">
              <a:solidFill>
                <a:srgbClr val="BFE2F8"/>
              </a:solidFill>
            </a:endParaRPr>
          </a:p>
          <a:p>
            <a:endParaRPr lang="fr-FR" sz="1400" dirty="0">
              <a:solidFill>
                <a:srgbClr val="BFE2F8"/>
              </a:solidFill>
            </a:endParaRPr>
          </a:p>
          <a:p>
            <a:pPr algn="ctr"/>
            <a:r>
              <a:rPr lang="fr-FR" sz="1200" dirty="0">
                <a:solidFill>
                  <a:schemeClr val="bg1"/>
                </a:solidFill>
              </a:rPr>
              <a:t>MINISTÈRE DES POSTES, DES NOUVELLES TECHNOLOGIES DE L’INFORMATION ET DE LA COMMUNICATION </a:t>
            </a:r>
          </a:p>
          <a:p>
            <a:endParaRPr lang="fr-FR" sz="1400" dirty="0">
              <a:solidFill>
                <a:srgbClr val="BFE2F8"/>
              </a:solidFill>
            </a:endParaRPr>
          </a:p>
        </p:txBody>
      </p:sp>
      <p:pic>
        <p:nvPicPr>
          <p:cNvPr id="5" name="Picture 4">
            <a:extLst>
              <a:ext uri="{FF2B5EF4-FFF2-40B4-BE49-F238E27FC236}">
                <a16:creationId xmlns:a16="http://schemas.microsoft.com/office/drawing/2014/main" id="{343266A0-564D-467A-9828-3475DF61945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99862" y="4311299"/>
            <a:ext cx="1927040" cy="1224603"/>
          </a:xfrm>
          <a:prstGeom prst="rect">
            <a:avLst/>
          </a:prstGeom>
        </p:spPr>
      </p:pic>
      <p:pic>
        <p:nvPicPr>
          <p:cNvPr id="17" name="Picture 16">
            <a:extLst>
              <a:ext uri="{FF2B5EF4-FFF2-40B4-BE49-F238E27FC236}">
                <a16:creationId xmlns:a16="http://schemas.microsoft.com/office/drawing/2014/main" id="{C502AFEC-CC81-42D9-BC6F-B0096B2557A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732549" y="114216"/>
            <a:ext cx="821159" cy="674523"/>
          </a:xfrm>
          <a:prstGeom prst="rect">
            <a:avLst/>
          </a:prstGeom>
        </p:spPr>
      </p:pic>
      <p:pic>
        <p:nvPicPr>
          <p:cNvPr id="16" name="Picture 15">
            <a:extLst>
              <a:ext uri="{FF2B5EF4-FFF2-40B4-BE49-F238E27FC236}">
                <a16:creationId xmlns:a16="http://schemas.microsoft.com/office/drawing/2014/main" id="{EA494F4C-2B41-41F9-BC9F-171CF0A6B4A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8358" y="6410632"/>
            <a:ext cx="10132617" cy="447367"/>
          </a:xfrm>
          <a:prstGeom prst="rect">
            <a:avLst/>
          </a:prstGeom>
        </p:spPr>
      </p:pic>
      <p:sp>
        <p:nvSpPr>
          <p:cNvPr id="22" name="Titre 2">
            <a:extLst>
              <a:ext uri="{FF2B5EF4-FFF2-40B4-BE49-F238E27FC236}">
                <a16:creationId xmlns:a16="http://schemas.microsoft.com/office/drawing/2014/main" id="{0C8BE923-B5FD-FB4F-AD3B-24EAF0AFEF0C}"/>
              </a:ext>
            </a:extLst>
          </p:cNvPr>
          <p:cNvSpPr txBox="1">
            <a:spLocks/>
          </p:cNvSpPr>
          <p:nvPr/>
        </p:nvSpPr>
        <p:spPr>
          <a:xfrm>
            <a:off x="913150" y="668599"/>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4400" b="0" i="0" u="none" strike="noStrike" kern="1200" cap="none" spc="0" normalizeH="0" baseline="0" noProof="0" dirty="0">
                <a:ln>
                  <a:noFill/>
                </a:ln>
                <a:solidFill>
                  <a:sysClr val="windowText" lastClr="000000"/>
                </a:solidFill>
                <a:effectLst/>
                <a:uLnTx/>
                <a:uFillTx/>
                <a:latin typeface="Calibri"/>
                <a:ea typeface="+mj-ea"/>
                <a:cs typeface="+mj-cs"/>
              </a:rPr>
              <a:t>Contraintes (suite)</a:t>
            </a:r>
          </a:p>
        </p:txBody>
      </p:sp>
      <p:sp>
        <p:nvSpPr>
          <p:cNvPr id="23" name="Espace réservé du contenu 1">
            <a:extLst>
              <a:ext uri="{FF2B5EF4-FFF2-40B4-BE49-F238E27FC236}">
                <a16:creationId xmlns:a16="http://schemas.microsoft.com/office/drawing/2014/main" id="{767AD179-0FB4-DD4B-AA8B-4C65FDE8F783}"/>
              </a:ext>
            </a:extLst>
          </p:cNvPr>
          <p:cNvSpPr txBox="1">
            <a:spLocks/>
          </p:cNvSpPr>
          <p:nvPr/>
        </p:nvSpPr>
        <p:spPr>
          <a:xfrm>
            <a:off x="457200" y="1838740"/>
            <a:ext cx="9193696" cy="413467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marR="0" lvl="0" indent="-342900" algn="just" defTabSz="914400" rtl="0" eaLnBrk="1" fontAlgn="auto" latinLnBrk="0" hangingPunct="1">
              <a:lnSpc>
                <a:spcPct val="125000"/>
              </a:lnSpc>
              <a:spcBef>
                <a:spcPts val="1250"/>
              </a:spcBef>
              <a:spcAft>
                <a:spcPts val="0"/>
              </a:spcAft>
              <a:buClrTx/>
              <a:buSzTx/>
              <a:buFont typeface="Wingdings" pitchFamily="2" charset="2"/>
              <a:buChar char=""/>
              <a:tabLst>
                <a:tab pos="455613" algn="l"/>
                <a:tab pos="1370013" algn="l"/>
                <a:tab pos="2284413" algn="l"/>
                <a:tab pos="3198813" algn="l"/>
                <a:tab pos="4113213" algn="l"/>
                <a:tab pos="5027613" algn="l"/>
                <a:tab pos="5942013" algn="l"/>
                <a:tab pos="6856413" algn="l"/>
                <a:tab pos="7770813" algn="l"/>
                <a:tab pos="8685213" algn="l"/>
                <a:tab pos="9599613" algn="l"/>
                <a:tab pos="10514013" algn="l"/>
              </a:tabLst>
              <a:defRPr/>
            </a:pPr>
            <a:r>
              <a:rPr kumimoji="0" lang="fr-FR" sz="2800" b="0" i="0" u="none" strike="noStrike" kern="1200" cap="none" spc="0" normalizeH="0" baseline="0" noProof="0" dirty="0">
                <a:ln>
                  <a:noFill/>
                </a:ln>
                <a:solidFill>
                  <a:srgbClr val="000000"/>
                </a:solidFill>
                <a:effectLst/>
                <a:uLnTx/>
                <a:uFillTx/>
                <a:latin typeface="Calibri"/>
                <a:ea typeface="+mn-ea"/>
                <a:cs typeface="+mn-cs"/>
              </a:rPr>
              <a:t>D’où la nécessité de mener des reformes pour rendre notre pays attractif et notre économie compétitive</a:t>
            </a:r>
          </a:p>
          <a:p>
            <a:pPr marL="342900" marR="0" lvl="0" indent="-342900" algn="just" defTabSz="914400" rtl="0" eaLnBrk="1" fontAlgn="auto" latinLnBrk="0" hangingPunct="1">
              <a:lnSpc>
                <a:spcPct val="125000"/>
              </a:lnSpc>
              <a:spcBef>
                <a:spcPts val="1250"/>
              </a:spcBef>
              <a:spcAft>
                <a:spcPts val="0"/>
              </a:spcAft>
              <a:buClrTx/>
              <a:buSzTx/>
              <a:buFont typeface="Wingdings" pitchFamily="2" charset="2"/>
              <a:buChar char=""/>
              <a:tabLst>
                <a:tab pos="455613" algn="l"/>
                <a:tab pos="1370013" algn="l"/>
                <a:tab pos="2284413" algn="l"/>
                <a:tab pos="3198813" algn="l"/>
                <a:tab pos="4113213" algn="l"/>
                <a:tab pos="5027613" algn="l"/>
                <a:tab pos="5942013" algn="l"/>
                <a:tab pos="6856413" algn="l"/>
                <a:tab pos="7770813" algn="l"/>
                <a:tab pos="8685213" algn="l"/>
                <a:tab pos="9599613" algn="l"/>
                <a:tab pos="10514013" algn="l"/>
              </a:tabLst>
              <a:defRPr/>
            </a:pPr>
            <a:r>
              <a:rPr kumimoji="0" lang="fr-FR" sz="2800" b="0" i="0" u="none" strike="noStrike" kern="1200" cap="none" spc="0" normalizeH="0" baseline="0" noProof="0" dirty="0">
                <a:ln>
                  <a:noFill/>
                </a:ln>
                <a:solidFill>
                  <a:srgbClr val="000000"/>
                </a:solidFill>
                <a:effectLst/>
                <a:uLnTx/>
                <a:uFillTx/>
                <a:latin typeface="Calibri"/>
                <a:ea typeface="+mn-ea"/>
                <a:cs typeface="+mn-cs"/>
              </a:rPr>
              <a:t> L’amélioration du climat de l’investissement est un processus, et non pas une action ponctuelle</a:t>
            </a:r>
          </a:p>
          <a:p>
            <a:pPr marL="342900" marR="0" lvl="0" indent="-342900" algn="just" defTabSz="914400" rtl="0" eaLnBrk="1" fontAlgn="auto" latinLnBrk="0" hangingPunct="1">
              <a:lnSpc>
                <a:spcPct val="125000"/>
              </a:lnSpc>
              <a:spcBef>
                <a:spcPts val="1250"/>
              </a:spcBef>
              <a:spcAft>
                <a:spcPts val="0"/>
              </a:spcAft>
              <a:buClrTx/>
              <a:buSzTx/>
              <a:buFont typeface="Wingdings" pitchFamily="2" charset="2"/>
              <a:buChar char=""/>
              <a:tabLst>
                <a:tab pos="455613" algn="l"/>
                <a:tab pos="1370013" algn="l"/>
                <a:tab pos="2284413" algn="l"/>
                <a:tab pos="3198813" algn="l"/>
                <a:tab pos="4113213" algn="l"/>
                <a:tab pos="5027613" algn="l"/>
                <a:tab pos="5942013" algn="l"/>
                <a:tab pos="6856413" algn="l"/>
                <a:tab pos="7770813" algn="l"/>
                <a:tab pos="8685213" algn="l"/>
                <a:tab pos="9599613" algn="l"/>
                <a:tab pos="10514013" algn="l"/>
              </a:tabLst>
              <a:defRPr/>
            </a:pPr>
            <a:r>
              <a:rPr kumimoji="0" lang="fr-FR" sz="2800" b="0" i="0" u="none" strike="noStrike" kern="1200" cap="none" spc="0" normalizeH="0" baseline="0" noProof="0" dirty="0">
                <a:ln>
                  <a:noFill/>
                </a:ln>
                <a:solidFill>
                  <a:srgbClr val="000000"/>
                </a:solidFill>
                <a:effectLst/>
                <a:uLnTx/>
                <a:uFillTx/>
                <a:latin typeface="Calibri"/>
                <a:ea typeface="+mn-ea"/>
                <a:cs typeface="+mn-cs"/>
              </a:rPr>
              <a:t>Le Gouvernement du Tchad continue de faire des réformes pour l’amélioration du climat des affaires au Tchad.</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fr-FR" sz="3200" b="0" i="0" u="none" strike="noStrike" kern="1200" cap="none" spc="0" normalizeH="0" baseline="0" noProof="0" dirty="0">
              <a:ln>
                <a:noFill/>
              </a:ln>
              <a:solidFill>
                <a:sysClr val="windowText" lastClr="000000"/>
              </a:solidFill>
              <a:effectLst/>
              <a:uLnTx/>
              <a:uFillTx/>
              <a:latin typeface="Calibri"/>
              <a:ea typeface="+mn-ea"/>
              <a:cs typeface="+mn-cs"/>
            </a:endParaRPr>
          </a:p>
        </p:txBody>
      </p:sp>
      <p:sp>
        <p:nvSpPr>
          <p:cNvPr id="24" name="Espace réservé du numéro de diapositive 3">
            <a:extLst>
              <a:ext uri="{FF2B5EF4-FFF2-40B4-BE49-F238E27FC236}">
                <a16:creationId xmlns:a16="http://schemas.microsoft.com/office/drawing/2014/main" id="{656E08EE-0C7F-6346-ABDB-5FB3936FD12A}"/>
              </a:ext>
            </a:extLst>
          </p:cNvPr>
          <p:cNvSpPr txBox="1">
            <a:spLocks/>
          </p:cNvSpPr>
          <p:nvPr/>
        </p:nvSpPr>
        <p:spPr>
          <a:xfrm>
            <a:off x="7738978" y="6138570"/>
            <a:ext cx="2133600"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77B72C43-A02A-47F6-A43F-5F1498885988}" type="slidenum">
              <a:rPr kumimoji="0" lang="fr-F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fr-FR"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25" name="Rectangle 24">
            <a:extLst>
              <a:ext uri="{FF2B5EF4-FFF2-40B4-BE49-F238E27FC236}">
                <a16:creationId xmlns:a16="http://schemas.microsoft.com/office/drawing/2014/main" id="{44C87A79-1D50-0349-836D-16921640252E}"/>
              </a:ext>
            </a:extLst>
          </p:cNvPr>
          <p:cNvSpPr/>
          <p:nvPr/>
        </p:nvSpPr>
        <p:spPr>
          <a:xfrm>
            <a:off x="0" y="0"/>
            <a:ext cx="323528" cy="6858000"/>
          </a:xfrm>
          <a:prstGeom prst="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800" b="1" i="0" u="none" strike="noStrike" kern="0" cap="none" spc="0" normalizeH="0" baseline="0" noProof="0" dirty="0">
                <a:ln>
                  <a:noFill/>
                </a:ln>
                <a:solidFill>
                  <a:prstClr val="white"/>
                </a:solidFill>
                <a:effectLst/>
                <a:uLnTx/>
                <a:uFillTx/>
                <a:latin typeface="Calibri"/>
                <a:ea typeface="+mn-ea"/>
                <a:cs typeface="+mn-cs"/>
              </a:rPr>
              <a:t>CCIAMA</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1" i="0" u="none" strike="noStrike" kern="0" cap="none" spc="0" normalizeH="0" baseline="0" noProof="0" dirty="0">
              <a:ln>
                <a:noFill/>
              </a:ln>
              <a:solidFill>
                <a:prstClr val="white"/>
              </a:solidFill>
              <a:effectLst/>
              <a:uLnTx/>
              <a:uFillTx/>
              <a:latin typeface="Calibri"/>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1" i="0" u="none" strike="noStrike" kern="0" cap="none" spc="0" normalizeH="0" baseline="0" noProof="0" dirty="0">
              <a:ln>
                <a:noFill/>
              </a:ln>
              <a:solidFill>
                <a:prstClr val="white"/>
              </a:solidFill>
              <a:effectLst/>
              <a:uLnTx/>
              <a:uFillTx/>
              <a:latin typeface="Calibri"/>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800" b="1" i="0" u="none" strike="noStrike" kern="0" cap="none" spc="0" normalizeH="0" baseline="0" noProof="0" dirty="0">
                <a:ln>
                  <a:noFill/>
                </a:ln>
                <a:solidFill>
                  <a:prstClr val="white"/>
                </a:solidFill>
                <a:effectLst/>
                <a:uLnTx/>
                <a:uFillTx/>
                <a:latin typeface="Calibri"/>
                <a:ea typeface="+mn-ea"/>
                <a:cs typeface="+mn-cs"/>
              </a:rPr>
              <a:t>2017</a:t>
            </a:r>
            <a:r>
              <a:rPr kumimoji="0" lang="fr-FR" sz="1800" b="0" i="0" u="none" strike="noStrike" kern="0" cap="none" spc="0" normalizeH="0" baseline="0" noProof="0" dirty="0">
                <a:ln>
                  <a:noFill/>
                </a:ln>
                <a:solidFill>
                  <a:srgbClr val="C0504D"/>
                </a:solidFill>
                <a:effectLst/>
                <a:uLnTx/>
                <a:uFillTx/>
                <a:latin typeface="Calibri"/>
                <a:ea typeface="+mn-ea"/>
                <a:cs typeface="+mn-cs"/>
              </a:rPr>
              <a:t> </a:t>
            </a:r>
          </a:p>
        </p:txBody>
      </p:sp>
      <p:sp>
        <p:nvSpPr>
          <p:cNvPr id="26" name="Rectangle 25">
            <a:extLst>
              <a:ext uri="{FF2B5EF4-FFF2-40B4-BE49-F238E27FC236}">
                <a16:creationId xmlns:a16="http://schemas.microsoft.com/office/drawing/2014/main" id="{E586541D-C679-F74E-99DA-824E3A43AF2E}"/>
              </a:ext>
            </a:extLst>
          </p:cNvPr>
          <p:cNvSpPr/>
          <p:nvPr/>
        </p:nvSpPr>
        <p:spPr>
          <a:xfrm>
            <a:off x="3347864" y="6231632"/>
            <a:ext cx="2016224" cy="626368"/>
          </a:xfrm>
          <a:prstGeom prst="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800" b="0" i="0" u="none" strike="noStrike" kern="0" cap="none" spc="0" normalizeH="0" baseline="0" noProof="0" dirty="0">
                <a:ln>
                  <a:noFill/>
                </a:ln>
                <a:solidFill>
                  <a:prstClr val="white"/>
                </a:solidFill>
                <a:effectLst/>
                <a:uLnTx/>
                <a:uFillTx/>
                <a:latin typeface="Calibri"/>
                <a:ea typeface="+mn-ea"/>
                <a:cs typeface="+mn-cs"/>
              </a:rPr>
              <a:t>CCIAMA/2019</a:t>
            </a:r>
          </a:p>
        </p:txBody>
      </p:sp>
    </p:spTree>
    <p:extLst>
      <p:ext uri="{BB962C8B-B14F-4D97-AF65-F5344CB8AC3E}">
        <p14:creationId xmlns:p14="http://schemas.microsoft.com/office/powerpoint/2010/main" val="300689626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1252</TotalTime>
  <Words>2277</Words>
  <Application>Microsoft Macintosh PowerPoint</Application>
  <PresentationFormat>Grand écran</PresentationFormat>
  <Paragraphs>568</Paragraphs>
  <Slides>26</Slides>
  <Notes>0</Notes>
  <HiddenSlides>0</HiddenSlides>
  <MMClips>0</MMClips>
  <ScaleCrop>false</ScaleCrop>
  <HeadingPairs>
    <vt:vector size="6" baseType="variant">
      <vt:variant>
        <vt:lpstr>Polices utilisées</vt:lpstr>
      </vt:variant>
      <vt:variant>
        <vt:i4>9</vt:i4>
      </vt:variant>
      <vt:variant>
        <vt:lpstr>Thème</vt:lpstr>
      </vt:variant>
      <vt:variant>
        <vt:i4>1</vt:i4>
      </vt:variant>
      <vt:variant>
        <vt:lpstr>Titres des diapositives</vt:lpstr>
      </vt:variant>
      <vt:variant>
        <vt:i4>26</vt:i4>
      </vt:variant>
    </vt:vector>
  </HeadingPairs>
  <TitlesOfParts>
    <vt:vector size="36" baseType="lpstr">
      <vt:lpstr>MS PGothic</vt:lpstr>
      <vt:lpstr>Arial</vt:lpstr>
      <vt:lpstr>Calibri</vt:lpstr>
      <vt:lpstr>Calibri Light</vt:lpstr>
      <vt:lpstr>Cambria</vt:lpstr>
      <vt:lpstr>Gabriola</vt:lpstr>
      <vt:lpstr>Times New Roman</vt:lpstr>
      <vt:lpstr>Wingdings</vt:lpstr>
      <vt:lpstr>Wingdings 2</vt:lpstr>
      <vt:lpstr>Office Theme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Utilisateur Microsoft Office</cp:lastModifiedBy>
  <cp:revision>22</cp:revision>
  <dcterms:created xsi:type="dcterms:W3CDTF">2019-04-13T15:34:17Z</dcterms:created>
  <dcterms:modified xsi:type="dcterms:W3CDTF">2019-07-07T10:49:07Z</dcterms:modified>
</cp:coreProperties>
</file>