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E2F8"/>
    <a:srgbClr val="55A9DB"/>
    <a:srgbClr val="FFFFFF"/>
    <a:srgbClr val="06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9EDA-9FFE-4B9C-8542-A12B739CF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60003-3EAF-4969-AEA4-595A39615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281A5-6208-4BD4-93B1-E3392F8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9809-68D6-42A6-B0BD-451F6613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825F-68A0-4E54-AEA6-0C3AD72D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3A4-A7EB-4B74-B710-EC468E64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9A33A-C9A0-45C2-8A22-937BC074A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4D1-5480-42BB-9EAE-15E3F59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F6B5-6D63-4F91-BCE7-07AC54D7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E1D8-ECDC-400C-AC79-34DFD0E5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486F7-4DF2-4887-AAA0-EC384A020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327BC-3A02-4380-926A-6A1BA694A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2C13-8B10-4AA9-ABDE-28BF17DC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6D9FB-A95B-4158-B7DB-3189EEB3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28FB-8C55-4E05-A449-607A96B3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DC7-2F24-4A52-A7D4-D405B0DE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62CA-CC85-4B12-AF1D-17FCC36B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AF02F-D0FA-432C-ABAE-782D1437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495B-4C99-41B7-A6A1-9AC8924B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1244-2E1E-4529-BCEE-B04AE79D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493A-89E6-4304-B169-7F0EC3D7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9314-2685-4B54-A8F6-9072220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E7F3D-42F2-41BA-8002-72E9B519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BED9-207C-4F61-8631-60F2DBF7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C127-58D7-4778-935B-47097882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83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73F-E233-409D-8F39-04D0A9C6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EFB0-FB98-4815-9C69-48FFE3B51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746EC-21AF-422E-9F1F-DD1BDAEDE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433C7-B150-40E4-BDC8-FC4E313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F3191-FDA5-416B-8E04-9C65C324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B50AE-B24A-403E-8A88-63F928B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7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D5D4-F606-4AD4-A82E-04D51812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E756E-67F1-4353-8148-42CAE47C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E1D4F-F19E-473E-AF9E-F306F8095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B41A5-A9BB-4F3F-99E3-C056A59A0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BCEAC-8631-4070-B8B4-C753A0637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7E329-BEC0-477D-8882-F549A60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3179A-C220-4974-B81E-F7B9B3BA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B64A-DE3C-4A62-BEE8-4F5E4C2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7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8107-825B-489F-9AD8-C3DAEE97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075C-5D3A-4D29-A87F-A07A803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CA5F8-6B90-4910-8F42-5CC32303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D8F01-B67C-4971-890E-9746821C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51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EFA4E-DBA3-4360-AA8A-C22492B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6ECD1-49A8-4B2C-B0DC-2452AEE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08850-51A0-470E-9F34-C0656DD5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CEB6-3D49-4A73-8E61-4698B60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D362-2C29-4963-9BFC-269262D6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01F5-0674-4518-8AD0-C5C8DAA4F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785B-7D8E-4273-BFE3-6AA9D65D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1B11-39D2-46B1-808B-80E786A7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409-0578-41B8-8DED-C5F70356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2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052D-E06C-47A5-A7B1-EA24EBFC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F78A-B584-42CA-A077-E33FC7EBC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CC9E-E5EE-45CF-9FCF-7CEC4D7C7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FD82-C334-4E01-9AB2-612482DE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D987-95E5-4FAE-9EF8-6581E88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F005A-BAE6-4CDE-B847-5B37928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7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D35A5-B26F-42D3-BACB-08708FB3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21ACE-2F97-4304-B8AE-9EE7200BF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07A-7182-471B-81EA-66CA53BBB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A381-E034-42C2-9967-B8596373035A}" type="datetimeFigureOut">
              <a:rPr lang="fr-FR" smtClean="0"/>
              <a:t>06/07/2019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CF61-68AD-4D51-A03A-31A74A88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AA5D-CC18-46A1-BD6F-8FDF1672D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EC47-505F-4639-8058-F1B2672C4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6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AD1AF8-666E-4A2F-8F4B-DABDB24D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340"/>
            <a:ext cx="10132617" cy="937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84579"/>
            <a:ext cx="821159" cy="674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834963"/>
            <a:ext cx="10087119" cy="567904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3985BDCB-48A8-B54B-A60B-A7ABAE881A9A}"/>
              </a:ext>
            </a:extLst>
          </p:cNvPr>
          <p:cNvSpPr txBox="1">
            <a:spLocks/>
          </p:cNvSpPr>
          <p:nvPr/>
        </p:nvSpPr>
        <p:spPr bwMode="auto">
          <a:xfrm>
            <a:off x="1" y="490975"/>
            <a:ext cx="10088502" cy="185852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ROLE DE LA REGULATION DANS LE DEVELOPPEMENT DES MEDIAS 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D6A682CA-D8DC-584B-8B63-A791D2AD3BB7}"/>
              </a:ext>
            </a:extLst>
          </p:cNvPr>
          <p:cNvSpPr txBox="1">
            <a:spLocks/>
          </p:cNvSpPr>
          <p:nvPr/>
        </p:nvSpPr>
        <p:spPr bwMode="auto">
          <a:xfrm>
            <a:off x="1249891" y="5127519"/>
            <a:ext cx="7412214" cy="1402275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Aime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Robeye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RIRANGAR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Chef du Département des Affaires Juridiques  et de la Coopération Internationale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Haute Autorité des Media et de l’Audiovisuel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4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Image 4">
            <a:extLst>
              <a:ext uri="{FF2B5EF4-FFF2-40B4-BE49-F238E27FC236}">
                <a16:creationId xmlns:a16="http://schemas.microsoft.com/office/drawing/2014/main" id="{28377086-E7F2-804B-8F92-BFE723542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30768"/>
            <a:ext cx="609564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3">
            <a:extLst>
              <a:ext uri="{FF2B5EF4-FFF2-40B4-BE49-F238E27FC236}">
                <a16:creationId xmlns:a16="http://schemas.microsoft.com/office/drawing/2014/main" id="{D66823A6-A4F7-6742-BBD9-C26599E3E9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05" y="5127519"/>
            <a:ext cx="1429276" cy="14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1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" y="829723"/>
            <a:ext cx="10399446" cy="5698896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F2B87E7F-C3B9-D14E-A9D1-CC88C8008511}"/>
              </a:ext>
            </a:extLst>
          </p:cNvPr>
          <p:cNvSpPr txBox="1">
            <a:spLocks/>
          </p:cNvSpPr>
          <p:nvPr/>
        </p:nvSpPr>
        <p:spPr bwMode="auto">
          <a:xfrm>
            <a:off x="18645" y="237068"/>
            <a:ext cx="10121780" cy="763058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Plan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94B6EC6E-E52F-0641-8138-7BB219C476B5}"/>
              </a:ext>
            </a:extLst>
          </p:cNvPr>
          <p:cNvSpPr txBox="1">
            <a:spLocks/>
          </p:cNvSpPr>
          <p:nvPr/>
        </p:nvSpPr>
        <p:spPr bwMode="auto">
          <a:xfrm>
            <a:off x="304799" y="1167573"/>
            <a:ext cx="9324623" cy="5357813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Apparition de la régulation des médias au Tchad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Evolution de la régulation des médias au Tchad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Composition et organisation de la HAMA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 Le cadre normatif de la régulation des médias 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 L’apport de la régulation dans le développement des médias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" y="836022"/>
            <a:ext cx="10090155" cy="602197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20AB29E7-DC14-C044-84A7-72B0AB160323}"/>
              </a:ext>
            </a:extLst>
          </p:cNvPr>
          <p:cNvSpPr txBox="1">
            <a:spLocks/>
          </p:cNvSpPr>
          <p:nvPr/>
        </p:nvSpPr>
        <p:spPr bwMode="auto">
          <a:xfrm>
            <a:off x="163688" y="263992"/>
            <a:ext cx="9819458" cy="11430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I. Apparition de la régulation au Tchad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3B274310-F5B0-844A-9314-D5A62330A31B}"/>
              </a:ext>
            </a:extLst>
          </p:cNvPr>
          <p:cNvSpPr txBox="1">
            <a:spLocks/>
          </p:cNvSpPr>
          <p:nvPr/>
        </p:nvSpPr>
        <p:spPr bwMode="auto">
          <a:xfrm>
            <a:off x="163688" y="1583497"/>
            <a:ext cx="4674770" cy="442165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Avènement de la Démocratie au Tchad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Prise du pouvoir du MPS en décembre 1990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Conférence nationale souveraine de 1993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- 1</a:t>
            </a:r>
            <a:r>
              <a:rPr kumimoji="0" lang="fr-FR" sz="28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ère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constitution 1996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F8026109-CF78-854F-9E7E-AF1E5EF3D491}"/>
              </a:ext>
            </a:extLst>
          </p:cNvPr>
          <p:cNvSpPr txBox="1">
            <a:spLocks/>
          </p:cNvSpPr>
          <p:nvPr/>
        </p:nvSpPr>
        <p:spPr bwMode="auto">
          <a:xfrm>
            <a:off x="5308376" y="1583498"/>
            <a:ext cx="4674770" cy="4525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 en place des institutions démocratiques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Loi de 1994 instituant le HCC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Consécration constitutionnelle en 1996 (HCC)  puis en 2018 (HAMA)</a:t>
            </a:r>
          </a:p>
        </p:txBody>
      </p:sp>
      <p:pic>
        <p:nvPicPr>
          <p:cNvPr id="24" name="Image 4">
            <a:extLst>
              <a:ext uri="{FF2B5EF4-FFF2-40B4-BE49-F238E27FC236}">
                <a16:creationId xmlns:a16="http://schemas.microsoft.com/office/drawing/2014/main" id="{22A990E0-F89D-4740-8250-A06937247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23" y="5319040"/>
            <a:ext cx="1403901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F5DAD59B-D67E-634E-9EEA-D0086C9233FC}"/>
              </a:ext>
            </a:extLst>
          </p:cNvPr>
          <p:cNvSpPr txBox="1">
            <a:spLocks/>
          </p:cNvSpPr>
          <p:nvPr/>
        </p:nvSpPr>
        <p:spPr bwMode="auto">
          <a:xfrm>
            <a:off x="159659" y="263462"/>
            <a:ext cx="9823487" cy="1143000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II. Evolution de la régulation au Tchad : mutation du HCC à la HAMA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ACBFE834-B82E-FD4A-871D-1FA9F55B146C}"/>
              </a:ext>
            </a:extLst>
          </p:cNvPr>
          <p:cNvSpPr txBox="1">
            <a:spLocks/>
          </p:cNvSpPr>
          <p:nvPr/>
        </p:nvSpPr>
        <p:spPr bwMode="auto">
          <a:xfrm>
            <a:off x="159659" y="1483116"/>
            <a:ext cx="4835743" cy="63976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Missions du HCC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BD388433-5CEC-FA4E-8F7B-B5FDE26E122D}"/>
              </a:ext>
            </a:extLst>
          </p:cNvPr>
          <p:cNvSpPr txBox="1">
            <a:spLocks/>
          </p:cNvSpPr>
          <p:nvPr/>
        </p:nvSpPr>
        <p:spPr bwMode="auto">
          <a:xfrm>
            <a:off x="159659" y="2122878"/>
            <a:ext cx="4835743" cy="44227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 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Garantir et assurer la liberté et la protection de la presse écrite et audiovisuelle dans le respect de la loi 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 Veiller à l’accomplissement  des missions de communication dans le respect de la déontologie et de la morale 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Garantir l’indépendance des médias publics notamment en matière d’information 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Garantir le libre accès de tous les médias aux sources d’information 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Garantir le respect de l’expression pluraliste dans les médias publics en assurant l’accès rationnel et équitable de tous les courants d’opinion à ces moyens 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 Veiller au pluralisme du paysage médiatique, par le biais de mesures anti monopoles et des systèmes d’aide aux organes d’information privés 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Encourager la qualité et la diversité des programmes, tout en veillant à la défense et à la protection de l’identité culturelle nationale ; </a:t>
            </a:r>
            <a:r>
              <a:rPr kumimoji="0" lang="fr-FR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etc</a:t>
            </a: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F0502020204030204" pitchFamily="34" charset="0"/>
                <a:ea typeface="Aharoni" panose="020F0502020204030204" pitchFamily="34" charset="0"/>
                <a:cs typeface="Aharoni" panose="020F0502020204030204" pitchFamily="34" charset="0"/>
              </a:rPr>
              <a:t> .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366219AF-E007-5648-8DFB-54D779647BC0}"/>
              </a:ext>
            </a:extLst>
          </p:cNvPr>
          <p:cNvSpPr txBox="1">
            <a:spLocks/>
          </p:cNvSpPr>
          <p:nvPr/>
        </p:nvSpPr>
        <p:spPr bwMode="auto">
          <a:xfrm>
            <a:off x="5240286" y="1475248"/>
            <a:ext cx="4837642" cy="6397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Missions de la HAMA</a:t>
            </a:r>
          </a:p>
        </p:txBody>
      </p:sp>
      <p:sp>
        <p:nvSpPr>
          <p:cNvPr id="27" name="Espace réservé du contenu 5">
            <a:extLst>
              <a:ext uri="{FF2B5EF4-FFF2-40B4-BE49-F238E27FC236}">
                <a16:creationId xmlns:a16="http://schemas.microsoft.com/office/drawing/2014/main" id="{F33E7EDD-7257-ED45-B061-40802D127C53}"/>
              </a:ext>
            </a:extLst>
          </p:cNvPr>
          <p:cNvSpPr txBox="1">
            <a:spLocks/>
          </p:cNvSpPr>
          <p:nvPr/>
        </p:nvSpPr>
        <p:spPr bwMode="auto">
          <a:xfrm>
            <a:off x="5240286" y="2115010"/>
            <a:ext cx="4837642" cy="44227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fr-FR" sz="12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Garantir la liberté de communication et d’information au Tchad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Veiller au respect des règles déontologiques et de la législation en matière d’information et de communication;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Réguler l’accès et l’exercice de la profession de journaliste;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Garantir la liberté de presse et d’expression pluraliste des opinions dans le cadre de respect </a:t>
            </a:r>
            <a:r>
              <a:rPr lang="fr-FR" sz="1200" b="1" u="sng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des valeurs culturelles nationales, de</a:t>
            </a:r>
            <a:r>
              <a:rPr lang="fr-FR" sz="1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l’ordre public et de la vie privée des citoyens;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Réguler les rapports de communication entre les pouvoirs, les organes d’information et le public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1200" b="1" u="sng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Garantir aux associations l’accès équitable aux média publics;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200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" name="Image 6">
            <a:extLst>
              <a:ext uri="{FF2B5EF4-FFF2-40B4-BE49-F238E27FC236}">
                <a16:creationId xmlns:a16="http://schemas.microsoft.com/office/drawing/2014/main" id="{CE83B9B8-B9A4-E547-99FE-A6EBCB0DD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17" y="5716405"/>
            <a:ext cx="145167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0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477639D-AC3D-4049-AD8E-3B387286186F}"/>
              </a:ext>
            </a:extLst>
          </p:cNvPr>
          <p:cNvSpPr txBox="1">
            <a:spLocks/>
          </p:cNvSpPr>
          <p:nvPr/>
        </p:nvSpPr>
        <p:spPr bwMode="auto">
          <a:xfrm>
            <a:off x="322262" y="409535"/>
            <a:ext cx="4451172" cy="634068"/>
          </a:xfrm>
          <a:prstGeom prst="rect">
            <a:avLst/>
          </a:prstGeom>
          <a:solidFill>
            <a:srgbClr val="EEECE1">
              <a:lumMod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Pouvoirs du HCC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B1A62420-06CE-1945-8801-C36DAA6C67BA}"/>
              </a:ext>
            </a:extLst>
          </p:cNvPr>
          <p:cNvSpPr txBox="1">
            <a:spLocks/>
          </p:cNvSpPr>
          <p:nvPr/>
        </p:nvSpPr>
        <p:spPr bwMode="auto">
          <a:xfrm>
            <a:off x="343075" y="1256316"/>
            <a:ext cx="4430359" cy="5054758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Le Haut Conseil de la Communication délivre les autorisations d’exploiter aux services privés de radiodiffusion et télévision ou toute autre communication audiovisuelle privée.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Il définit les conditions des cahiers de charges;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Il veille au respect au respect des normes réglementaires en matière de propagande politique et de publicité commerciale et en contrôle l’objet;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Il fixe les règles concernant les conditions de production, de programmation et de diffusion des émissions des organes de communication lors des campagnes électorales;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Il gère le fonds d’aide aux organes de presse privés.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Il statue sur les violations de la déontologie;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Il émet des avis et des recommandations sur les manquements à la déontologie,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0F9D475F-4A17-124D-BA86-7663AA8AE0C9}"/>
              </a:ext>
            </a:extLst>
          </p:cNvPr>
          <p:cNvSpPr txBox="1">
            <a:spLocks/>
          </p:cNvSpPr>
          <p:nvPr/>
        </p:nvSpPr>
        <p:spPr bwMode="auto">
          <a:xfrm>
            <a:off x="5106801" y="403839"/>
            <a:ext cx="4906023" cy="63976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Pouvoirs de la HAMA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30170DCE-4B52-054B-BCE6-5D2E53D93C25}"/>
              </a:ext>
            </a:extLst>
          </p:cNvPr>
          <p:cNvSpPr txBox="1">
            <a:spLocks/>
          </p:cNvSpPr>
          <p:nvPr/>
        </p:nvSpPr>
        <p:spPr bwMode="auto">
          <a:xfrm>
            <a:off x="5106801" y="1256316"/>
            <a:ext cx="4939242" cy="5180328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La HAMA donne des avis techniques et fait des recommandations sur les questions touchant  au domaine de l’information;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Elle peut formuler (exécutif et législatif) des propositions, donner des avis et faire des recommandations sur les questions relevant de ses compétences;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Elle statue sur le fond d’aide à la presse.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Elle assure le droit du public à une information libre ,complète et véridique;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Elle statue par saisine ou auto-saisine sur les violations de la déontologie et de la législation;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Elle encourage l’excellence professionnelle des journalistes et des entreprises de presse écrite, en ligne et audiovisuelle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26" name="Image 6">
            <a:extLst>
              <a:ext uri="{FF2B5EF4-FFF2-40B4-BE49-F238E27FC236}">
                <a16:creationId xmlns:a16="http://schemas.microsoft.com/office/drawing/2014/main" id="{ECB9B2B7-29D6-2943-B72A-D3EACEAE95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01" y="5724525"/>
            <a:ext cx="1212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4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DA9C5BE9-7E59-F943-894B-0439C5E8172B}"/>
              </a:ext>
            </a:extLst>
          </p:cNvPr>
          <p:cNvSpPr txBox="1">
            <a:spLocks/>
          </p:cNvSpPr>
          <p:nvPr/>
        </p:nvSpPr>
        <p:spPr bwMode="auto">
          <a:xfrm>
            <a:off x="9707" y="0"/>
            <a:ext cx="10084552" cy="1427028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III. </a:t>
            </a:r>
            <a:r>
              <a:rPr kumimoji="0" lang="fr-FR" sz="44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Composition et Organisation de la HAMA </a:t>
            </a:r>
            <a:endParaRPr kumimoji="0" lang="fr-FR" sz="44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B0CEDA2-CBC9-094E-8353-CA961F444580}"/>
              </a:ext>
            </a:extLst>
          </p:cNvPr>
          <p:cNvSpPr txBox="1">
            <a:spLocks/>
          </p:cNvSpPr>
          <p:nvPr/>
        </p:nvSpPr>
        <p:spPr>
          <a:xfrm>
            <a:off x="9707" y="1437901"/>
            <a:ext cx="4495800" cy="54418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b="1" dirty="0"/>
              <a:t>Composé de neuf(9) Membres appelés Conseillers, désignés de la manière suivante:</a:t>
            </a:r>
          </a:p>
          <a:p>
            <a:r>
              <a:rPr lang="fr-FR" altLang="fr-FR" b="1" dirty="0"/>
              <a:t>-Deux(2) par le Président de la République dont 1  Président  de la HAMA</a:t>
            </a:r>
          </a:p>
          <a:p>
            <a:r>
              <a:rPr lang="fr-FR" altLang="fr-FR" b="1" dirty="0"/>
              <a:t>-Deux(2) par le Président  de L’ Assemblée Nationale dont un pro</a:t>
            </a:r>
          </a:p>
          <a:p>
            <a:r>
              <a:rPr lang="fr-FR" altLang="fr-FR" b="1" dirty="0"/>
              <a:t>-Trois(3) Pro désignés par leurs Pairs </a:t>
            </a:r>
          </a:p>
          <a:p>
            <a:r>
              <a:rPr lang="fr-FR" altLang="fr-FR" b="1" dirty="0"/>
              <a:t>-un(1) Magistrat</a:t>
            </a:r>
          </a:p>
          <a:p>
            <a:r>
              <a:rPr lang="fr-FR" altLang="fr-FR" b="1" dirty="0"/>
              <a:t>-un(1) du monde de l’Arts</a:t>
            </a:r>
          </a:p>
          <a:p>
            <a:r>
              <a:rPr lang="fr-FR" altLang="fr-FR" b="1" dirty="0"/>
              <a:t> sont Nommés par décret du Président de la République</a:t>
            </a:r>
          </a:p>
          <a:p>
            <a:endParaRPr lang="fr-FR" altLang="fr-FR" b="1" dirty="0"/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A3F0CF29-9944-EE4C-B454-D1F37B458172}"/>
              </a:ext>
            </a:extLst>
          </p:cNvPr>
          <p:cNvSpPr txBox="1">
            <a:spLocks/>
          </p:cNvSpPr>
          <p:nvPr/>
        </p:nvSpPr>
        <p:spPr>
          <a:xfrm>
            <a:off x="4505507" y="1437902"/>
            <a:ext cx="5542585" cy="5430972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altLang="fr-FR" u="sng" dirty="0"/>
              <a:t>Les organes de la HAMA sont: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400" dirty="0"/>
              <a:t>-</a:t>
            </a:r>
            <a:r>
              <a:rPr lang="fr-FR" altLang="fr-FR" sz="2400" b="1" dirty="0"/>
              <a:t>Le collèges des Conseillers;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dirty="0"/>
              <a:t>-</a:t>
            </a:r>
            <a:r>
              <a:rPr lang="fr-FR" altLang="fr-FR" sz="2400" b="1" dirty="0"/>
              <a:t>Le Bureau;  </a:t>
            </a:r>
            <a:r>
              <a:rPr lang="fr-FR" altLang="fr-FR" sz="2400" dirty="0"/>
              <a:t>(Président, vice-président, Rapporteur, Rapporteur Adjoint)</a:t>
            </a:r>
          </a:p>
          <a:p>
            <a:pPr>
              <a:buFontTx/>
              <a:buChar char="-"/>
              <a:defRPr/>
            </a:pPr>
            <a:r>
              <a:rPr lang="fr-FR" altLang="fr-FR" sz="2400" b="1" dirty="0"/>
              <a:t>Les Commissions   spécialisées: </a:t>
            </a:r>
            <a:r>
              <a:rPr lang="fr-FR" altLang="fr-FR" sz="2400" dirty="0"/>
              <a:t>(Pluralisme et respect de la diversité, développement de la presse, Migration technologique, Culture, Protection de l’enfance)</a:t>
            </a:r>
          </a:p>
          <a:p>
            <a:pPr>
              <a:buFontTx/>
              <a:buChar char="-"/>
              <a:defRPr/>
            </a:pPr>
            <a:r>
              <a:rPr lang="fr-FR" altLang="fr-FR" sz="2400" b="1" dirty="0"/>
              <a:t>Le Secrétariat General: </a:t>
            </a:r>
            <a:r>
              <a:rPr lang="fr-FR" altLang="fr-FR" sz="2400" dirty="0"/>
              <a:t>(Département Juridique, Département Technique)</a:t>
            </a:r>
          </a:p>
          <a:p>
            <a:pPr>
              <a:buFontTx/>
              <a:buChar char="-"/>
              <a:defRPr/>
            </a:pPr>
            <a:r>
              <a:rPr lang="fr-FR" altLang="fr-FR" sz="2400" dirty="0"/>
              <a:t>Le</a:t>
            </a:r>
            <a:r>
              <a:rPr lang="fr-FR" altLang="fr-FR" sz="2400" b="1" dirty="0"/>
              <a:t>s Coordinations régionales;</a:t>
            </a:r>
          </a:p>
        </p:txBody>
      </p:sp>
      <p:pic>
        <p:nvPicPr>
          <p:cNvPr id="26" name="Image 4">
            <a:extLst>
              <a:ext uri="{FF2B5EF4-FFF2-40B4-BE49-F238E27FC236}">
                <a16:creationId xmlns:a16="http://schemas.microsoft.com/office/drawing/2014/main" id="{A05330A4-7D97-7041-A01C-CE1B9E012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61" y="6159674"/>
            <a:ext cx="747227" cy="69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1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97D31AC1-AE9F-8B4B-8F6F-DBDFCC876B16}"/>
              </a:ext>
            </a:extLst>
          </p:cNvPr>
          <p:cNvSpPr txBox="1">
            <a:spLocks/>
          </p:cNvSpPr>
          <p:nvPr/>
        </p:nvSpPr>
        <p:spPr bwMode="auto">
          <a:xfrm>
            <a:off x="9707" y="0"/>
            <a:ext cx="10043989" cy="14176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IV. Cadre normatif pour la régulation des médias au Tchad ?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AB42226-036B-B146-BF57-1139D8A7CE1D}"/>
              </a:ext>
            </a:extLst>
          </p:cNvPr>
          <p:cNvSpPr txBox="1">
            <a:spLocks/>
          </p:cNvSpPr>
          <p:nvPr/>
        </p:nvSpPr>
        <p:spPr bwMode="auto">
          <a:xfrm>
            <a:off x="9707" y="1417638"/>
            <a:ext cx="5149315" cy="4708525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Normes législatives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</a:rPr>
              <a:t>Constitution du 04 mai 2018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/>
                <a:ea typeface="Aharoni"/>
                <a:cs typeface="Aharoni"/>
              </a:rPr>
              <a:t>Loi  31/ PR/2018 portant ratification de l’ordonnance  N°025 du 29 juin 2018 portant régime de presse écrite et Média électronique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haroni"/>
                <a:cs typeface="Aharoni"/>
              </a:rPr>
              <a:t>Loi 32/PR/2018 portant ratification de l’ordonnance 16/PR/2018 du 25 mai 2018 portant attributions, composition, organisation et fonctionnement de la HAMA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haroni"/>
                <a:cs typeface="Aharoni"/>
              </a:rPr>
              <a:t>Loi 20/PR/2018 relative à la communication audiovisuelle 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8F1B8FBC-7A54-7B43-954C-8DA6A571ED1A}"/>
              </a:ext>
            </a:extLst>
          </p:cNvPr>
          <p:cNvSpPr txBox="1">
            <a:spLocks/>
          </p:cNvSpPr>
          <p:nvPr/>
        </p:nvSpPr>
        <p:spPr bwMode="auto">
          <a:xfrm>
            <a:off x="5159022" y="1417638"/>
            <a:ext cx="4935236" cy="4708525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Textes règlementaires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Règlement intérieur de la HAMA approuvé par Décret 049/PR/2019;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d’éthique et de la déontologie du journaliste tchadien adopté en 2003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</a:t>
            </a:r>
          </a:p>
        </p:txBody>
      </p:sp>
      <p:pic>
        <p:nvPicPr>
          <p:cNvPr id="24" name="Image 4">
            <a:extLst>
              <a:ext uri="{FF2B5EF4-FFF2-40B4-BE49-F238E27FC236}">
                <a16:creationId xmlns:a16="http://schemas.microsoft.com/office/drawing/2014/main" id="{F9E4C0F3-4122-9640-B35D-3F03B3032A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25" y="5300022"/>
            <a:ext cx="1212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4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10AAE4B-4AE9-F841-B06A-E060F99C88D7}"/>
              </a:ext>
            </a:extLst>
          </p:cNvPr>
          <p:cNvSpPr txBox="1">
            <a:spLocks/>
          </p:cNvSpPr>
          <p:nvPr/>
        </p:nvSpPr>
        <p:spPr bwMode="auto">
          <a:xfrm>
            <a:off x="9707" y="0"/>
            <a:ext cx="10084551" cy="141763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V. </a:t>
            </a: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Rôle du régulateur dans le développement des médias et de l’audiovisuel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94C434C-0539-1141-A2AF-856D7A0DB1B9}"/>
              </a:ext>
            </a:extLst>
          </p:cNvPr>
          <p:cNvSpPr txBox="1">
            <a:spLocks/>
          </p:cNvSpPr>
          <p:nvPr/>
        </p:nvSpPr>
        <p:spPr bwMode="auto">
          <a:xfrm>
            <a:off x="9707" y="1477434"/>
            <a:ext cx="4470755" cy="69744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Réguler pour une meilleure professionnalisation  et responsabilisation des Médias 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BD52963F-4BD1-794F-BF80-B940EAF41F49}"/>
              </a:ext>
            </a:extLst>
          </p:cNvPr>
          <p:cNvSpPr txBox="1">
            <a:spLocks/>
          </p:cNvSpPr>
          <p:nvPr/>
        </p:nvSpPr>
        <p:spPr bwMode="auto">
          <a:xfrm>
            <a:off x="129822" y="2253324"/>
            <a:ext cx="4023262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Contrôle du contenu des médias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Contrôle du respect des normes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 du respect du principe de pluralisme et de l’accès aux médias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 de l’indépendance des médias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Veille au marché publicitaire des médias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Renforce les capacités des médias et des journalistes par des sessions de formation 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2FE5D87-6ABC-E14A-86FA-87C5C1EADE3A}"/>
              </a:ext>
            </a:extLst>
          </p:cNvPr>
          <p:cNvSpPr txBox="1">
            <a:spLocks/>
          </p:cNvSpPr>
          <p:nvPr/>
        </p:nvSpPr>
        <p:spPr bwMode="auto">
          <a:xfrm>
            <a:off x="5136444" y="1477434"/>
            <a:ext cx="4911648" cy="639762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régulation, facteur d’un développement éthique et de qualité des médias </a:t>
            </a:r>
          </a:p>
        </p:txBody>
      </p:sp>
      <p:sp>
        <p:nvSpPr>
          <p:cNvPr id="27" name="Espace réservé du contenu 5">
            <a:extLst>
              <a:ext uri="{FF2B5EF4-FFF2-40B4-BE49-F238E27FC236}">
                <a16:creationId xmlns:a16="http://schemas.microsoft.com/office/drawing/2014/main" id="{15F8AFC9-F179-CA47-A6DB-45A4051C61EC}"/>
              </a:ext>
            </a:extLst>
          </p:cNvPr>
          <p:cNvSpPr txBox="1">
            <a:spLocks/>
          </p:cNvSpPr>
          <p:nvPr/>
        </p:nvSpPr>
        <p:spPr bwMode="auto">
          <a:xfrm>
            <a:off x="5136444" y="2252600"/>
            <a:ext cx="450097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Contrôle le respect de l’éthique et de la déontologie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Sanctionne les manquements et violations des textes par les médias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Assure la veille technologique des médias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Veille au respect du statut des journalistes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Appui les médias par l’aide à la presse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Prix de l’Excellence en journalisme</a:t>
            </a:r>
          </a:p>
        </p:txBody>
      </p:sp>
      <p:pic>
        <p:nvPicPr>
          <p:cNvPr id="28" name="Image 6">
            <a:extLst>
              <a:ext uri="{FF2B5EF4-FFF2-40B4-BE49-F238E27FC236}">
                <a16:creationId xmlns:a16="http://schemas.microsoft.com/office/drawing/2014/main" id="{2C8E15E8-52ED-A447-B1CC-41525B8C15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80" y="5724525"/>
            <a:ext cx="1207769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03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286C35-23C4-4ABF-9742-A3D4A17C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" y="834962"/>
            <a:ext cx="10090155" cy="602303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w="12700" h="12700"/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71B564-B198-4224-9E1E-A124E0FDD1E2}"/>
              </a:ext>
            </a:extLst>
          </p:cNvPr>
          <p:cNvSpPr/>
          <p:nvPr/>
        </p:nvSpPr>
        <p:spPr>
          <a:xfrm>
            <a:off x="10094259" y="834962"/>
            <a:ext cx="2097742" cy="60230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123720-243C-40FD-BD4E-C1A856C6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96" y="834963"/>
            <a:ext cx="2121817" cy="1224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1375B-A641-41FC-8246-961FF4AD3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25" y="1723779"/>
            <a:ext cx="2005409" cy="10253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2CBCC-8511-4A67-B9BE-CF184285A097}"/>
              </a:ext>
            </a:extLst>
          </p:cNvPr>
          <p:cNvSpPr txBox="1"/>
          <p:nvPr/>
        </p:nvSpPr>
        <p:spPr>
          <a:xfrm>
            <a:off x="10098363" y="2749125"/>
            <a:ext cx="20054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APRES LA RESTRUCTURATION </a:t>
            </a:r>
          </a:p>
          <a:p>
            <a:pPr algn="ctr"/>
            <a:r>
              <a:rPr lang="fr-FR" sz="1400" dirty="0">
                <a:solidFill>
                  <a:srgbClr val="FFFFFF"/>
                </a:solidFill>
              </a:rPr>
              <a:t>DES SECTEURS DES POSTES ET DES TELECOMMUNICATIONS</a:t>
            </a:r>
          </a:p>
          <a:p>
            <a:pPr algn="ctr"/>
            <a:r>
              <a:rPr lang="fr-FR" sz="1400" dirty="0">
                <a:solidFill>
                  <a:srgbClr val="BFE2F8"/>
                </a:solidFill>
              </a:rPr>
              <a:t>Bilan &amp; Défis et Perspectives</a:t>
            </a: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endParaRPr lang="fr-FR" sz="1400" dirty="0">
              <a:solidFill>
                <a:srgbClr val="BFE2F8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MINISTÈRE DES POSTES, DES NOUVELLES TECHNOLOGIES DE L’INFORMATION ET DE LA COMMUNICATION </a:t>
            </a:r>
          </a:p>
          <a:p>
            <a:endParaRPr lang="fr-FR" sz="1400" dirty="0">
              <a:solidFill>
                <a:srgbClr val="BFE2F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266A0-564D-467A-9828-3475DF619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62" y="4311299"/>
            <a:ext cx="1927040" cy="1224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02AFEC-CC81-42D9-BC6F-B0096B255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49" y="114216"/>
            <a:ext cx="821159" cy="674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94F4C-2B41-41F9-BC9F-171CF0A6B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8" y="6410632"/>
            <a:ext cx="10132617" cy="447367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E925B1C0-27BB-FB42-B877-C3143F50A9C6}"/>
              </a:ext>
            </a:extLst>
          </p:cNvPr>
          <p:cNvSpPr txBox="1">
            <a:spLocks/>
          </p:cNvSpPr>
          <p:nvPr/>
        </p:nvSpPr>
        <p:spPr bwMode="auto">
          <a:xfrm>
            <a:off x="1298951" y="2677971"/>
            <a:ext cx="82296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Je vous remercie !!!!</a:t>
            </a:r>
            <a:endParaRPr kumimoji="0" lang="fr-FR" altLang="fr-FR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" name="Image 1">
            <a:extLst>
              <a:ext uri="{FF2B5EF4-FFF2-40B4-BE49-F238E27FC236}">
                <a16:creationId xmlns:a16="http://schemas.microsoft.com/office/drawing/2014/main" id="{503897A0-F685-EB4C-B55E-8BA5E4CFB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126" y="5723484"/>
            <a:ext cx="12128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4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1273</Words>
  <Application>Microsoft Macintosh PowerPoint</Application>
  <PresentationFormat>Grand écran</PresentationFormat>
  <Paragraphs>194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Utilisateur Microsoft Office</cp:lastModifiedBy>
  <cp:revision>20</cp:revision>
  <dcterms:created xsi:type="dcterms:W3CDTF">2019-04-13T15:34:17Z</dcterms:created>
  <dcterms:modified xsi:type="dcterms:W3CDTF">2019-07-06T20:27:42Z</dcterms:modified>
</cp:coreProperties>
</file>