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1" r:id="rId3"/>
    <p:sldId id="282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7" r:id="rId17"/>
    <p:sldId id="268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FE2F8"/>
    <a:srgbClr val="55A9DB"/>
    <a:srgbClr val="FFFFFF"/>
    <a:srgbClr val="06A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9EDA-9FFE-4B9C-8542-A12B739CF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60003-3EAF-4969-AEA4-595A39615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81A5-6208-4BD4-93B1-E3392F8C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29809-68D6-42A6-B0BD-451F6613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825F-68A0-4E54-AEA6-0C3AD72D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3A4-A7EB-4B74-B710-EC468E64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9A33A-C9A0-45C2-8A22-937BC074A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24D1-5480-42BB-9EAE-15E3F59A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F6B5-6D63-4F91-BCE7-07AC54D7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E1D8-ECDC-400C-AC79-34DFD0E5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486F7-4DF2-4887-AAA0-EC384A020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327BC-3A02-4380-926A-6A1BA694A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A2C13-8B10-4AA9-ABDE-28BF17DC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6D9FB-A95B-4158-B7DB-3189EEB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28FB-8C55-4E05-A449-607A96B3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EDC7-2F24-4A52-A7D4-D405B0DE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62CA-CC85-4B12-AF1D-17FCC36B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AF02F-D0FA-432C-ABAE-782D1437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495B-4C99-41B7-A6A1-9AC8924B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1244-2E1E-4529-BCEE-B04AE79D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2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493A-89E6-4304-B169-7F0EC3D7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9314-2685-4B54-A8F6-9072220AB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7F3D-42F2-41BA-8002-72E9B519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8BED9-207C-4F61-8631-60F2DBF7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C127-58D7-4778-935B-47097882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83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F73F-E233-409D-8F39-04D0A9C6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EFB0-FB98-4815-9C69-48FFE3B51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746EC-21AF-422E-9F1F-DD1BDAED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433C7-B150-40E4-BDC8-FC4E3135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F3191-FDA5-416B-8E04-9C65C324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B50AE-B24A-403E-8A88-63F928B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7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D5D4-F606-4AD4-A82E-04D51812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E756E-67F1-4353-8148-42CAE47C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1D4F-F19E-473E-AF9E-F306F8095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B41A5-A9BB-4F3F-99E3-C056A59A0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BCEAC-8631-4070-B8B4-C753A0637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7E329-BEC0-477D-8882-F549A60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3179A-C220-4974-B81E-F7B9B3BA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B64A-DE3C-4A62-BEE8-4F5E4C2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4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8107-825B-489F-9AD8-C3DAEE9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6075C-5D3A-4D29-A87F-A07A803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CA5F8-6B90-4910-8F42-5CC32303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D8F01-B67C-4971-890E-9746821C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EFA4E-DBA3-4360-AA8A-C22492BC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6ECD1-49A8-4B2C-B0DC-2452AEE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08850-51A0-470E-9F34-C0656DD5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88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CEB6-3D49-4A73-8E61-4698B60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D362-2C29-4963-9BFC-269262D6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01F5-0674-4518-8AD0-C5C8DAA4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785B-7D8E-4273-BFE3-6AA9D65D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1B11-39D2-46B1-808B-80E786A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1409-0578-41B8-8DED-C5F70356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2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052D-E06C-47A5-A7B1-EA24EBFC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F78A-B584-42CA-A077-E33FC7EBC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7CC9E-E5EE-45CF-9FCF-7CEC4D7C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2FD82-C334-4E01-9AB2-612482DE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D987-95E5-4FAE-9EF8-6581E88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F005A-BAE6-4CDE-B847-5B379285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D35A5-B26F-42D3-BACB-08708FB3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21ACE-2F97-4304-B8AE-9EE7200B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307A-7182-471B-81EA-66CA53BBB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A381-E034-42C2-9967-B8596373035A}" type="datetimeFigureOut">
              <a:rPr lang="fr-FR" smtClean="0"/>
              <a:t>07/07/2019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CF61-68AD-4D51-A03A-31A74A88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AA5D-CC18-46A1-BD6F-8FDF1672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6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pic>
        <p:nvPicPr>
          <p:cNvPr id="29" name="Image 1">
            <a:extLst>
              <a:ext uri="{FF2B5EF4-FFF2-40B4-BE49-F238E27FC236}">
                <a16:creationId xmlns:a16="http://schemas.microsoft.com/office/drawing/2014/main" id="{24A013CA-F0B3-AD46-96F4-493F312B1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60">
            <a:off x="6457838" y="956262"/>
            <a:ext cx="2687638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7">
            <a:extLst>
              <a:ext uri="{FF2B5EF4-FFF2-40B4-BE49-F238E27FC236}">
                <a16:creationId xmlns:a16="http://schemas.microsoft.com/office/drawing/2014/main" id="{DDDDCEC5-BA2E-6443-A470-77C10EC87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6359525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DAB53-CE4A-CA41-9B9C-B6D1860C6E3F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987EAE24-4A05-B643-9BAC-2ED118999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2695" y="2671555"/>
            <a:ext cx="7880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r-CH" alt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fr-FR" alt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Mobile Banking : enjeux et perspectives au Tchad</a:t>
            </a:r>
            <a:br>
              <a:rPr kumimoji="0" lang="en-US" alt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fr-CH" alt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fr-FR" altLang="fr-FR" sz="36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D59C6459-83BB-224B-84E6-7479A170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" y="4842028"/>
            <a:ext cx="46482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</a:rPr>
              <a:t>Présentation: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rPr>
              <a:t>Alfred BEINGAR MOYANGAR</a:t>
            </a:r>
            <a:endParaRPr kumimoji="0" lang="en-US" altLang="fr-FR" sz="20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fr-FR" alt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rPr>
              <a:t>Directeur de l’Organisation, Projets et SI à la 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rPr>
              <a:t>CBT</a:t>
            </a:r>
            <a:endParaRPr kumimoji="0" lang="en-US" altLang="fr-FR" sz="1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fr-FR" alt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rPr>
              <a:t>Directeur Général de la CBT Bourse</a:t>
            </a:r>
            <a:endParaRPr kumimoji="0" lang="en-US" altLang="fr-FR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3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FF169E53-9C34-014D-A270-60A74BC7C170}"/>
              </a:ext>
            </a:extLst>
          </p:cNvPr>
          <p:cNvSpPr txBox="1">
            <a:spLocks/>
          </p:cNvSpPr>
          <p:nvPr/>
        </p:nvSpPr>
        <p:spPr bwMode="auto">
          <a:xfrm>
            <a:off x="25135" y="6117942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86BCD2-DBDD-D446-A7CA-937396F1A7DD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3D938DE-9F26-5848-901A-EAEF3161B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834962"/>
            <a:ext cx="8088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 Mobile Banking : Principe, Naissance, Technologie sous-jacente et corpus réglementaire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07EBCE7-91E0-7D49-AF7E-7BDA8DD6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6163186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 dirty="0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</a:p>
        </p:txBody>
      </p:sp>
    </p:spTree>
    <p:extLst>
      <p:ext uri="{BB962C8B-B14F-4D97-AF65-F5344CB8AC3E}">
        <p14:creationId xmlns:p14="http://schemas.microsoft.com/office/powerpoint/2010/main" val="136655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EA0C43D7-13CB-DC4F-9753-5B12C9B5EA19}"/>
              </a:ext>
            </a:extLst>
          </p:cNvPr>
          <p:cNvSpPr txBox="1">
            <a:spLocks/>
          </p:cNvSpPr>
          <p:nvPr/>
        </p:nvSpPr>
        <p:spPr bwMode="auto">
          <a:xfrm>
            <a:off x="123894" y="6025598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4CD4A-B76A-0240-993C-8C091856CF1A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640C2E70-500E-4C42-95BC-5D72DBB1A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800" y="875764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 Mobile Banking : Etat des lieux dans le monde et eu Tchad, volumétrie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3985D5FF-E1BE-2541-AFF9-FDA7EB46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44" y="6116086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38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1363159F-2BD4-B54E-AA71-59B273AC0B3B}"/>
              </a:ext>
            </a:extLst>
          </p:cNvPr>
          <p:cNvSpPr txBox="1">
            <a:spLocks/>
          </p:cNvSpPr>
          <p:nvPr/>
        </p:nvSpPr>
        <p:spPr bwMode="auto">
          <a:xfrm>
            <a:off x="25135" y="6015659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9D6C6-1100-8A41-BE17-EAD0A9C273A7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F9DA5BBE-01D4-CE48-A54F-B4237FEA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916566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 Mobile Banking : Etat des lieux dans le monde et eu Tchad, volumétrie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0DCED460-88F9-0143-8211-E6B667C4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6106147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41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C88E39B3-3069-CE43-9C89-5D9E8015BA53}"/>
              </a:ext>
            </a:extLst>
          </p:cNvPr>
          <p:cNvSpPr txBox="1">
            <a:spLocks/>
          </p:cNvSpPr>
          <p:nvPr/>
        </p:nvSpPr>
        <p:spPr bwMode="auto">
          <a:xfrm>
            <a:off x="25135" y="6045476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A4D33-F900-2A42-91A0-733DEC49183E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B456BC1-20AE-5742-B38F-59D0E0B60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834962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 Mobile Banking : Défis à relever aux plans technologiques, sécuritaires, stratégiques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F8BD3E1D-CF9C-9442-8511-6BBD65C8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6135964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84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C3320E9B-3E5F-F343-AF04-E64DE6C50F01}"/>
              </a:ext>
            </a:extLst>
          </p:cNvPr>
          <p:cNvSpPr txBox="1">
            <a:spLocks/>
          </p:cNvSpPr>
          <p:nvPr/>
        </p:nvSpPr>
        <p:spPr bwMode="auto">
          <a:xfrm>
            <a:off x="25135" y="6015659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55AEE-3BB0-5746-815C-FB7732DC8D7A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B998E8F-2A8F-4246-B3A9-BBA3E74A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8" y="788739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 Mobile Banking : Défis à relever aux plans technologiques, sécuritaires, stratégiques </a:t>
            </a:r>
            <a:endParaRPr kumimoji="0" lang="fr-FR" altLang="fr-FR" sz="28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2F2BEE7-F06D-D44C-8096-7C8E8472B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6106147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3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8CF81C00-5F13-7143-BC7D-4AC23FC9B75B}"/>
              </a:ext>
            </a:extLst>
          </p:cNvPr>
          <p:cNvSpPr txBox="1">
            <a:spLocks/>
          </p:cNvSpPr>
          <p:nvPr/>
        </p:nvSpPr>
        <p:spPr bwMode="auto">
          <a:xfrm>
            <a:off x="25135" y="6086606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72380-6DCF-3846-A929-F9A19A925C23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FC4BE7EF-C91B-544B-9ED7-0E797CA5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1059440"/>
            <a:ext cx="80883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Tentatives de normalisation de la BEAC par une incitation à une interopérabilité totale des moyens de paiements électronique :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431B00B-258E-094E-89F8-969A4554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42" y="2685281"/>
            <a:ext cx="8001000" cy="325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Monétique, Mobile Banking, cash transferts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AC34B1D3-9F33-CA44-A725-E92BC4DA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6177094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7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74353BFC-EF32-3646-8530-032C68C03B69}"/>
              </a:ext>
            </a:extLst>
          </p:cNvPr>
          <p:cNvSpPr txBox="1">
            <a:spLocks/>
          </p:cNvSpPr>
          <p:nvPr/>
        </p:nvSpPr>
        <p:spPr bwMode="auto">
          <a:xfrm>
            <a:off x="84138" y="6015658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5D1297-4FCD-9445-AC8B-874F7E23E2A6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265D1BB-A75C-784A-98A4-C1D3E000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083927"/>
            <a:ext cx="8243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Perspectives de l’économique numérique au Tchad et particulièrement pour le Mobile Banking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B6C3102-BB9A-6949-8BFF-FACC62A0F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106146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80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F64DA1C-D1D5-9547-9140-7BB6B08236BB}"/>
              </a:ext>
            </a:extLst>
          </p:cNvPr>
          <p:cNvSpPr txBox="1">
            <a:spLocks/>
          </p:cNvSpPr>
          <p:nvPr/>
        </p:nvSpPr>
        <p:spPr bwMode="auto">
          <a:xfrm>
            <a:off x="104017" y="6011582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3E042B-2EE9-0A45-B824-C85AF33F5C9E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C06F294-3742-144D-9AC5-F3A0B749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60" y="713301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Séances de questions/Réponses</a:t>
            </a:r>
            <a:endParaRPr kumimoji="0" lang="en-US" altLang="fr-FR" sz="36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2754910-A10D-0A47-B676-C701ADE1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67" y="6102070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24" name="Image 1">
            <a:extLst>
              <a:ext uri="{FF2B5EF4-FFF2-40B4-BE49-F238E27FC236}">
                <a16:creationId xmlns:a16="http://schemas.microsoft.com/office/drawing/2014/main" id="{C9013B5A-9AF9-5C4F-8DA1-DCDB79E8FC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53" y="2234705"/>
            <a:ext cx="3960813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4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FB2CAE30-C01A-7F42-8D1E-54F439839576}"/>
              </a:ext>
            </a:extLst>
          </p:cNvPr>
          <p:cNvSpPr txBox="1">
            <a:spLocks/>
          </p:cNvSpPr>
          <p:nvPr/>
        </p:nvSpPr>
        <p:spPr bwMode="auto">
          <a:xfrm>
            <a:off x="128601" y="5986321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7A3F-80AE-D345-82BC-73801209790F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C0D3403A-F081-0942-AE17-C1BC9EFAD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3600" b="1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Plan</a:t>
            </a:r>
            <a:endParaRPr kumimoji="0" lang="fr-FR" altLang="fr-FR" sz="36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E52CEDF6-C51E-5749-953B-72FF33B9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79022"/>
            <a:ext cx="831691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H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  Introduction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H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 </a:t>
            </a:r>
            <a:r>
              <a:rPr lang="fr-FR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L’économie numérique : Concept et enjeux </a:t>
            </a:r>
            <a:r>
              <a:rPr lang="fr-CH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H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fr-FR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 numérique : Etat des lieux dans le monde, en Afrique, en CEMAC et au Tchad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H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fr-FR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Mobile Banking : Principe, Naissance, Technologie sous-jacente et corpus réglementaire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CH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 </a:t>
            </a:r>
            <a:r>
              <a:rPr lang="fr-FR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Mobile Banking : Etat des lieux dans le monde et eu Tchad, volumétrie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Le Mobile Banking : Défis à relever aux plans technologiques, sécuritaires, stratégiques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Tentatives de normalisation de la BEAC par une incitation à une interopérabilité totale des moyens de paiements électronique : Monétique, Mobile Banking, cash transferts </a:t>
            </a:r>
            <a:endParaRPr lang="fr-CH" altLang="fr-FR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B1D5E9DE-0334-A94B-811E-A778D88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144419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 dirty="0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</a:p>
        </p:txBody>
      </p:sp>
    </p:spTree>
    <p:extLst>
      <p:ext uri="{BB962C8B-B14F-4D97-AF65-F5344CB8AC3E}">
        <p14:creationId xmlns:p14="http://schemas.microsoft.com/office/powerpoint/2010/main" val="263488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" y="788739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C9293B6B-881D-1847-B015-7C42C91F3E61}"/>
              </a:ext>
            </a:extLst>
          </p:cNvPr>
          <p:cNvSpPr txBox="1">
            <a:spLocks/>
          </p:cNvSpPr>
          <p:nvPr/>
        </p:nvSpPr>
        <p:spPr bwMode="auto">
          <a:xfrm>
            <a:off x="171450" y="6057837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38A6EA-D493-5F41-A316-BA1948B136F4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373293D2-F5F3-3547-B3CF-3DC40D1F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7" y="1010478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endParaRPr kumimoji="0" lang="fr-FR" altLang="fr-FR" sz="28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4307D5FA-E1F3-6349-BF39-E4B8E6C9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48325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 dirty="0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</a:p>
        </p:txBody>
      </p:sp>
    </p:spTree>
    <p:extLst>
      <p:ext uri="{BB962C8B-B14F-4D97-AF65-F5344CB8AC3E}">
        <p14:creationId xmlns:p14="http://schemas.microsoft.com/office/powerpoint/2010/main" val="365416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D0CDDF1E-C4F2-7546-A605-1C097C2D81A4}"/>
              </a:ext>
            </a:extLst>
          </p:cNvPr>
          <p:cNvSpPr txBox="1">
            <a:spLocks/>
          </p:cNvSpPr>
          <p:nvPr/>
        </p:nvSpPr>
        <p:spPr bwMode="auto">
          <a:xfrm>
            <a:off x="25135" y="6025598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2EC9F1-D831-4548-A05E-D91733451AC2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3EB8AB9E-A8F0-B042-8460-5BF5B24E4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57" y="7887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L’économie numérique : Concept et enjeux</a:t>
            </a:r>
            <a:endParaRPr kumimoji="0" lang="en-US" altLang="fr-FR" sz="28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659C6740-1249-0F44-8A4A-86F64114F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5" y="6116086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37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0B659C3E-0ADB-B447-ACCA-BE9160BE8FD8}"/>
              </a:ext>
            </a:extLst>
          </p:cNvPr>
          <p:cNvSpPr txBox="1">
            <a:spLocks/>
          </p:cNvSpPr>
          <p:nvPr/>
        </p:nvSpPr>
        <p:spPr bwMode="auto">
          <a:xfrm>
            <a:off x="123895" y="6045476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EE103-3553-214C-9753-908D1860EBC3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14ADBA39-336D-9C4A-853E-C44541043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801" y="788739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Economie numérique : Etat des lieux dans le monde, en Afrique, en CEMAC et au Tchad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EA78130-CCB5-F843-9BA8-1910EDD7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45" y="6135964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88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6832F5BA-CF1D-FA4C-9B6A-6BCCC8C1B699}"/>
              </a:ext>
            </a:extLst>
          </p:cNvPr>
          <p:cNvSpPr txBox="1">
            <a:spLocks/>
          </p:cNvSpPr>
          <p:nvPr/>
        </p:nvSpPr>
        <p:spPr bwMode="auto">
          <a:xfrm>
            <a:off x="133834" y="600572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2E94CE-AE0C-AA46-AA97-634726047AE4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F31BD345-842F-3E48-A395-3FE21A055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712" y="788739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Economie numérique : Etat des lieux dans le monde, en Afrique, en CEMAC et au Tchad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7B1F6772-0FBE-C24C-B84F-1E723D8C1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84" y="6096208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15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" y="8106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1291070B-BAB7-9245-8E49-3630F99C14B5}"/>
              </a:ext>
            </a:extLst>
          </p:cNvPr>
          <p:cNvSpPr txBox="1">
            <a:spLocks/>
          </p:cNvSpPr>
          <p:nvPr/>
        </p:nvSpPr>
        <p:spPr bwMode="auto">
          <a:xfrm>
            <a:off x="39680" y="6053931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C11DA-224E-D847-8AAE-8B2D5302DDA1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F4FB957-ED7B-8842-A2F7-23929402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25500"/>
            <a:ext cx="8281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0" u="none" strike="noStrike" kern="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 Mobile Banking : Principe, Naissance, Technologie sous-jacente et corpus réglementaire </a:t>
            </a:r>
            <a:endParaRPr kumimoji="0" lang="fr-FR" altLang="fr-FR" sz="26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FED16AF3-EFFD-3C48-ABF6-A59D9D25F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6144419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 dirty="0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</a:p>
        </p:txBody>
      </p:sp>
    </p:spTree>
    <p:extLst>
      <p:ext uri="{BB962C8B-B14F-4D97-AF65-F5344CB8AC3E}">
        <p14:creationId xmlns:p14="http://schemas.microsoft.com/office/powerpoint/2010/main" val="145943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1491B604-2217-8B48-8E37-C5575D6949F4}"/>
              </a:ext>
            </a:extLst>
          </p:cNvPr>
          <p:cNvSpPr txBox="1">
            <a:spLocks/>
          </p:cNvSpPr>
          <p:nvPr/>
        </p:nvSpPr>
        <p:spPr bwMode="auto">
          <a:xfrm>
            <a:off x="113955" y="6045476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87FD4B-B469-334B-96FB-9B3BD3C109D2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167620E-BD90-6948-90F1-FCD11456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30" y="916566"/>
            <a:ext cx="8088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 Mobile Banking : Principe, Naissance, Technologie sous-jacente et corpus réglementaire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7D9AD3B-45C9-604A-A650-46A03F752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05" y="6135964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11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4A44D8CB-534C-704E-B93D-40B77E304736}"/>
              </a:ext>
            </a:extLst>
          </p:cNvPr>
          <p:cNvSpPr txBox="1">
            <a:spLocks/>
          </p:cNvSpPr>
          <p:nvPr/>
        </p:nvSpPr>
        <p:spPr bwMode="auto">
          <a:xfrm>
            <a:off x="113955" y="6015659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44FD0A-052F-5C41-A00D-9EFD161BC431}" type="slidenum">
              <a:rPr kumimoji="0" lang="fr-FR" altLang="fr-FR" sz="2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B31E972-BF82-414A-87D3-732553BFC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05" y="834962"/>
            <a:ext cx="8088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 Mobile Banking : Principe, Naissance, Technologie sous-jacente et corpus réglementaire 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177148B-4CC4-414F-A99A-EC5F27DA4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05" y="6106147"/>
            <a:ext cx="83169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i="1">
                <a:solidFill>
                  <a:srgbClr val="003366"/>
                </a:solidFill>
                <a:latin typeface="Arial"/>
              </a:rPr>
              <a:t>20 ans après la restructuration des secteurs des Postes et des Télécommunications: Bilan, défis et perspectives– Juin 2019</a:t>
            </a:r>
            <a:endParaRPr lang="fr-FR" sz="1200" b="1" i="1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2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919</Words>
  <Application>Microsoft Macintosh PowerPoint</Application>
  <PresentationFormat>Grand écran</PresentationFormat>
  <Paragraphs>251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Utilisateur Microsoft Office</cp:lastModifiedBy>
  <cp:revision>21</cp:revision>
  <dcterms:created xsi:type="dcterms:W3CDTF">2019-04-13T15:34:17Z</dcterms:created>
  <dcterms:modified xsi:type="dcterms:W3CDTF">2019-07-07T14:26:47Z</dcterms:modified>
</cp:coreProperties>
</file>