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277" r:id="rId3"/>
    <p:sldId id="289" r:id="rId4"/>
    <p:sldId id="281" r:id="rId5"/>
    <p:sldId id="279" r:id="rId6"/>
    <p:sldId id="283" r:id="rId7"/>
    <p:sldId id="282" r:id="rId8"/>
    <p:sldId id="284" r:id="rId9"/>
    <p:sldId id="273" r:id="rId10"/>
    <p:sldId id="285" r:id="rId11"/>
    <p:sldId id="286" r:id="rId12"/>
    <p:sldId id="290" r:id="rId13"/>
    <p:sldId id="287" r:id="rId14"/>
    <p:sldId id="288" r:id="rId15"/>
    <p:sldId id="275" r:id="rId16"/>
    <p:sldId id="276"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9DB"/>
    <a:srgbClr val="06A0E2"/>
    <a:srgbClr val="002060"/>
    <a:srgbClr val="BFE2F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89494" autoAdjust="0"/>
  </p:normalViewPr>
  <p:slideViewPr>
    <p:cSldViewPr snapToGrid="0">
      <p:cViewPr varScale="1">
        <p:scale>
          <a:sx n="77" d="100"/>
          <a:sy n="77" d="100"/>
        </p:scale>
        <p:origin x="821"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26863E-7295-4FE8-8123-7B307766D20C}" type="datetimeFigureOut">
              <a:rPr lang="fr-FR" smtClean="0"/>
              <a:pPr/>
              <a:t>10/07/2019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5CD8C0-1159-4AC8-A96C-42AC3E10B98E}" type="slidenum">
              <a:rPr lang="fr-FR" smtClean="0"/>
              <a:pPr/>
              <a:t>‹N°›</a:t>
            </a:fld>
            <a:endParaRPr lang="fr-FR"/>
          </a:p>
        </p:txBody>
      </p:sp>
    </p:spTree>
    <p:extLst>
      <p:ext uri="{BB962C8B-B14F-4D97-AF65-F5344CB8AC3E}">
        <p14:creationId xmlns:p14="http://schemas.microsoft.com/office/powerpoint/2010/main" val="709433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3</a:t>
            </a:fld>
            <a:endParaRPr lang="fr-FR"/>
          </a:p>
        </p:txBody>
      </p:sp>
    </p:spTree>
    <p:extLst>
      <p:ext uri="{BB962C8B-B14F-4D97-AF65-F5344CB8AC3E}">
        <p14:creationId xmlns:p14="http://schemas.microsoft.com/office/powerpoint/2010/main" val="331224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5</a:t>
            </a:fld>
            <a:endParaRPr lang="fr-FR"/>
          </a:p>
        </p:txBody>
      </p:sp>
    </p:spTree>
    <p:extLst>
      <p:ext uri="{BB962C8B-B14F-4D97-AF65-F5344CB8AC3E}">
        <p14:creationId xmlns:p14="http://schemas.microsoft.com/office/powerpoint/2010/main" val="114798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6</a:t>
            </a:fld>
            <a:endParaRPr lang="fr-FR"/>
          </a:p>
        </p:txBody>
      </p:sp>
    </p:spTree>
    <p:extLst>
      <p:ext uri="{BB962C8B-B14F-4D97-AF65-F5344CB8AC3E}">
        <p14:creationId xmlns:p14="http://schemas.microsoft.com/office/powerpoint/2010/main" val="1961365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8</a:t>
            </a:fld>
            <a:endParaRPr lang="fr-FR"/>
          </a:p>
        </p:txBody>
      </p:sp>
    </p:spTree>
    <p:extLst>
      <p:ext uri="{BB962C8B-B14F-4D97-AF65-F5344CB8AC3E}">
        <p14:creationId xmlns:p14="http://schemas.microsoft.com/office/powerpoint/2010/main" val="1690562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10</a:t>
            </a:fld>
            <a:endParaRPr lang="fr-FR"/>
          </a:p>
        </p:txBody>
      </p:sp>
    </p:spTree>
    <p:extLst>
      <p:ext uri="{BB962C8B-B14F-4D97-AF65-F5344CB8AC3E}">
        <p14:creationId xmlns:p14="http://schemas.microsoft.com/office/powerpoint/2010/main" val="1381254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11</a:t>
            </a:fld>
            <a:endParaRPr lang="fr-FR"/>
          </a:p>
        </p:txBody>
      </p:sp>
    </p:spTree>
    <p:extLst>
      <p:ext uri="{BB962C8B-B14F-4D97-AF65-F5344CB8AC3E}">
        <p14:creationId xmlns:p14="http://schemas.microsoft.com/office/powerpoint/2010/main" val="2214245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C5CD8C0-1159-4AC8-A96C-42AC3E10B98E}" type="slidenum">
              <a:rPr lang="fr-FR" smtClean="0"/>
              <a:pPr/>
              <a:t>12</a:t>
            </a:fld>
            <a:endParaRPr lang="fr-FR"/>
          </a:p>
        </p:txBody>
      </p:sp>
    </p:spTree>
    <p:extLst>
      <p:ext uri="{BB962C8B-B14F-4D97-AF65-F5344CB8AC3E}">
        <p14:creationId xmlns:p14="http://schemas.microsoft.com/office/powerpoint/2010/main" val="193308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49EDA-9FFE-4B9C-8542-A12B739CF7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26160003-3EAF-4969-AEA4-595A39615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5CB281A5-6208-4BD4-93B1-E3392F8C4D85}"/>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5" name="Footer Placeholder 4">
            <a:extLst>
              <a:ext uri="{FF2B5EF4-FFF2-40B4-BE49-F238E27FC236}">
                <a16:creationId xmlns:a16="http://schemas.microsoft.com/office/drawing/2014/main" id="{99D29809-68D6-42A6-B0BD-451F6613DBC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083825F-68A0-4E54-AEA6-0C3AD72D6D5D}"/>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120007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173A4-A7EB-4B74-B710-EC468E647316}"/>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3CA9A33A-C9A0-45C2-8A22-937BC074AA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D33724D1-5480-42BB-9EAE-15E3F59AD845}"/>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5" name="Footer Placeholder 4">
            <a:extLst>
              <a:ext uri="{FF2B5EF4-FFF2-40B4-BE49-F238E27FC236}">
                <a16:creationId xmlns:a16="http://schemas.microsoft.com/office/drawing/2014/main" id="{B4C0F6B5-6D63-4F91-BCE7-07AC54D7BE2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2C98E1D8-ECDC-400C-AC79-34DFD0E58FF7}"/>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1896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E486F7-4DF2-4887-AAA0-EC384A020C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CC7327BC-3A02-4380-926A-6A1BA694AC0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0AA2C13-8B10-4AA9-ABDE-28BF17DC9BEB}"/>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5" name="Footer Placeholder 4">
            <a:extLst>
              <a:ext uri="{FF2B5EF4-FFF2-40B4-BE49-F238E27FC236}">
                <a16:creationId xmlns:a16="http://schemas.microsoft.com/office/drawing/2014/main" id="{6C56D9FB-A95B-4158-B7DB-3189EEB3575D}"/>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651628FB-8C55-4E05-A449-607A96B3DB54}"/>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353817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EDC7-2F24-4A52-A7D4-D405B0DE8BB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AAA62CA-CC85-4B12-AF1D-17FCC36B76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D05AF02F-D0FA-432C-ABAE-782D14376512}"/>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5" name="Footer Placeholder 4">
            <a:extLst>
              <a:ext uri="{FF2B5EF4-FFF2-40B4-BE49-F238E27FC236}">
                <a16:creationId xmlns:a16="http://schemas.microsoft.com/office/drawing/2014/main" id="{C430495B-4C99-41B7-A6A1-9AC8924B0F6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36F1244-2E1E-4529-BCEE-B04AE79DA134}"/>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293272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3493A-89E6-4304-B169-7F0EC3D70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BFAC9314-2685-4B54-A8F6-9072220AB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3BE7F3D-42F2-41BA-8002-72E9B5193606}"/>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5" name="Footer Placeholder 4">
            <a:extLst>
              <a:ext uri="{FF2B5EF4-FFF2-40B4-BE49-F238E27FC236}">
                <a16:creationId xmlns:a16="http://schemas.microsoft.com/office/drawing/2014/main" id="{D818BED9-207C-4F61-8631-60F2DBF785B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554C127-58D7-4778-935B-470978822A4E}"/>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76783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FF73F-E233-409D-8F39-04D0A9C63F6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709EFB0-FB98-4815-9C69-48FFE3B519A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661746EC-21AF-422E-9F1F-DD1BDAEDEB0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19C433C7-B150-40E4-BDC8-FC4E31356B12}"/>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6" name="Footer Placeholder 5">
            <a:extLst>
              <a:ext uri="{FF2B5EF4-FFF2-40B4-BE49-F238E27FC236}">
                <a16:creationId xmlns:a16="http://schemas.microsoft.com/office/drawing/2014/main" id="{452F3191-FDA5-416B-8E04-9C65C324AD83}"/>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A2B50AE-B24A-403E-8A88-63F928B65B6B}"/>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3968974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AD5D4-F606-4AD4-A82E-04D51812B03A}"/>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30CE756E-67F1-4353-8148-42CAE47CD5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9E1D4F-F19E-473E-AF9E-F306F809556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D18B41A5-A9BB-4F3F-99E3-C056A59A0E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2BCEAC-8631-4070-B8B4-C753A06374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1A27E329-BEC0-477D-8882-F549A60AC021}"/>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8" name="Footer Placeholder 7">
            <a:extLst>
              <a:ext uri="{FF2B5EF4-FFF2-40B4-BE49-F238E27FC236}">
                <a16:creationId xmlns:a16="http://schemas.microsoft.com/office/drawing/2014/main" id="{7AE3179A-C220-4974-B81E-F7B9B3BA89F6}"/>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EC3FB64A-DE3C-4A62-BEE8-4F5E4C2BECEB}"/>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352947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C8107-825B-489F-9AD8-C3DAEE97AB68}"/>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C446075C-5D3A-4D29-A87F-A07A8032CE1D}"/>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4" name="Footer Placeholder 3">
            <a:extLst>
              <a:ext uri="{FF2B5EF4-FFF2-40B4-BE49-F238E27FC236}">
                <a16:creationId xmlns:a16="http://schemas.microsoft.com/office/drawing/2014/main" id="{B67CA5F8-6B90-4910-8F42-5CC3230389BC}"/>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D58D8F01-B67C-4971-890E-9746821CF7D3}"/>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281451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1EFA4E-DBA3-4360-AA8A-C22492BC7EA3}"/>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3" name="Footer Placeholder 2">
            <a:extLst>
              <a:ext uri="{FF2B5EF4-FFF2-40B4-BE49-F238E27FC236}">
                <a16:creationId xmlns:a16="http://schemas.microsoft.com/office/drawing/2014/main" id="{8BC6ECD1-49A8-4B2C-B0DC-2452AEEFA8E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20008850-51A0-470E-9F34-C0656DD5FAFC}"/>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285788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3CEB6-3D49-4A73-8E61-4698B604C6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093AD362-2C29-4963-9BFC-269262D6A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4FBD01F5-0674-4518-8AD0-C5C8DAA4F4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8A785B-7D8E-4273-BFE3-6AA9D65D86E7}"/>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6" name="Footer Placeholder 5">
            <a:extLst>
              <a:ext uri="{FF2B5EF4-FFF2-40B4-BE49-F238E27FC236}">
                <a16:creationId xmlns:a16="http://schemas.microsoft.com/office/drawing/2014/main" id="{5BFA1B11-39D2-46B1-808B-80E786A70C37}"/>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63EF1409-0578-41B8-8DED-C5F703563BA8}"/>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280512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1052D-E06C-47A5-A7B1-EA24EBFCD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0213F78A-B584-42CA-A077-E33FC7EBC0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B2E7CC9E-E5EE-45CF-9FCF-7CEC4D7C7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62FD82-C334-4E01-9AB2-612482DE5FFD}"/>
              </a:ext>
            </a:extLst>
          </p:cNvPr>
          <p:cNvSpPr>
            <a:spLocks noGrp="1"/>
          </p:cNvSpPr>
          <p:nvPr>
            <p:ph type="dt" sz="half" idx="10"/>
          </p:nvPr>
        </p:nvSpPr>
        <p:spPr/>
        <p:txBody>
          <a:bodyPr/>
          <a:lstStyle/>
          <a:p>
            <a:fld id="{E85CA381-E034-42C2-9967-B8596373035A}" type="datetimeFigureOut">
              <a:rPr lang="fr-FR" smtClean="0"/>
              <a:pPr/>
              <a:t>10/07/2019</a:t>
            </a:fld>
            <a:endParaRPr lang="fr-FR"/>
          </a:p>
        </p:txBody>
      </p:sp>
      <p:sp>
        <p:nvSpPr>
          <p:cNvPr id="6" name="Footer Placeholder 5">
            <a:extLst>
              <a:ext uri="{FF2B5EF4-FFF2-40B4-BE49-F238E27FC236}">
                <a16:creationId xmlns:a16="http://schemas.microsoft.com/office/drawing/2014/main" id="{B945D987-95E5-4FAE-9EF8-6581E889133E}"/>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499F005A-BAE6-4CDE-B847-5B379285A2EB}"/>
              </a:ext>
            </a:extLst>
          </p:cNvPr>
          <p:cNvSpPr>
            <a:spLocks noGrp="1"/>
          </p:cNvSpPr>
          <p:nvPr>
            <p:ph type="sldNum" sz="quarter" idx="12"/>
          </p:nvPr>
        </p:nvSpPr>
        <p:spPr/>
        <p:txBody>
          <a:bodyPr/>
          <a:lstStyle/>
          <a:p>
            <a:fld id="{8064EC47-505F-4639-8058-F1B2672C4BFE}" type="slidenum">
              <a:rPr lang="fr-FR" smtClean="0"/>
              <a:pPr/>
              <a:t>‹N°›</a:t>
            </a:fld>
            <a:endParaRPr lang="fr-FR"/>
          </a:p>
        </p:txBody>
      </p:sp>
    </p:spTree>
    <p:extLst>
      <p:ext uri="{BB962C8B-B14F-4D97-AF65-F5344CB8AC3E}">
        <p14:creationId xmlns:p14="http://schemas.microsoft.com/office/powerpoint/2010/main" val="276907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8D35A5-B26F-42D3-BACB-08708FB359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4AF21ACE-2F97-4304-B8AE-9EE7200BF9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F49307A-7182-471B-81EA-66CA53BBBE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CA381-E034-42C2-9967-B8596373035A}" type="datetimeFigureOut">
              <a:rPr lang="fr-FR" smtClean="0"/>
              <a:pPr/>
              <a:t>10/07/2019</a:t>
            </a:fld>
            <a:endParaRPr lang="fr-FR"/>
          </a:p>
        </p:txBody>
      </p:sp>
      <p:sp>
        <p:nvSpPr>
          <p:cNvPr id="5" name="Footer Placeholder 4">
            <a:extLst>
              <a:ext uri="{FF2B5EF4-FFF2-40B4-BE49-F238E27FC236}">
                <a16:creationId xmlns:a16="http://schemas.microsoft.com/office/drawing/2014/main" id="{A669CF61-68AD-4D51-A03A-31A74A886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3A68AA5D-CC18-46A1-BD6F-8FDF1672D6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4EC47-505F-4639-8058-F1B2672C4BFE}" type="slidenum">
              <a:rPr lang="fr-FR" smtClean="0"/>
              <a:pPr/>
              <a:t>‹N°›</a:t>
            </a:fld>
            <a:endParaRPr lang="fr-FR"/>
          </a:p>
        </p:txBody>
      </p:sp>
    </p:spTree>
    <p:extLst>
      <p:ext uri="{BB962C8B-B14F-4D97-AF65-F5344CB8AC3E}">
        <p14:creationId xmlns:p14="http://schemas.microsoft.com/office/powerpoint/2010/main" val="858665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fr.wikipedia.org/wiki/Droit_%C3%A0_l%E2%80%99%C3%A9ducatio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631178" y="97519"/>
            <a:ext cx="1103472" cy="1019637"/>
          </a:xfrm>
          <a:prstGeom prst="rect">
            <a:avLst/>
          </a:prstGeom>
        </p:spPr>
      </p:pic>
      <p:sp>
        <p:nvSpPr>
          <p:cNvPr id="9" name="Rectangle 8"/>
          <p:cNvSpPr/>
          <p:nvPr/>
        </p:nvSpPr>
        <p:spPr>
          <a:xfrm>
            <a:off x="1385" y="2789996"/>
            <a:ext cx="10127342" cy="2308324"/>
          </a:xfrm>
          <a:prstGeom prst="rect">
            <a:avLst/>
          </a:prstGeom>
        </p:spPr>
        <p:txBody>
          <a:bodyPr wrap="square">
            <a:spAutoFit/>
          </a:bodyPr>
          <a:lstStyle/>
          <a:p>
            <a:pPr algn="ctr">
              <a:defRPr/>
            </a:pPr>
            <a:r>
              <a:rPr lang="fr-FR" altLang="fr-FR" sz="4000" b="1" dirty="0">
                <a:solidFill>
                  <a:srgbClr val="0000FF"/>
                </a:solidFill>
              </a:rPr>
              <a:t>DROITS ET OBLIGATIONS DES CLIENTS DES OPERATEURS DES TELECOMS OUVERTS AU PUBLIC</a:t>
            </a:r>
          </a:p>
          <a:p>
            <a:pPr algn="ctr">
              <a:defRPr/>
            </a:pPr>
            <a:endParaRPr lang="fr-FR" altLang="fr-FR" sz="2400" b="1" dirty="0">
              <a:solidFill>
                <a:srgbClr val="0000FF"/>
              </a:solidFill>
            </a:endParaRPr>
          </a:p>
        </p:txBody>
      </p:sp>
      <p:sp>
        <p:nvSpPr>
          <p:cNvPr id="17" name="Rectangle 4"/>
          <p:cNvSpPr>
            <a:spLocks noChangeArrowheads="1"/>
          </p:cNvSpPr>
          <p:nvPr/>
        </p:nvSpPr>
        <p:spPr bwMode="auto">
          <a:xfrm>
            <a:off x="692944" y="4532243"/>
            <a:ext cx="9435783" cy="1828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ctr" eaLnBrk="1" hangingPunct="1">
              <a:buFont typeface="Wingdings" panose="05000000000000000000" pitchFamily="2" charset="2"/>
              <a:buNone/>
            </a:pPr>
            <a:r>
              <a:rPr lang="fr-FR" altLang="fr-FR" sz="2400" b="1" dirty="0">
                <a:solidFill>
                  <a:srgbClr val="001326"/>
                </a:solidFill>
                <a:latin typeface="Albertus Extra Bold" pitchFamily="34" charset="0"/>
              </a:rPr>
              <a:t>N’Djamena,  11 - 13 Juin 2019</a:t>
            </a:r>
          </a:p>
          <a:p>
            <a:pPr algn="r">
              <a:buNone/>
              <a:defRPr/>
            </a:pPr>
            <a:endParaRPr lang="fr-FR" altLang="fr-FR" sz="2400" b="1" dirty="0">
              <a:solidFill>
                <a:srgbClr val="0000FF"/>
              </a:solidFill>
            </a:endParaRPr>
          </a:p>
          <a:p>
            <a:pPr algn="r">
              <a:buNone/>
              <a:defRPr/>
            </a:pPr>
            <a:r>
              <a:rPr lang="fr-FR" altLang="fr-FR" sz="2400" b="1" dirty="0">
                <a:solidFill>
                  <a:srgbClr val="0000FF"/>
                </a:solidFill>
              </a:rPr>
              <a:t>Yaya SIDJIM</a:t>
            </a:r>
          </a:p>
          <a:p>
            <a:pPr algn="r">
              <a:buNone/>
              <a:defRPr/>
            </a:pPr>
            <a:r>
              <a:rPr lang="fr-FR" altLang="fr-FR" sz="2400" b="1" dirty="0">
                <a:solidFill>
                  <a:srgbClr val="0000FF"/>
                </a:solidFill>
              </a:rPr>
              <a:t>ADC</a:t>
            </a:r>
          </a:p>
          <a:p>
            <a:pPr algn="ctr" eaLnBrk="1" hangingPunct="1">
              <a:buFont typeface="Wingdings" panose="05000000000000000000" pitchFamily="2" charset="2"/>
              <a:buNone/>
            </a:pPr>
            <a:endParaRPr lang="fr-FR" altLang="fr-FR" sz="2400" b="1" dirty="0">
              <a:solidFill>
                <a:srgbClr val="001326"/>
              </a:solidFill>
              <a:latin typeface="Albertus Extra Bold" pitchFamily="34" charset="0"/>
            </a:endParaRPr>
          </a:p>
        </p:txBody>
      </p:sp>
    </p:spTree>
    <p:extLst>
      <p:ext uri="{BB962C8B-B14F-4D97-AF65-F5344CB8AC3E}">
        <p14:creationId xmlns:p14="http://schemas.microsoft.com/office/powerpoint/2010/main" val="267019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 y="1581374"/>
            <a:ext cx="10184874"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buNone/>
            </a:pPr>
            <a:r>
              <a:rPr lang="fr-FR" sz="2400" b="1" dirty="0">
                <a:solidFill>
                  <a:srgbClr val="06A0E2"/>
                </a:solidFill>
              </a:rPr>
              <a:t>Les devoirs des consommateurs</a:t>
            </a:r>
            <a:endParaRPr lang="fr-FR" sz="2400" dirty="0">
              <a:solidFill>
                <a:srgbClr val="06A0E2"/>
              </a:solidFill>
            </a:endParaRPr>
          </a:p>
          <a:p>
            <a:pPr eaLnBrk="1" hangingPunct="1">
              <a:spcBef>
                <a:spcPct val="50000"/>
              </a:spcBef>
              <a:buClrTx/>
              <a:buFontTx/>
              <a:buNone/>
            </a:pPr>
            <a:endParaRPr lang="fr-FR" altLang="fr-FR" sz="2400" b="1" dirty="0">
              <a:solidFill>
                <a:srgbClr val="0000FF"/>
              </a:solidFill>
            </a:endParaRPr>
          </a:p>
        </p:txBody>
      </p:sp>
      <p:sp>
        <p:nvSpPr>
          <p:cNvPr id="20" name="Rectangle 1"/>
          <p:cNvSpPr>
            <a:spLocks noChangeArrowheads="1"/>
          </p:cNvSpPr>
          <p:nvPr/>
        </p:nvSpPr>
        <p:spPr bwMode="auto">
          <a:xfrm>
            <a:off x="200668" y="1916113"/>
            <a:ext cx="9928057" cy="516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a:buNone/>
            </a:pPr>
            <a:r>
              <a:rPr lang="fr-FR" sz="2400" dirty="0"/>
              <a:t>   Les droits énoncés ci-dessus impliquent des devoirs et des responsabilités pour le consommateur. Il est important que celui-ci soit: </a:t>
            </a:r>
          </a:p>
          <a:p>
            <a:pPr algn="just"/>
            <a:r>
              <a:rPr lang="fr-FR" sz="2200" dirty="0"/>
              <a:t>Averti : prêt à s’informer pour mieux connaître les biens et services qu'il utilise.</a:t>
            </a:r>
          </a:p>
          <a:p>
            <a:pPr algn="just"/>
            <a:r>
              <a:rPr lang="fr-FR" sz="2200" dirty="0"/>
              <a:t>Actif : décidé à se défendre lorsque sa cause est honnête et juste.</a:t>
            </a:r>
          </a:p>
          <a:p>
            <a:pPr algn="just"/>
            <a:r>
              <a:rPr lang="fr-FR" sz="2200" dirty="0"/>
              <a:t>Socialement responsable : conscient de l’influence que son comportement peut avoir sur la population, en particulier à l'égard des personnes les plus défavorisées tant sur le plan local que national ou international.</a:t>
            </a:r>
          </a:p>
          <a:p>
            <a:pPr algn="just"/>
            <a:r>
              <a:rPr lang="fr-FR" sz="2200" dirty="0"/>
              <a:t>Solidaire : convaincu que c'est dans l'union avec d'autres consommateurs qu'il aura la force et l'influence de promouvoir les intérêts de tous.</a:t>
            </a: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106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 y="1581374"/>
            <a:ext cx="10184874"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sz="2000" b="1" dirty="0">
                <a:solidFill>
                  <a:srgbClr val="55A9DB"/>
                </a:solidFill>
              </a:rPr>
              <a:t>Appréciation du respect des droits par les opérateurs et fournisseurs</a:t>
            </a:r>
            <a:endParaRPr lang="fr-FR" sz="2000" dirty="0">
              <a:solidFill>
                <a:srgbClr val="55A9DB"/>
              </a:solidFill>
            </a:endParaRPr>
          </a:p>
          <a:p>
            <a:pPr eaLnBrk="1" hangingPunct="1">
              <a:spcBef>
                <a:spcPct val="50000"/>
              </a:spcBef>
              <a:buClrTx/>
              <a:buFontTx/>
              <a:buNone/>
            </a:pPr>
            <a:endParaRPr lang="fr-FR" altLang="fr-FR" sz="2400" b="1" dirty="0">
              <a:solidFill>
                <a:srgbClr val="0000FF"/>
              </a:solidFill>
            </a:endParaRPr>
          </a:p>
        </p:txBody>
      </p:sp>
      <p:sp>
        <p:nvSpPr>
          <p:cNvPr id="20" name="Rectangle 1"/>
          <p:cNvSpPr>
            <a:spLocks noChangeArrowheads="1"/>
          </p:cNvSpPr>
          <p:nvPr/>
        </p:nvSpPr>
        <p:spPr bwMode="auto">
          <a:xfrm>
            <a:off x="200668" y="1592826"/>
            <a:ext cx="9928057"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lvl="0"/>
            <a:endParaRPr lang="fr-FR" sz="2400" dirty="0"/>
          </a:p>
          <a:p>
            <a:pPr lvl="0" algn="just"/>
            <a:r>
              <a:rPr lang="fr-FR" sz="2400" dirty="0"/>
              <a:t>Le Droit à la satisfaction des besoins essentiels : les Droits énumérés sont ignorés par les consommateurs faute de leur vulgarisation aux citoyens consommateurs.</a:t>
            </a:r>
          </a:p>
          <a:p>
            <a:pPr lvl="0" algn="just"/>
            <a:r>
              <a:rPr lang="fr-FR" sz="2400" dirty="0"/>
              <a:t>Le Droit à l’information n’est pas toujours bien respecté. </a:t>
            </a:r>
          </a:p>
          <a:p>
            <a:pPr lvl="0" algn="just"/>
            <a:r>
              <a:rPr lang="fr-FR" sz="2400" dirty="0"/>
              <a:t>Le droit à la réparation des torts n’est pas respecté.</a:t>
            </a:r>
          </a:p>
          <a:p>
            <a:pPr lvl="0" algn="just"/>
            <a:r>
              <a:rPr lang="fr-FR" sz="2400" dirty="0"/>
              <a:t>Le Droit au choix demeure encore limité malgré l’existence des 3 opérateurs car la concurrence reste faible. Les 2 grands opérateurs dominants se partagent aisément les marchés. </a:t>
            </a:r>
          </a:p>
          <a:p>
            <a:pPr lvl="0" algn="just"/>
            <a:r>
              <a:rPr lang="fr-FR" sz="2400" dirty="0"/>
              <a:t>La portabilité des numéros n’est pas encore rendue effective. </a:t>
            </a:r>
          </a:p>
          <a:p>
            <a:pPr marL="0" indent="0" eaLnBrk="1" hangingPunct="1">
              <a:spcBef>
                <a:spcPct val="0"/>
              </a:spcBef>
              <a:buClrTx/>
              <a:buNone/>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10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330" y="1640123"/>
            <a:ext cx="10184874"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86731" y="1426307"/>
            <a:ext cx="2051841" cy="5342159"/>
            <a:chOff x="10090932" y="1086638"/>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190052" y="1086638"/>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sz="2000" b="1" dirty="0">
                <a:solidFill>
                  <a:srgbClr val="55A9DB"/>
                </a:solidFill>
              </a:rPr>
              <a:t>Appréciation du respect des droits par les opérateurs et fournisseurs</a:t>
            </a:r>
            <a:endParaRPr lang="fr-FR" sz="2000" dirty="0">
              <a:solidFill>
                <a:srgbClr val="55A9DB"/>
              </a:solidFill>
            </a:endParaRPr>
          </a:p>
          <a:p>
            <a:pPr eaLnBrk="1" hangingPunct="1">
              <a:spcBef>
                <a:spcPct val="50000"/>
              </a:spcBef>
              <a:buClrTx/>
              <a:buFontTx/>
              <a:buNone/>
            </a:pPr>
            <a:endParaRPr lang="fr-FR" altLang="fr-FR" sz="2400" b="1" dirty="0">
              <a:solidFill>
                <a:srgbClr val="0000FF"/>
              </a:solidFill>
            </a:endParaRPr>
          </a:p>
        </p:txBody>
      </p:sp>
      <p:sp>
        <p:nvSpPr>
          <p:cNvPr id="20" name="Rectangle 1"/>
          <p:cNvSpPr>
            <a:spLocks noChangeArrowheads="1"/>
          </p:cNvSpPr>
          <p:nvPr/>
        </p:nvSpPr>
        <p:spPr bwMode="auto">
          <a:xfrm>
            <a:off x="188879" y="1562510"/>
            <a:ext cx="9928057" cy="5552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lvl="0" algn="just"/>
            <a:r>
              <a:rPr lang="fr-FR" sz="2400" dirty="0"/>
              <a:t>Le Droit d’être entendu n’est pas encore bien respecté : pas de représentation efficace et productive des consommateurs au sein des différentes instances.</a:t>
            </a:r>
          </a:p>
          <a:p>
            <a:pPr lvl="0" algn="just"/>
            <a:r>
              <a:rPr lang="fr-FR" sz="2400" dirty="0"/>
              <a:t>Les services des télécoms ont subi une taxation excessive qu’avant la restructuration avec un pléthore de taxes et prélèvement de toute sorte à la charge du pauvre Consommateur; ce qui est contraire au Droit à la protection des intérêts économiques des consommateurs. Compte tenu de son caractère transversal pour le développement économique et social,  </a:t>
            </a:r>
            <a:r>
              <a:rPr lang="fr-FR" sz="2200" b="1" dirty="0"/>
              <a:t>les droits d’accises doivent être exclus des TIC, les taxes sur la passerelle internationale et autres comme les appels entrants doivent aussi être bannies et les taux de prélèvement au profit des institutions sous tutelle doivent être révisés au strict minimum.</a:t>
            </a: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555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 y="1581374"/>
            <a:ext cx="10184874"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sz="2400" b="1" dirty="0">
                <a:solidFill>
                  <a:srgbClr val="55A9DB"/>
                </a:solidFill>
              </a:rPr>
              <a:t>LES OBLIGATIONS DES CONSOMMATEURS</a:t>
            </a:r>
            <a:endParaRPr lang="fr-FR" altLang="fr-FR" sz="2400" b="1" dirty="0">
              <a:solidFill>
                <a:srgbClr val="55A9DB"/>
              </a:solidFill>
            </a:endParaRPr>
          </a:p>
        </p:txBody>
      </p:sp>
      <p:sp>
        <p:nvSpPr>
          <p:cNvPr id="20" name="Rectangle 1"/>
          <p:cNvSpPr>
            <a:spLocks noChangeArrowheads="1"/>
          </p:cNvSpPr>
          <p:nvPr/>
        </p:nvSpPr>
        <p:spPr bwMode="auto">
          <a:xfrm>
            <a:off x="200668" y="1916113"/>
            <a:ext cx="9928057" cy="474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marL="342900" indent="-342900" algn="just">
              <a:buFont typeface="Wingdings" panose="05000000000000000000" pitchFamily="2" charset="2"/>
              <a:buChar char="q"/>
              <a:defRPr/>
            </a:pPr>
            <a:r>
              <a:rPr lang="fr-FR" sz="2400" dirty="0"/>
              <a:t>Le paiement des factures à bonne date : Les Consommateurs ont l’obligation de payer leurs factures à échéance ou conformément au contrat d’abonnement. </a:t>
            </a:r>
          </a:p>
          <a:p>
            <a:pPr marL="342900" indent="-342900" algn="just">
              <a:buFont typeface="Wingdings" panose="05000000000000000000" pitchFamily="2" charset="2"/>
              <a:buChar char="q"/>
              <a:defRPr/>
            </a:pPr>
            <a:r>
              <a:rPr lang="fr-FR" sz="2400" dirty="0"/>
              <a:t>La protection de l’environnement </a:t>
            </a:r>
            <a:r>
              <a:rPr lang="fr-FR" sz="2400" dirty="0">
                <a:latin typeface="Arial" panose="020B0604020202020204" pitchFamily="34" charset="0"/>
                <a:cs typeface="Arial" panose="020B0604020202020204" pitchFamily="34" charset="0"/>
              </a:rPr>
              <a:t>: </a:t>
            </a:r>
            <a:r>
              <a:rPr lang="fr-FR" sz="2400" dirty="0"/>
              <a:t>Chaque consommateur a la responsabilité de veiller à ce que l’utilisation des services ne porte atteinte à l’environnement.</a:t>
            </a:r>
            <a:endParaRPr lang="fr-FR"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defRPr/>
            </a:pPr>
            <a:r>
              <a:rPr lang="fr-FR" sz="2400" dirty="0">
                <a:latin typeface="Arial" panose="020B0604020202020204" pitchFamily="34" charset="0"/>
                <a:cs typeface="Arial" panose="020B0604020202020204" pitchFamily="34" charset="0"/>
              </a:rPr>
              <a:t> </a:t>
            </a:r>
            <a:r>
              <a:rPr lang="fr-FR" sz="2400" dirty="0"/>
              <a:t>La conscience : Le consommateur a la responsabilité d’être alerte et de s’interroger sur des questions telles que les termes et conditions de services.</a:t>
            </a:r>
          </a:p>
          <a:p>
            <a:pPr marL="342900" indent="-342900" algn="just">
              <a:buFont typeface="Wingdings" panose="05000000000000000000" pitchFamily="2" charset="2"/>
              <a:buChar char="q"/>
              <a:defRPr/>
            </a:pPr>
            <a:r>
              <a:rPr lang="fr-FR" sz="2400" dirty="0"/>
              <a:t>L’ esprit d’anticipation : Le consommateur ne doit pas  passer sous silence une défaillance constatée dans un service reçu ou dans le secteur</a:t>
            </a:r>
            <a:r>
              <a:rPr lang="fr-FR" sz="2000" dirty="0"/>
              <a:t>.</a:t>
            </a: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106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 y="1581374"/>
            <a:ext cx="10184874"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altLang="fr-FR" sz="2400" b="1" dirty="0">
                <a:solidFill>
                  <a:srgbClr val="0000FF"/>
                </a:solidFill>
              </a:rPr>
              <a:t>CONCLUSION</a:t>
            </a:r>
          </a:p>
          <a:p>
            <a:pPr eaLnBrk="1" hangingPunct="1">
              <a:spcBef>
                <a:spcPct val="50000"/>
              </a:spcBef>
              <a:buClrTx/>
              <a:buFontTx/>
              <a:buNone/>
            </a:pPr>
            <a:endParaRPr lang="fr-FR" altLang="fr-FR" sz="2400" b="1" dirty="0">
              <a:solidFill>
                <a:srgbClr val="0000FF"/>
              </a:solidFill>
            </a:endParaRPr>
          </a:p>
        </p:txBody>
      </p:sp>
      <p:sp>
        <p:nvSpPr>
          <p:cNvPr id="20" name="Rectangle 1"/>
          <p:cNvSpPr>
            <a:spLocks noChangeArrowheads="1"/>
          </p:cNvSpPr>
          <p:nvPr/>
        </p:nvSpPr>
        <p:spPr bwMode="auto">
          <a:xfrm>
            <a:off x="200668" y="1916113"/>
            <a:ext cx="9928057" cy="5053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marL="342900" indent="-342900" algn="just">
              <a:buFont typeface="Wingdings" panose="05000000000000000000" pitchFamily="2" charset="2"/>
              <a:buChar char="q"/>
              <a:defRPr/>
            </a:pPr>
            <a:r>
              <a:rPr lang="fr-FR" sz="2400" dirty="0">
                <a:latin typeface="Arial" panose="020B0604020202020204" pitchFamily="34" charset="0"/>
                <a:cs typeface="Arial" panose="020B0604020202020204" pitchFamily="34" charset="0"/>
              </a:rPr>
              <a:t>L’accès des citoyens consommateurs aux services des TIC est fondamental pour tout pays et de surcroit le Tchad, pays enclavé. </a:t>
            </a:r>
          </a:p>
          <a:p>
            <a:pPr marL="342900" indent="-342900" algn="just">
              <a:buFont typeface="Wingdings" panose="05000000000000000000" pitchFamily="2" charset="2"/>
              <a:buChar char="q"/>
              <a:defRPr/>
            </a:pPr>
            <a:r>
              <a:rPr lang="fr-FR" sz="2400" dirty="0">
                <a:latin typeface="Arial" panose="020B0604020202020204" pitchFamily="34" charset="0"/>
                <a:cs typeface="Arial" panose="020B0604020202020204" pitchFamily="34" charset="0"/>
              </a:rPr>
              <a:t>L’enjeu majeur réside dans la capacité des pouvoirs publics à lui accorder l’effectivité de la priorité que le numérique mérite dans notre pays pour favoriser son développement en levant toutes les contraintes et défis qui pèsent sur son développement.</a:t>
            </a:r>
          </a:p>
          <a:p>
            <a:pPr marL="342900" indent="-342900" algn="just">
              <a:buFont typeface="Wingdings" panose="05000000000000000000" pitchFamily="2" charset="2"/>
              <a:buChar char="q"/>
              <a:defRPr/>
            </a:pPr>
            <a:r>
              <a:rPr lang="fr-FR" altLang="fr-FR" sz="2400" dirty="0">
                <a:latin typeface="Arial" panose="020B0604020202020204" pitchFamily="34" charset="0"/>
                <a:cs typeface="Arial" panose="020B0604020202020204" pitchFamily="34" charset="0"/>
              </a:rPr>
              <a:t>Les citoyens consommateurs qui sont les principaux bénéficiaires doivent jouir pleinement des droits qui leur sont garantis par les lois en vigueur.</a:t>
            </a:r>
          </a:p>
          <a:p>
            <a:pPr marL="342900" indent="-342900" algn="just">
              <a:buFont typeface="Wingdings" panose="05000000000000000000" pitchFamily="2" charset="2"/>
              <a:buChar char="q"/>
              <a:defRPr/>
            </a:pPr>
            <a:r>
              <a:rPr lang="fr-FR" sz="2400" dirty="0">
                <a:latin typeface="Arial" panose="020B0604020202020204" pitchFamily="34" charset="0"/>
                <a:cs typeface="Arial" panose="020B0604020202020204" pitchFamily="34" charset="0"/>
              </a:rPr>
              <a:t>Une redéfinition de la vision du développement des Tics s’impose pour faire asseoir une économie numérique bénéfique pour l’Etat, les producteurs et les citoyens consommateurs.</a:t>
            </a: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106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altLang="fr-FR" sz="2400" b="1" dirty="0">
                <a:solidFill>
                  <a:srgbClr val="0000FF"/>
                </a:solidFill>
              </a:rPr>
              <a:t>CONCLUSION</a:t>
            </a:r>
          </a:p>
        </p:txBody>
      </p:sp>
      <p:sp>
        <p:nvSpPr>
          <p:cNvPr id="20" name="Rectangle 1"/>
          <p:cNvSpPr>
            <a:spLocks noChangeArrowheads="1"/>
          </p:cNvSpPr>
          <p:nvPr/>
        </p:nvSpPr>
        <p:spPr bwMode="auto">
          <a:xfrm>
            <a:off x="200668" y="1408596"/>
            <a:ext cx="9797020" cy="7786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defRPr/>
            </a:pPr>
            <a:endParaRPr lang="fr-FR" sz="2400" dirty="0">
              <a:latin typeface="Arial" pitchFamily="34" charset="0"/>
              <a:cs typeface="Arial" pitchFamily="34" charset="0"/>
            </a:endParaRPr>
          </a:p>
          <a:p>
            <a:pPr algn="just" eaLnBrk="1" hangingPunct="1">
              <a:defRPr/>
            </a:pPr>
            <a:r>
              <a:rPr lang="fr-FR" sz="2400" dirty="0">
                <a:latin typeface="Arial" pitchFamily="34" charset="0"/>
                <a:cs typeface="Arial" pitchFamily="34" charset="0"/>
              </a:rPr>
              <a:t>Aussi, il s’avère nécessaire d’apporter des améliorations au niveau:</a:t>
            </a:r>
          </a:p>
          <a:p>
            <a:pPr algn="just" eaLnBrk="1" hangingPunct="1">
              <a:defRPr/>
            </a:pPr>
            <a:endParaRPr lang="fr-FR" sz="2400" dirty="0">
              <a:latin typeface="Arial" pitchFamily="34" charset="0"/>
              <a:cs typeface="Arial" pitchFamily="34" charset="0"/>
            </a:endParaRPr>
          </a:p>
          <a:p>
            <a:pPr marL="342900" indent="-342900" algn="just" eaLnBrk="1" hangingPunct="1">
              <a:buFont typeface="Wingdings" panose="05000000000000000000" pitchFamily="2" charset="2"/>
              <a:buChar char="ü"/>
              <a:defRPr/>
            </a:pPr>
            <a:r>
              <a:rPr lang="fr-FR" sz="2400" dirty="0">
                <a:latin typeface="Arial" pitchFamily="34" charset="0"/>
                <a:cs typeface="Arial" pitchFamily="34" charset="0"/>
              </a:rPr>
              <a:t>des paramètres institutionnels;</a:t>
            </a:r>
          </a:p>
          <a:p>
            <a:pPr marL="342900" indent="-342900" algn="just" eaLnBrk="1" hangingPunct="1">
              <a:buFont typeface="Wingdings" panose="05000000000000000000" pitchFamily="2" charset="2"/>
              <a:buChar char="ü"/>
              <a:defRPr/>
            </a:pPr>
            <a:endParaRPr lang="fr-FR" sz="2400" dirty="0">
              <a:latin typeface="Arial" pitchFamily="34" charset="0"/>
              <a:cs typeface="Arial" pitchFamily="34" charset="0"/>
            </a:endParaRPr>
          </a:p>
          <a:p>
            <a:pPr marL="342900" indent="-342900" algn="just" eaLnBrk="1" hangingPunct="1">
              <a:buFont typeface="Wingdings" panose="05000000000000000000" pitchFamily="2" charset="2"/>
              <a:buChar char="ü"/>
              <a:defRPr/>
            </a:pPr>
            <a:r>
              <a:rPr lang="fr-FR" sz="2400" dirty="0">
                <a:latin typeface="Arial" pitchFamily="34" charset="0"/>
                <a:cs typeface="Arial" pitchFamily="34" charset="0"/>
              </a:rPr>
              <a:t>du portefeuille des produits;</a:t>
            </a:r>
          </a:p>
          <a:p>
            <a:pPr marL="342900" indent="-342900" algn="just" eaLnBrk="1" hangingPunct="1">
              <a:buFont typeface="Wingdings" panose="05000000000000000000" pitchFamily="2" charset="2"/>
              <a:buChar char="ü"/>
              <a:defRPr/>
            </a:pPr>
            <a:endParaRPr lang="fr-FR" sz="2400" dirty="0">
              <a:latin typeface="Arial" pitchFamily="34" charset="0"/>
              <a:cs typeface="Arial" pitchFamily="34" charset="0"/>
            </a:endParaRPr>
          </a:p>
          <a:p>
            <a:pPr marL="342900" indent="-342900" algn="just" eaLnBrk="1" hangingPunct="1">
              <a:buFont typeface="Wingdings" panose="05000000000000000000" pitchFamily="2" charset="2"/>
              <a:buChar char="ü"/>
              <a:defRPr/>
            </a:pPr>
            <a:r>
              <a:rPr lang="fr-FR" sz="2400" dirty="0">
                <a:latin typeface="Arial" pitchFamily="34" charset="0"/>
                <a:cs typeface="Arial" pitchFamily="34" charset="0"/>
              </a:rPr>
              <a:t>de marketing;</a:t>
            </a:r>
          </a:p>
          <a:p>
            <a:pPr marL="342900" indent="-342900" algn="just" eaLnBrk="1" hangingPunct="1">
              <a:buFont typeface="Wingdings" panose="05000000000000000000" pitchFamily="2" charset="2"/>
              <a:buChar char="ü"/>
              <a:defRPr/>
            </a:pPr>
            <a:endParaRPr lang="fr-FR" sz="2400" dirty="0">
              <a:latin typeface="Arial" pitchFamily="34" charset="0"/>
              <a:cs typeface="Arial" pitchFamily="34" charset="0"/>
            </a:endParaRPr>
          </a:p>
          <a:p>
            <a:pPr marL="342900" indent="-342900" algn="just" eaLnBrk="1" hangingPunct="1">
              <a:buFont typeface="Wingdings" panose="05000000000000000000" pitchFamily="2" charset="2"/>
              <a:buChar char="ü"/>
              <a:defRPr/>
            </a:pPr>
            <a:r>
              <a:rPr lang="fr-FR" sz="2400" dirty="0">
                <a:latin typeface="Arial" pitchFamily="34" charset="0"/>
                <a:cs typeface="Arial" pitchFamily="34" charset="0"/>
              </a:rPr>
              <a:t>des alliances et partenariats stratégiques;</a:t>
            </a:r>
          </a:p>
          <a:p>
            <a:pPr marL="342900" indent="-342900" algn="just" eaLnBrk="1" hangingPunct="1">
              <a:buFont typeface="Wingdings" panose="05000000000000000000" pitchFamily="2" charset="2"/>
              <a:buChar char="ü"/>
              <a:defRPr/>
            </a:pPr>
            <a:endParaRPr lang="fr-FR" sz="2400" dirty="0">
              <a:latin typeface="Arial" pitchFamily="34" charset="0"/>
              <a:cs typeface="Arial" pitchFamily="34" charset="0"/>
            </a:endParaRPr>
          </a:p>
          <a:p>
            <a:pPr marL="342900" indent="-342900" algn="just" eaLnBrk="1" hangingPunct="1">
              <a:buFont typeface="Wingdings" panose="05000000000000000000" pitchFamily="2" charset="2"/>
              <a:buChar char="ü"/>
              <a:defRPr/>
            </a:pPr>
            <a:r>
              <a:rPr lang="fr-FR" sz="2400" dirty="0">
                <a:latin typeface="Arial" pitchFamily="34" charset="0"/>
                <a:cs typeface="Arial" pitchFamily="34" charset="0"/>
              </a:rPr>
              <a:t>de l’Adoption des </a:t>
            </a:r>
            <a:r>
              <a:rPr lang="fr-FR" sz="2400" dirty="0" err="1">
                <a:latin typeface="Arial" pitchFamily="34" charset="0"/>
                <a:cs typeface="Arial" pitchFamily="34" charset="0"/>
              </a:rPr>
              <a:t>TICs</a:t>
            </a:r>
            <a:r>
              <a:rPr lang="fr-FR" sz="2400" dirty="0">
                <a:latin typeface="Arial" pitchFamily="34" charset="0"/>
                <a:cs typeface="Arial" pitchFamily="34" charset="0"/>
              </a:rPr>
              <a:t>…</a:t>
            </a:r>
          </a:p>
          <a:p>
            <a:pPr algn="just" eaLnBrk="1" hangingPunct="1">
              <a:defRPr/>
            </a:pPr>
            <a:endParaRPr lang="fr-FR" sz="2400" dirty="0">
              <a:latin typeface="Arial" pitchFamily="34" charset="0"/>
              <a:cs typeface="Arial" pitchFamily="34" charset="0"/>
            </a:endParaRPr>
          </a:p>
          <a:p>
            <a:pPr algn="just" eaLnBrk="1" hangingPunct="1">
              <a:defRPr/>
            </a:pPr>
            <a:endParaRPr lang="fr-FR" sz="2400" dirty="0">
              <a:latin typeface="Arial" pitchFamily="34" charset="0"/>
              <a:cs typeface="Arial" pitchFamily="34" charset="0"/>
            </a:endParaRPr>
          </a:p>
          <a:p>
            <a:pPr algn="just" eaLnBrk="1" hangingPunct="1">
              <a:defRPr/>
            </a:pPr>
            <a:endParaRPr lang="fr-FR" sz="2400" dirty="0">
              <a:latin typeface="Arial" pitchFamily="34" charset="0"/>
              <a:cs typeface="Arial" pitchFamily="34" charset="0"/>
            </a:endParaRPr>
          </a:p>
          <a:p>
            <a:pPr algn="just" eaLnBrk="1" hangingPunct="1">
              <a:defRPr/>
            </a:pPr>
            <a:endParaRPr lang="fr-FR" sz="2000" dirty="0">
              <a:latin typeface="Arial" pitchFamily="34" charset="0"/>
              <a:cs typeface="Arial" pitchFamily="34" charset="0"/>
            </a:endParaRPr>
          </a:p>
          <a:p>
            <a:pPr algn="just" eaLnBrk="1" hangingPunct="1">
              <a:defRPr/>
            </a:pPr>
            <a:endParaRPr lang="fr-FR" sz="2000" dirty="0">
              <a:latin typeface="Arial" pitchFamily="34" charset="0"/>
              <a:cs typeface="Arial" pitchFamily="34" charset="0"/>
            </a:endParaRPr>
          </a:p>
          <a:p>
            <a:pPr marL="285750" indent="-285750" eaLnBrk="1" hangingPunct="1">
              <a:buFont typeface="Wingdings" pitchFamily="2" charset="2"/>
              <a:buChar char="§"/>
              <a:defRPr/>
            </a:pPr>
            <a:endParaRPr lang="fr-FR" altLang="fr-FR" sz="2000" dirty="0">
              <a:latin typeface="Arial" charset="0"/>
              <a:cs typeface="Arial" charset="0"/>
            </a:endParaRPr>
          </a:p>
          <a:p>
            <a:pPr eaLnBrk="1" hangingPunct="1">
              <a:defRPr/>
            </a:pPr>
            <a:endParaRPr lang="fr-FR" altLang="fr-FR" sz="2000" dirty="0">
              <a:latin typeface="Arial" charset="0"/>
              <a:cs typeface="Arial" charset="0"/>
            </a:endParaRPr>
          </a:p>
          <a:p>
            <a:pPr marL="285750" indent="-285750" eaLnBrk="1" hangingPunct="1">
              <a:buFont typeface="Wingdings" pitchFamily="2" charset="2"/>
              <a:buChar char="§"/>
              <a:defRPr/>
            </a:pPr>
            <a:endParaRPr lang="fr-FR" altLang="fr-FR" sz="2000" dirty="0">
              <a:latin typeface="Arial" charset="0"/>
              <a:cs typeface="Arial" charset="0"/>
            </a:endParaRPr>
          </a:p>
          <a:p>
            <a:pPr marL="285750" indent="-285750" eaLnBrk="1" hangingPunct="1">
              <a:buFont typeface="Wingdings" pitchFamily="2" charset="2"/>
              <a:buChar char="§"/>
              <a:defRPr/>
            </a:pPr>
            <a:endParaRPr lang="fr-FR" altLang="fr-FR" sz="2000" dirty="0">
              <a:latin typeface="Arial" charset="0"/>
              <a:cs typeface="Arial" charset="0"/>
            </a:endParaRPr>
          </a:p>
          <a:p>
            <a:pPr eaLnBrk="1" hangingPunct="1">
              <a:defRPr/>
            </a:pPr>
            <a:endParaRPr lang="fr-FR" altLang="fr-FR" sz="2000" dirty="0">
              <a:latin typeface="Arial" charset="0"/>
              <a:cs typeface="Arial" charset="0"/>
            </a:endParaRPr>
          </a:p>
        </p:txBody>
      </p:sp>
    </p:spTree>
    <p:extLst>
      <p:ext uri="{BB962C8B-B14F-4D97-AF65-F5344CB8AC3E}">
        <p14:creationId xmlns:p14="http://schemas.microsoft.com/office/powerpoint/2010/main" val="1103354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411895"/>
            <a:ext cx="10197558" cy="4102115"/>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464742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a:p>
            <a:pPr algn="ctr"/>
            <a:endParaRPr lang="fr-FR" sz="2000" dirty="0">
              <a:solidFill>
                <a:srgbClr val="002060"/>
              </a:solidFill>
            </a:endParaRPr>
          </a:p>
          <a:p>
            <a:pPr algn="ctr"/>
            <a:endParaRPr lang="fr-FR" sz="2000" dirty="0">
              <a:solidFill>
                <a:srgbClr val="002060"/>
              </a:solidFill>
            </a:endParaRPr>
          </a:p>
          <a:p>
            <a:pPr algn="ctr"/>
            <a:endParaRPr lang="fr-FR" sz="2400" dirty="0">
              <a:solidFill>
                <a:srgbClr val="002060"/>
              </a:solidFill>
            </a:endParaRPr>
          </a:p>
          <a:p>
            <a:pPr algn="ctr"/>
            <a:endParaRPr lang="fr-FR" sz="2400" dirty="0">
              <a:solidFill>
                <a:srgbClr val="002060"/>
              </a:solidFill>
            </a:endParaRPr>
          </a:p>
          <a:p>
            <a:pPr algn="ctr"/>
            <a:endParaRPr lang="fr-FR" sz="2400" dirty="0">
              <a:solidFill>
                <a:srgbClr val="002060"/>
              </a:solidFill>
            </a:endParaRPr>
          </a:p>
          <a:p>
            <a:pPr algn="ctr"/>
            <a:endParaRPr lang="fr-FR" sz="2400" dirty="0">
              <a:solidFill>
                <a:srgbClr val="002060"/>
              </a:solidFill>
            </a:endParaRPr>
          </a:p>
          <a:p>
            <a:pPr algn="ctr"/>
            <a:r>
              <a:rPr lang="fr-FR" sz="2400" dirty="0">
                <a:solidFill>
                  <a:srgbClr val="002060"/>
                </a:solidFill>
              </a:rPr>
              <a:t>Je vous remercie pour votre attention</a:t>
            </a:r>
          </a:p>
          <a:p>
            <a:pPr algn="ctr"/>
            <a:endParaRPr lang="fr-FR" sz="2400" dirty="0">
              <a:solidFill>
                <a:srgbClr val="002060"/>
              </a:solidFill>
            </a:endParaRPr>
          </a:p>
          <a:p>
            <a:pPr algn="ctr"/>
            <a:endParaRPr lang="fr-FR" sz="2400" dirty="0">
              <a:solidFill>
                <a:srgbClr val="002060"/>
              </a:solidFill>
            </a:endParaRPr>
          </a:p>
          <a:p>
            <a:pPr algn="ctr"/>
            <a:endParaRPr lang="fr-FR" sz="2400" dirty="0">
              <a:solidFill>
                <a:srgbClr val="002060"/>
              </a:solidFill>
            </a:endParaRPr>
          </a:p>
          <a:p>
            <a:pPr algn="ctr"/>
            <a:r>
              <a:rPr lang="fr-FR" sz="2400" dirty="0">
                <a:solidFill>
                  <a:srgbClr val="002060"/>
                </a:solidFill>
              </a:rPr>
              <a:t>www.adctchad.org</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844250" y="97519"/>
            <a:ext cx="1103472" cy="1019637"/>
          </a:xfrm>
          <a:prstGeom prst="rect">
            <a:avLst/>
          </a:prstGeom>
        </p:spPr>
      </p:pic>
    </p:spTree>
    <p:extLst>
      <p:ext uri="{BB962C8B-B14F-4D97-AF65-F5344CB8AC3E}">
        <p14:creationId xmlns:p14="http://schemas.microsoft.com/office/powerpoint/2010/main" val="901141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4"/>
            <a:ext cx="7559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altLang="fr-FR" sz="2400" b="1" dirty="0"/>
              <a:t>PLAN</a:t>
            </a:r>
            <a:r>
              <a:rPr lang="fr-FR" altLang="fr-FR" sz="2400" b="1" dirty="0">
                <a:solidFill>
                  <a:schemeClr val="tx2"/>
                </a:solidFill>
              </a:rPr>
              <a:t> </a:t>
            </a:r>
          </a:p>
        </p:txBody>
      </p:sp>
      <p:sp>
        <p:nvSpPr>
          <p:cNvPr id="17" name="Rectangle 1"/>
          <p:cNvSpPr>
            <a:spLocks noChangeArrowheads="1"/>
          </p:cNvSpPr>
          <p:nvPr/>
        </p:nvSpPr>
        <p:spPr bwMode="auto">
          <a:xfrm>
            <a:off x="200668" y="1702987"/>
            <a:ext cx="9638791"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a:spcBef>
                <a:spcPct val="0"/>
              </a:spcBef>
              <a:buClrTx/>
              <a:buFont typeface="Courier New" panose="02070309020205020404" pitchFamily="49" charset="0"/>
              <a:buChar char="o"/>
              <a:defRPr/>
            </a:pPr>
            <a:r>
              <a:rPr lang="fr-FR" altLang="fr-FR" sz="2300" b="1" dirty="0">
                <a:ea typeface="Verdana" panose="020B0604030504040204" pitchFamily="34" charset="0"/>
                <a:cs typeface="Verdana" panose="020B0604030504040204" pitchFamily="34" charset="0"/>
              </a:rPr>
              <a:t>Introduction</a:t>
            </a:r>
          </a:p>
          <a:p>
            <a:pPr algn="just">
              <a:spcBef>
                <a:spcPct val="0"/>
              </a:spcBef>
              <a:buClrTx/>
              <a:buFont typeface="Courier New" panose="02070309020205020404" pitchFamily="49" charset="0"/>
              <a:buChar char="o"/>
              <a:defRPr/>
            </a:pPr>
            <a:r>
              <a:rPr lang="fr-FR" altLang="fr-FR" sz="2300" b="1" dirty="0">
                <a:ea typeface="Verdana" panose="020B0604030504040204" pitchFamily="34" charset="0"/>
                <a:cs typeface="Verdana" panose="020B0604030504040204" pitchFamily="34" charset="0"/>
              </a:rPr>
              <a:t>Rappel des priorités des usagers des Postes et télécoms lors de la restructuration intervenues en 1998</a:t>
            </a:r>
          </a:p>
          <a:p>
            <a:pPr algn="just">
              <a:spcBef>
                <a:spcPct val="0"/>
              </a:spcBef>
              <a:buClrTx/>
              <a:buFont typeface="Courier New" panose="02070309020205020404" pitchFamily="49" charset="0"/>
              <a:buChar char="o"/>
              <a:defRPr/>
            </a:pPr>
            <a:r>
              <a:rPr lang="fr-FR" sz="2300" b="1" dirty="0">
                <a:ea typeface="Verdana" panose="020B0604030504040204" pitchFamily="34" charset="0"/>
                <a:cs typeface="Verdana" panose="020B0604030504040204" pitchFamily="34" charset="0"/>
              </a:rPr>
              <a:t>Quel bilan par rapport aux droits des consommateurs des services des </a:t>
            </a:r>
            <a:r>
              <a:rPr lang="fr-FR" sz="2300" b="1" dirty="0" err="1">
                <a:ea typeface="Verdana" panose="020B0604030504040204" pitchFamily="34" charset="0"/>
                <a:cs typeface="Verdana" panose="020B0604030504040204" pitchFamily="34" charset="0"/>
              </a:rPr>
              <a:t>telecoms</a:t>
            </a:r>
            <a:r>
              <a:rPr lang="fr-FR" sz="2300" b="1" dirty="0">
                <a:ea typeface="Verdana" panose="020B0604030504040204" pitchFamily="34" charset="0"/>
                <a:cs typeface="Verdana" panose="020B0604030504040204" pitchFamily="34" charset="0"/>
              </a:rPr>
              <a:t> ?</a:t>
            </a:r>
          </a:p>
          <a:p>
            <a:pPr algn="just">
              <a:spcBef>
                <a:spcPct val="0"/>
              </a:spcBef>
              <a:buClrTx/>
              <a:buFont typeface="Courier New" panose="02070309020205020404" pitchFamily="49" charset="0"/>
              <a:buChar char="o"/>
              <a:defRPr/>
            </a:pPr>
            <a:r>
              <a:rPr lang="fr-FR" altLang="fr-FR" sz="2300" b="1" dirty="0">
                <a:ea typeface="Verdana" panose="020B0604030504040204" pitchFamily="34" charset="0"/>
                <a:cs typeface="Verdana" panose="020B0604030504040204" pitchFamily="34" charset="0"/>
              </a:rPr>
              <a:t>Les droits des Consommateurs</a:t>
            </a:r>
          </a:p>
          <a:p>
            <a:pPr algn="just">
              <a:spcBef>
                <a:spcPct val="0"/>
              </a:spcBef>
              <a:buClrTx/>
              <a:buFont typeface="Courier New" panose="02070309020205020404" pitchFamily="49" charset="0"/>
              <a:buChar char="o"/>
              <a:defRPr/>
            </a:pPr>
            <a:r>
              <a:rPr lang="fr-FR" sz="2300" b="1" dirty="0">
                <a:ea typeface="Verdana" panose="020B0604030504040204" pitchFamily="34" charset="0"/>
                <a:cs typeface="Verdana" panose="020B0604030504040204" pitchFamily="34" charset="0"/>
              </a:rPr>
              <a:t>Droits des consommateurs des services de télécoms</a:t>
            </a:r>
          </a:p>
          <a:p>
            <a:pPr algn="just">
              <a:spcBef>
                <a:spcPct val="0"/>
              </a:spcBef>
              <a:buClrTx/>
              <a:buFont typeface="Courier New" panose="02070309020205020404" pitchFamily="49" charset="0"/>
              <a:buChar char="o"/>
              <a:defRPr/>
            </a:pPr>
            <a:r>
              <a:rPr lang="fr-FR" sz="2300" b="1" dirty="0">
                <a:ea typeface="Verdana" panose="020B0604030504040204" pitchFamily="34" charset="0"/>
                <a:cs typeface="Verdana" panose="020B0604030504040204" pitchFamily="34" charset="0"/>
              </a:rPr>
              <a:t>Les devoirs des consommateurs</a:t>
            </a:r>
          </a:p>
          <a:p>
            <a:pPr algn="just">
              <a:spcBef>
                <a:spcPct val="0"/>
              </a:spcBef>
              <a:buClrTx/>
              <a:buFont typeface="Courier New" panose="02070309020205020404" pitchFamily="49" charset="0"/>
              <a:buChar char="o"/>
              <a:defRPr/>
            </a:pPr>
            <a:r>
              <a:rPr lang="fr-FR" sz="2300" b="1" dirty="0">
                <a:ea typeface="Verdana" panose="020B0604030504040204" pitchFamily="34" charset="0"/>
                <a:cs typeface="Verdana" panose="020B0604030504040204" pitchFamily="34" charset="0"/>
              </a:rPr>
              <a:t>Appréciation du respect des droits par les opérateurs et fournisseurs</a:t>
            </a:r>
          </a:p>
          <a:p>
            <a:pPr algn="just">
              <a:spcBef>
                <a:spcPct val="0"/>
              </a:spcBef>
              <a:buClrTx/>
              <a:buFont typeface="Courier New" panose="02070309020205020404" pitchFamily="49" charset="0"/>
              <a:buChar char="o"/>
              <a:defRPr/>
            </a:pPr>
            <a:r>
              <a:rPr lang="fr-FR" sz="2300" b="1" dirty="0">
                <a:ea typeface="Verdana" panose="020B0604030504040204" pitchFamily="34" charset="0"/>
                <a:cs typeface="Verdana" panose="020B0604030504040204" pitchFamily="34" charset="0"/>
              </a:rPr>
              <a:t>Les obligations des consommateurs</a:t>
            </a:r>
            <a:endParaRPr lang="fr-FR" altLang="fr-FR" sz="2300" b="1" dirty="0">
              <a:ea typeface="Verdana" panose="020B0604030504040204" pitchFamily="34" charset="0"/>
              <a:cs typeface="Verdana" panose="020B0604030504040204" pitchFamily="34" charset="0"/>
            </a:endParaRPr>
          </a:p>
          <a:p>
            <a:pPr algn="just">
              <a:spcBef>
                <a:spcPct val="0"/>
              </a:spcBef>
              <a:buClrTx/>
              <a:buFont typeface="Courier New" panose="02070309020205020404" pitchFamily="49" charset="0"/>
              <a:buChar char="o"/>
              <a:defRPr/>
            </a:pPr>
            <a:r>
              <a:rPr lang="fr-FR" altLang="fr-FR" sz="2300" b="1" dirty="0">
                <a:ea typeface="Verdana" panose="020B0604030504040204" pitchFamily="34" charset="0"/>
                <a:cs typeface="Verdana" panose="020B0604030504040204" pitchFamily="34" charset="0"/>
              </a:rPr>
              <a:t>Conclusion</a:t>
            </a: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7623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4"/>
            <a:ext cx="7559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50000"/>
              </a:spcBef>
              <a:buClrTx/>
              <a:buFontTx/>
              <a:buNone/>
            </a:pPr>
            <a:r>
              <a:rPr lang="fr-FR" altLang="fr-FR" sz="2400" b="1" dirty="0">
                <a:solidFill>
                  <a:srgbClr val="0000FF"/>
                </a:solidFill>
              </a:rPr>
              <a:t>INTRODUCTION</a:t>
            </a:r>
          </a:p>
        </p:txBody>
      </p:sp>
      <p:sp>
        <p:nvSpPr>
          <p:cNvPr id="17" name="Rectangle 1"/>
          <p:cNvSpPr>
            <a:spLocks noChangeArrowheads="1"/>
          </p:cNvSpPr>
          <p:nvPr/>
        </p:nvSpPr>
        <p:spPr bwMode="auto">
          <a:xfrm>
            <a:off x="200668" y="1702987"/>
            <a:ext cx="9638791"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marL="342900" indent="-342900" algn="just">
              <a:buFont typeface="Wingdings" panose="05000000000000000000" pitchFamily="2" charset="2"/>
              <a:buChar char="q"/>
              <a:defRPr/>
            </a:pPr>
            <a:r>
              <a:rPr lang="fr-FR" sz="2400" dirty="0">
                <a:ea typeface="Verdana" panose="020B0604030504040204" pitchFamily="34" charset="0"/>
                <a:cs typeface="Verdana" panose="020B0604030504040204" pitchFamily="34" charset="0"/>
              </a:rPr>
              <a:t>L’ADC a été partie prenante de la restructuration des Postes et </a:t>
            </a:r>
            <a:r>
              <a:rPr lang="fr-FR" sz="2400" dirty="0" err="1">
                <a:ea typeface="Verdana" panose="020B0604030504040204" pitchFamily="34" charset="0"/>
                <a:cs typeface="Verdana" panose="020B0604030504040204" pitchFamily="34" charset="0"/>
              </a:rPr>
              <a:t>Telecoms</a:t>
            </a:r>
            <a:r>
              <a:rPr lang="fr-FR" sz="2400" dirty="0">
                <a:ea typeface="Verdana" panose="020B0604030504040204" pitchFamily="34" charset="0"/>
                <a:cs typeface="Verdana" panose="020B0604030504040204" pitchFamily="34" charset="0"/>
              </a:rPr>
              <a:t> au Tchad intervenue en 1998.</a:t>
            </a:r>
          </a:p>
          <a:p>
            <a:pPr marL="342900" indent="-342900" algn="just">
              <a:buFont typeface="Wingdings" panose="05000000000000000000" pitchFamily="2" charset="2"/>
              <a:buChar char="q"/>
              <a:defRPr/>
            </a:pPr>
            <a:r>
              <a:rPr lang="fr-FR" sz="2400" dirty="0">
                <a:ea typeface="Verdana" panose="020B0604030504040204" pitchFamily="34" charset="0"/>
                <a:cs typeface="Verdana" panose="020B0604030504040204" pitchFamily="34" charset="0"/>
              </a:rPr>
              <a:t>Les services des télécommunications font partie des services essentiels pour les citoyens consommateurs, leur accessibilité constitue un facteur essentiel de développement.</a:t>
            </a:r>
          </a:p>
          <a:p>
            <a:pPr algn="just">
              <a:defRPr/>
            </a:pPr>
            <a:endParaRPr lang="fr-FR" sz="800" dirty="0">
              <a:ea typeface="Verdana" panose="020B0604030504040204" pitchFamily="34" charset="0"/>
              <a:cs typeface="Verdana" panose="020B0604030504040204" pitchFamily="34" charset="0"/>
            </a:endParaRPr>
          </a:p>
          <a:p>
            <a:pPr marL="342900" indent="-342900" algn="just">
              <a:buFont typeface="Wingdings" panose="05000000000000000000" pitchFamily="2" charset="2"/>
              <a:buChar char="q"/>
              <a:defRPr/>
            </a:pPr>
            <a:r>
              <a:rPr lang="fr-FR" sz="2400" dirty="0">
                <a:ea typeface="Verdana" panose="020B0604030504040204" pitchFamily="34" charset="0"/>
                <a:cs typeface="Verdana" panose="020B0604030504040204" pitchFamily="34" charset="0"/>
              </a:rPr>
              <a:t>Les utilisateurs des services des operateurs des télécommunications ont des droits qui leur sont reconnus par la Loi.  </a:t>
            </a:r>
          </a:p>
          <a:p>
            <a:pPr marL="342900" indent="-342900" algn="just">
              <a:buFont typeface="Wingdings" panose="05000000000000000000" pitchFamily="2" charset="2"/>
              <a:buChar char="q"/>
              <a:defRPr/>
            </a:pPr>
            <a:r>
              <a:rPr lang="fr-FR" sz="2400" dirty="0">
                <a:ea typeface="Verdana" panose="020B0604030504040204" pitchFamily="34" charset="0"/>
                <a:cs typeface="Verdana" panose="020B0604030504040204" pitchFamily="34" charset="0"/>
              </a:rPr>
              <a:t>Comme tout acteur économique les consommateurs ont aussi des devoirs et des obligations.</a:t>
            </a: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7623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4"/>
            <a:ext cx="7559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50000"/>
              </a:spcBef>
              <a:buClrTx/>
              <a:buFontTx/>
              <a:buNone/>
            </a:pPr>
            <a:r>
              <a:rPr lang="fr-FR" altLang="fr-FR" sz="2400" b="1" dirty="0">
                <a:solidFill>
                  <a:srgbClr val="0000FF"/>
                </a:solidFill>
              </a:rPr>
              <a:t>INTRODUCTION</a:t>
            </a:r>
          </a:p>
        </p:txBody>
      </p:sp>
      <p:sp>
        <p:nvSpPr>
          <p:cNvPr id="17" name="Rectangle 1"/>
          <p:cNvSpPr>
            <a:spLocks noChangeArrowheads="1"/>
          </p:cNvSpPr>
          <p:nvPr/>
        </p:nvSpPr>
        <p:spPr bwMode="auto">
          <a:xfrm>
            <a:off x="200668" y="1702987"/>
            <a:ext cx="9638791"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eaLnBrk="1" hangingPunct="1">
              <a:spcBef>
                <a:spcPct val="0"/>
              </a:spcBef>
              <a:buClrTx/>
              <a:buNone/>
              <a:defRPr/>
            </a:pPr>
            <a:r>
              <a:rPr lang="fr-FR" altLang="fr-FR" sz="2400" dirty="0">
                <a:ea typeface="Verdana" panose="020B0604030504040204" pitchFamily="34" charset="0"/>
                <a:cs typeface="Verdana" panose="020B0604030504040204" pitchFamily="34" charset="0"/>
              </a:rPr>
              <a:t>Quatre (4) textes principaux consacrent les droits des usagers des services des télécoms, il s’agit de:</a:t>
            </a:r>
          </a:p>
          <a:p>
            <a:pPr marL="0" indent="0" algn="just" eaLnBrk="1" hangingPunct="1">
              <a:spcBef>
                <a:spcPct val="0"/>
              </a:spcBef>
              <a:buClrTx/>
              <a:buFont typeface="Wingdings" panose="05000000000000000000" pitchFamily="2" charset="2"/>
              <a:buNone/>
              <a:defRPr/>
            </a:pPr>
            <a:endParaRPr lang="fr-FR" altLang="fr-FR" sz="2400" dirty="0">
              <a:ea typeface="Verdana" panose="020B0604030504040204" pitchFamily="34" charset="0"/>
              <a:cs typeface="Verdana" panose="020B0604030504040204" pitchFamily="34" charset="0"/>
            </a:endParaRPr>
          </a:p>
          <a:p>
            <a:pPr algn="just" eaLnBrk="1" hangingPunct="1">
              <a:spcBef>
                <a:spcPct val="0"/>
              </a:spcBef>
              <a:buClrTx/>
              <a:buFont typeface="Wingdings" panose="05000000000000000000" pitchFamily="2" charset="2"/>
              <a:buChar char="§"/>
              <a:defRPr/>
            </a:pPr>
            <a:r>
              <a:rPr lang="fr-FR" altLang="fr-FR" sz="2400" dirty="0">
                <a:ea typeface="Verdana" panose="020B0604030504040204" pitchFamily="34" charset="0"/>
                <a:cs typeface="Verdana" panose="020B0604030504040204" pitchFamily="34" charset="0"/>
              </a:rPr>
              <a:t>La Loi sur les communications Electroniques (Loi 14/2014)</a:t>
            </a:r>
          </a:p>
          <a:p>
            <a:pPr marL="0" indent="0" algn="just" eaLnBrk="1" hangingPunct="1">
              <a:spcBef>
                <a:spcPct val="0"/>
              </a:spcBef>
              <a:buClrTx/>
              <a:buNone/>
              <a:defRPr/>
            </a:pPr>
            <a:endParaRPr lang="fr-FR" altLang="fr-FR" sz="2400" dirty="0">
              <a:ea typeface="Verdana" panose="020B0604030504040204" pitchFamily="34" charset="0"/>
              <a:cs typeface="Verdana" panose="020B0604030504040204" pitchFamily="34" charset="0"/>
            </a:endParaRPr>
          </a:p>
          <a:p>
            <a:pPr algn="just" eaLnBrk="1" hangingPunct="1">
              <a:spcBef>
                <a:spcPct val="0"/>
              </a:spcBef>
              <a:buClrTx/>
              <a:buFont typeface="Wingdings" panose="05000000000000000000" pitchFamily="2" charset="2"/>
              <a:buChar char="§"/>
              <a:defRPr/>
            </a:pPr>
            <a:r>
              <a:rPr lang="fr-FR" altLang="fr-FR" sz="2400" dirty="0">
                <a:ea typeface="Verdana" panose="020B0604030504040204" pitchFamily="34" charset="0"/>
                <a:cs typeface="Verdana" panose="020B0604030504040204" pitchFamily="34" charset="0"/>
              </a:rPr>
              <a:t>La Loi sur la Régulation des Communications électroniques et Postales (Loi 13/2014)</a:t>
            </a:r>
          </a:p>
          <a:p>
            <a:pPr marL="0" indent="0" algn="just" eaLnBrk="1" hangingPunct="1">
              <a:spcBef>
                <a:spcPct val="0"/>
              </a:spcBef>
              <a:buClrTx/>
              <a:buFont typeface="Wingdings" panose="05000000000000000000" pitchFamily="2" charset="2"/>
              <a:buNone/>
              <a:defRPr/>
            </a:pPr>
            <a:endParaRPr lang="fr-FR" altLang="fr-FR" sz="2400" dirty="0">
              <a:ea typeface="Verdana" panose="020B0604030504040204" pitchFamily="34" charset="0"/>
              <a:cs typeface="Verdana" panose="020B0604030504040204" pitchFamily="34" charset="0"/>
            </a:endParaRPr>
          </a:p>
          <a:p>
            <a:pPr algn="just" eaLnBrk="1" hangingPunct="1">
              <a:spcBef>
                <a:spcPct val="0"/>
              </a:spcBef>
              <a:buClrTx/>
              <a:buFont typeface="Wingdings" panose="05000000000000000000" pitchFamily="2" charset="2"/>
              <a:buChar char="§"/>
              <a:defRPr/>
            </a:pPr>
            <a:r>
              <a:rPr lang="fr-FR" altLang="fr-FR" sz="2400" dirty="0">
                <a:ea typeface="Verdana" panose="020B0604030504040204" pitchFamily="34" charset="0"/>
                <a:cs typeface="Verdana" panose="020B0604030504040204" pitchFamily="34" charset="0"/>
              </a:rPr>
              <a:t>La Loi sur la Protection des Consommateurs (Loi 05/2015)</a:t>
            </a:r>
          </a:p>
          <a:p>
            <a:pPr algn="just" eaLnBrk="1" hangingPunct="1">
              <a:spcBef>
                <a:spcPct val="0"/>
              </a:spcBef>
              <a:buClrTx/>
              <a:buFont typeface="Wingdings" panose="05000000000000000000" pitchFamily="2" charset="2"/>
              <a:buChar char="§"/>
              <a:defRPr/>
            </a:pPr>
            <a:endParaRPr lang="fr-FR" altLang="fr-FR" sz="2400" dirty="0">
              <a:ea typeface="Verdana" panose="020B0604030504040204" pitchFamily="34" charset="0"/>
              <a:cs typeface="Verdana" panose="020B0604030504040204" pitchFamily="34" charset="0"/>
            </a:endParaRPr>
          </a:p>
          <a:p>
            <a:pPr algn="just" eaLnBrk="1" hangingPunct="1">
              <a:spcBef>
                <a:spcPct val="0"/>
              </a:spcBef>
              <a:buClrTx/>
              <a:buFont typeface="Wingdings" panose="05000000000000000000" pitchFamily="2" charset="2"/>
              <a:buChar char="§"/>
              <a:defRPr/>
            </a:pPr>
            <a:r>
              <a:rPr lang="fr-FR" altLang="fr-FR" sz="2400" dirty="0">
                <a:ea typeface="Verdana" panose="020B0604030504040204" pitchFamily="34" charset="0"/>
                <a:cs typeface="Verdana" panose="020B0604030504040204" pitchFamily="34" charset="0"/>
              </a:rPr>
              <a:t>La Loi sur la Cybercriminalité (Loi 09/2015)</a:t>
            </a:r>
            <a:endParaRPr lang="fr-FR" altLang="fr-FR" sz="2000" dirty="0">
              <a:ea typeface="Verdana" panose="020B0604030504040204" pitchFamily="34" charset="0"/>
              <a:cs typeface="Verdana" panose="020B060403050404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6555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4"/>
            <a:ext cx="9939029"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spcBef>
                <a:spcPct val="50000"/>
              </a:spcBef>
              <a:buClrTx/>
              <a:buNone/>
            </a:pPr>
            <a:r>
              <a:rPr lang="fr-FR" sz="1600" b="1" dirty="0">
                <a:solidFill>
                  <a:srgbClr val="06A0E2"/>
                </a:solidFill>
              </a:rPr>
              <a:t>APERÇU SUR LES PRIORITES DES USAGERS DES TELECOMS EXPRIMEES PAR L’ADC LORS DU LANCEMENT DU PROCESSUS DE RESTRUCTURATION</a:t>
            </a:r>
            <a:endParaRPr lang="fr-FR" sz="1600" dirty="0">
              <a:solidFill>
                <a:srgbClr val="06A0E2"/>
              </a:solidFill>
            </a:endParaRPr>
          </a:p>
          <a:p>
            <a:pPr eaLnBrk="1" hangingPunct="1">
              <a:spcBef>
                <a:spcPct val="50000"/>
              </a:spcBef>
              <a:buClrTx/>
              <a:buFontTx/>
              <a:buNone/>
            </a:pPr>
            <a:endParaRPr lang="fr-FR" altLang="fr-FR" sz="2400" b="1" dirty="0">
              <a:solidFill>
                <a:srgbClr val="0000FF"/>
              </a:solidFill>
            </a:endParaRPr>
          </a:p>
        </p:txBody>
      </p:sp>
      <p:sp>
        <p:nvSpPr>
          <p:cNvPr id="17" name="Rectangle 1"/>
          <p:cNvSpPr>
            <a:spLocks noChangeArrowheads="1"/>
          </p:cNvSpPr>
          <p:nvPr/>
        </p:nvSpPr>
        <p:spPr bwMode="auto">
          <a:xfrm>
            <a:off x="200668" y="1814052"/>
            <a:ext cx="9638791" cy="658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marL="0" indent="0" algn="just" eaLnBrk="1" hangingPunct="1">
              <a:spcBef>
                <a:spcPct val="0"/>
              </a:spcBef>
              <a:buClrTx/>
              <a:buNone/>
              <a:defRPr/>
            </a:pPr>
            <a:endParaRPr lang="fr-FR" altLang="fr-FR" sz="1800" b="1" dirty="0">
              <a:latin typeface="Arial" panose="020B0604020202020204" pitchFamily="34" charset="0"/>
              <a:cs typeface="Arial" panose="020B0604020202020204" pitchFamily="34" charset="0"/>
            </a:endParaRPr>
          </a:p>
          <a:p>
            <a:pPr>
              <a:buNone/>
            </a:pPr>
            <a:r>
              <a:rPr lang="fr-FR" sz="2400" b="1" dirty="0"/>
              <a:t>Priorités énoncées :</a:t>
            </a:r>
            <a:endParaRPr lang="fr-FR" sz="2400" dirty="0"/>
          </a:p>
          <a:p>
            <a:pPr lvl="0" algn="just"/>
            <a:r>
              <a:rPr lang="fr-FR" sz="2400" dirty="0"/>
              <a:t>Amélioration de l’accès des consommateurs aux services des télécoms</a:t>
            </a:r>
          </a:p>
          <a:p>
            <a:pPr lvl="0" algn="just"/>
            <a:r>
              <a:rPr lang="fr-FR" sz="2400" dirty="0"/>
              <a:t>Amélioration de la qualité de service (qualité d’écoute, qualité de l’internet, réduction du délai de raccordement au réseau, relevé de dérangement, </a:t>
            </a:r>
            <a:r>
              <a:rPr lang="fr-FR" sz="2400" dirty="0" err="1"/>
              <a:t>etc</a:t>
            </a:r>
            <a:r>
              <a:rPr lang="fr-FR" sz="2400" dirty="0"/>
              <a:t>;</a:t>
            </a:r>
          </a:p>
          <a:p>
            <a:pPr lvl="0" algn="just"/>
            <a:r>
              <a:rPr lang="fr-FR" sz="2400" dirty="0"/>
              <a:t>Baisse des prix des services des télécoms (appels nationaux et internationaux, internet etc.</a:t>
            </a:r>
          </a:p>
          <a:p>
            <a:pPr lvl="0" algn="just"/>
            <a:r>
              <a:rPr lang="fr-FR" sz="2400" dirty="0"/>
              <a:t>Meilleure prise en compte des attentes des consommateurs</a:t>
            </a:r>
          </a:p>
          <a:p>
            <a:pPr algn="just">
              <a:spcBef>
                <a:spcPct val="0"/>
              </a:spcBef>
              <a:buClrTx/>
              <a:buFont typeface="Courier New" panose="02070309020205020404" pitchFamily="49" charset="0"/>
              <a:buChar char="o"/>
              <a:defRPr/>
            </a:pPr>
            <a:endParaRPr lang="fr-FR" altLang="fr-FR" sz="2400" b="1" dirty="0">
              <a:latin typeface="Arial" panose="020B0604020202020204" pitchFamily="34" charset="0"/>
              <a:cs typeface="Arial" panose="020B0604020202020204" pitchFamily="34" charset="0"/>
            </a:endParaRPr>
          </a:p>
          <a:p>
            <a:pPr algn="just" eaLnBrk="1" hangingPunct="1">
              <a:spcBef>
                <a:spcPct val="0"/>
              </a:spcBef>
              <a:buClrTx/>
              <a:buFont typeface="Wingdings" panose="05000000000000000000" pitchFamily="2" charset="2"/>
              <a:buChar char="§"/>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24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313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4"/>
            <a:ext cx="9939029"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buNone/>
            </a:pPr>
            <a:r>
              <a:rPr lang="fr-FR" sz="2000" b="1" dirty="0">
                <a:solidFill>
                  <a:srgbClr val="06A0E2"/>
                </a:solidFill>
              </a:rPr>
              <a:t>20 après la restructuration : quel bilan par rapport aux droits des consommateurs des services des </a:t>
            </a:r>
            <a:r>
              <a:rPr lang="fr-FR" sz="2000" b="1" dirty="0" err="1">
                <a:solidFill>
                  <a:srgbClr val="06A0E2"/>
                </a:solidFill>
              </a:rPr>
              <a:t>telecoms</a:t>
            </a:r>
            <a:r>
              <a:rPr lang="fr-FR" sz="2000" b="1" dirty="0">
                <a:solidFill>
                  <a:srgbClr val="06A0E2"/>
                </a:solidFill>
              </a:rPr>
              <a:t> ?</a:t>
            </a:r>
            <a:endParaRPr lang="fr-FR" sz="2000" dirty="0">
              <a:solidFill>
                <a:srgbClr val="06A0E2"/>
              </a:solidFill>
            </a:endParaRPr>
          </a:p>
          <a:p>
            <a:pPr eaLnBrk="1" hangingPunct="1">
              <a:spcBef>
                <a:spcPct val="50000"/>
              </a:spcBef>
              <a:buClrTx/>
              <a:buFontTx/>
              <a:buNone/>
            </a:pPr>
            <a:endParaRPr lang="fr-FR" altLang="fr-FR" sz="2400" b="1" dirty="0">
              <a:solidFill>
                <a:srgbClr val="0000FF"/>
              </a:solidFill>
            </a:endParaRPr>
          </a:p>
        </p:txBody>
      </p:sp>
      <p:sp>
        <p:nvSpPr>
          <p:cNvPr id="17" name="Rectangle 1"/>
          <p:cNvSpPr>
            <a:spLocks noChangeArrowheads="1"/>
          </p:cNvSpPr>
          <p:nvPr/>
        </p:nvSpPr>
        <p:spPr bwMode="auto">
          <a:xfrm>
            <a:off x="200668" y="2123768"/>
            <a:ext cx="9638791" cy="651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marL="0" indent="0" algn="just" eaLnBrk="1" hangingPunct="1">
              <a:spcBef>
                <a:spcPct val="0"/>
              </a:spcBef>
              <a:buClrTx/>
              <a:buNone/>
              <a:defRPr/>
            </a:pPr>
            <a:endParaRPr lang="fr-FR" altLang="fr-FR" sz="1800" b="1" dirty="0">
              <a:latin typeface="Arial" panose="020B0604020202020204" pitchFamily="34" charset="0"/>
              <a:cs typeface="Arial" panose="020B0604020202020204" pitchFamily="34" charset="0"/>
            </a:endParaRPr>
          </a:p>
          <a:p>
            <a:pPr lvl="0" algn="just"/>
            <a:r>
              <a:rPr lang="fr-FR" sz="2400" dirty="0"/>
              <a:t>Amélioration de l’accès des citoyens consommateurs aux services des télécoms (13000 abonnés à environ 3 millions) </a:t>
            </a:r>
          </a:p>
          <a:p>
            <a:pPr lvl="0" algn="just"/>
            <a:r>
              <a:rPr lang="fr-FR" sz="2400" dirty="0"/>
              <a:t>Disponibilité des services des télécoms dans la plupart des localités du Tchad</a:t>
            </a:r>
          </a:p>
          <a:p>
            <a:pPr lvl="0" algn="just"/>
            <a:r>
              <a:rPr lang="fr-FR" sz="2400" dirty="0"/>
              <a:t>Disponibilité des plusieurs nouveaux services (monnaie électronique, haut débit internet, service client, </a:t>
            </a:r>
            <a:r>
              <a:rPr lang="fr-FR" sz="2400" dirty="0" err="1"/>
              <a:t>etc</a:t>
            </a:r>
            <a:r>
              <a:rPr lang="fr-FR" sz="2400" dirty="0"/>
              <a:t>)</a:t>
            </a:r>
          </a:p>
          <a:p>
            <a:pPr lvl="0" algn="just"/>
            <a:r>
              <a:rPr lang="fr-FR" sz="2400" dirty="0"/>
              <a:t>Baisse drastique des tarifs tant des appels locaux, interurbains et internationaux</a:t>
            </a:r>
          </a:p>
          <a:p>
            <a:pPr algn="just">
              <a:spcBef>
                <a:spcPct val="0"/>
              </a:spcBef>
              <a:buClrTx/>
              <a:buFont typeface="Courier New" panose="02070309020205020404" pitchFamily="49" charset="0"/>
              <a:buChar char="o"/>
              <a:defRPr/>
            </a:pPr>
            <a:endParaRPr lang="fr-FR" altLang="fr-FR" sz="2400" b="1" dirty="0">
              <a:latin typeface="Arial" panose="020B0604020202020204" pitchFamily="34" charset="0"/>
              <a:cs typeface="Arial" panose="020B0604020202020204" pitchFamily="34" charset="0"/>
            </a:endParaRPr>
          </a:p>
          <a:p>
            <a:pPr algn="just" eaLnBrk="1" hangingPunct="1">
              <a:spcBef>
                <a:spcPct val="0"/>
              </a:spcBef>
              <a:buClrTx/>
              <a:buFont typeface="Wingdings" panose="05000000000000000000" pitchFamily="2" charset="2"/>
              <a:buChar char="§"/>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24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31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4"/>
            <a:ext cx="9939029"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50000"/>
              </a:spcBef>
              <a:buClrTx/>
              <a:buFontTx/>
              <a:buNone/>
            </a:pPr>
            <a:r>
              <a:rPr lang="fr-FR" altLang="fr-FR" sz="2400" b="1" dirty="0">
                <a:solidFill>
                  <a:srgbClr val="0000FF"/>
                </a:solidFill>
              </a:rPr>
              <a:t>Les droits de Consommateurs</a:t>
            </a:r>
          </a:p>
          <a:p>
            <a:pPr>
              <a:spcBef>
                <a:spcPct val="50000"/>
              </a:spcBef>
              <a:buClrTx/>
              <a:buNone/>
            </a:pPr>
            <a:r>
              <a:rPr lang="fr-FR" sz="1800" dirty="0"/>
              <a:t>Depuis 2015, le Tchad dispose d’une Loi portant protection du consommateur</a:t>
            </a:r>
          </a:p>
          <a:p>
            <a:pPr eaLnBrk="1" hangingPunct="1">
              <a:spcBef>
                <a:spcPct val="50000"/>
              </a:spcBef>
              <a:buClrTx/>
              <a:buFontTx/>
              <a:buNone/>
            </a:pPr>
            <a:endParaRPr lang="fr-FR" altLang="fr-FR" sz="2400" b="1" dirty="0">
              <a:solidFill>
                <a:srgbClr val="0000FF"/>
              </a:solidFill>
            </a:endParaRPr>
          </a:p>
        </p:txBody>
      </p:sp>
      <p:sp>
        <p:nvSpPr>
          <p:cNvPr id="17" name="Rectangle 1"/>
          <p:cNvSpPr>
            <a:spLocks noChangeArrowheads="1"/>
          </p:cNvSpPr>
          <p:nvPr/>
        </p:nvSpPr>
        <p:spPr bwMode="auto">
          <a:xfrm>
            <a:off x="200668" y="2271252"/>
            <a:ext cx="9638791" cy="645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a:r>
              <a:rPr lang="fr-FR" sz="2400" dirty="0"/>
              <a:t>Droit à la sécurité : Il protège le consommateur contre tout produit, processus de production ou service pouvant menacer sa vie, sa santé ou son équilibre financier.</a:t>
            </a:r>
          </a:p>
          <a:p>
            <a:pPr algn="just"/>
            <a:r>
              <a:rPr lang="fr-FR" sz="2400" dirty="0"/>
              <a:t>Droit à l’information : Le consommateur doit pouvoir disposer des éléments qui lui permettent de faire un choix en connaissance de cause et être protégé de toute information trompeuse ou biaisée.</a:t>
            </a:r>
          </a:p>
          <a:p>
            <a:pPr algn="just"/>
            <a:r>
              <a:rPr lang="fr-FR" sz="2400" dirty="0"/>
              <a:t>Droit au choix : Il donne accès au consommateur à une variété de produits et services correspondant à ses besoins et à des prix compétitifs. </a:t>
            </a:r>
          </a:p>
          <a:p>
            <a:pPr algn="just">
              <a:spcBef>
                <a:spcPct val="0"/>
              </a:spcBef>
              <a:buClrTx/>
              <a:buNone/>
              <a:defRPr/>
            </a:pPr>
            <a:endParaRPr lang="fr-FR" altLang="fr-FR" sz="2400" b="1" dirty="0">
              <a:latin typeface="Arial" panose="020B0604020202020204" pitchFamily="34" charset="0"/>
              <a:cs typeface="Arial" panose="020B0604020202020204" pitchFamily="34" charset="0"/>
            </a:endParaRPr>
          </a:p>
          <a:p>
            <a:pPr algn="just" eaLnBrk="1" hangingPunct="1">
              <a:spcBef>
                <a:spcPct val="0"/>
              </a:spcBef>
              <a:buClrTx/>
              <a:buFont typeface="Wingdings" panose="05000000000000000000" pitchFamily="2" charset="2"/>
              <a:buChar char="§"/>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24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31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4" y="1237385"/>
            <a:ext cx="10197558"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2"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3"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6"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8" cstate="print"/>
          <a:stretch>
            <a:fillRect/>
          </a:stretch>
        </p:blipFill>
        <p:spPr>
          <a:xfrm>
            <a:off x="10631178" y="97519"/>
            <a:ext cx="1103472" cy="1019637"/>
          </a:xfrm>
          <a:prstGeom prst="rect">
            <a:avLst/>
          </a:prstGeom>
        </p:spPr>
      </p:pic>
      <p:sp>
        <p:nvSpPr>
          <p:cNvPr id="16" name="Text Box 2"/>
          <p:cNvSpPr txBox="1">
            <a:spLocks noChangeArrowheads="1"/>
          </p:cNvSpPr>
          <p:nvPr/>
        </p:nvSpPr>
        <p:spPr bwMode="auto">
          <a:xfrm>
            <a:off x="1384" y="1241025"/>
            <a:ext cx="993902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eaLnBrk="1" hangingPunct="1">
              <a:spcBef>
                <a:spcPct val="50000"/>
              </a:spcBef>
              <a:buClrTx/>
              <a:buFontTx/>
              <a:buNone/>
            </a:pPr>
            <a:r>
              <a:rPr lang="fr-FR" altLang="fr-FR" sz="2400" b="1" dirty="0">
                <a:solidFill>
                  <a:srgbClr val="0000FF"/>
                </a:solidFill>
              </a:rPr>
              <a:t>Les droits des Consommateurs</a:t>
            </a:r>
          </a:p>
          <a:p>
            <a:pPr eaLnBrk="1" hangingPunct="1">
              <a:spcBef>
                <a:spcPct val="50000"/>
              </a:spcBef>
              <a:buClrTx/>
              <a:buFontTx/>
              <a:buNone/>
            </a:pPr>
            <a:endParaRPr lang="fr-FR" altLang="fr-FR" sz="2400" b="1" dirty="0">
              <a:solidFill>
                <a:srgbClr val="0000FF"/>
              </a:solidFill>
            </a:endParaRPr>
          </a:p>
        </p:txBody>
      </p:sp>
      <p:sp>
        <p:nvSpPr>
          <p:cNvPr id="17" name="Rectangle 1"/>
          <p:cNvSpPr>
            <a:spLocks noChangeArrowheads="1"/>
          </p:cNvSpPr>
          <p:nvPr/>
        </p:nvSpPr>
        <p:spPr bwMode="auto">
          <a:xfrm>
            <a:off x="200668" y="1637072"/>
            <a:ext cx="9872480" cy="728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a:r>
              <a:rPr lang="fr-FR" sz="2200" dirty="0"/>
              <a:t>Droit d’être entendu : Ce droit permet au consommateur d’être représenté aux niveaux où se prennent les décisions, afin que ses intérêts soient pris en considération.</a:t>
            </a:r>
          </a:p>
          <a:p>
            <a:pPr algn="just"/>
            <a:r>
              <a:rPr lang="fr-FR" sz="2200" dirty="0">
                <a:hlinkClick r:id="rId9" tooltip="Droit à l’éducation"/>
              </a:rPr>
              <a:t>Droit à l’éducation</a:t>
            </a:r>
            <a:r>
              <a:rPr lang="fr-FR" sz="2200" dirty="0"/>
              <a:t> : C'est la possibilité pour le consommateur d’acquérir les connaissances et les techniques lui permettant d’être un consommateur averti.</a:t>
            </a:r>
          </a:p>
          <a:p>
            <a:pPr algn="just"/>
            <a:r>
              <a:rPr lang="fr-FR" sz="2200" dirty="0"/>
              <a:t>Droit à la réparation des torts : Il garantit au consommateur un règlement équitable de ses problèmes, impliquant la réparation des dommages subis.  </a:t>
            </a:r>
          </a:p>
          <a:p>
            <a:pPr algn="just"/>
            <a:r>
              <a:rPr lang="fr-FR" sz="2200" dirty="0"/>
              <a:t>Droit à la satisfaction des besoins essentiels : accès aux services de base comme les télécoms.</a:t>
            </a:r>
          </a:p>
          <a:p>
            <a:pPr algn="just"/>
            <a:r>
              <a:rPr lang="fr-FR" sz="2200" dirty="0"/>
              <a:t>Droit à la protection des intérêts économiques : garantie de la loyauté dans les transactions et la protection contre les arnaques</a:t>
            </a:r>
          </a:p>
          <a:p>
            <a:pPr algn="just">
              <a:spcBef>
                <a:spcPct val="0"/>
              </a:spcBef>
              <a:buClrTx/>
              <a:buNone/>
              <a:defRPr/>
            </a:pPr>
            <a:endParaRPr lang="fr-FR" altLang="fr-FR" sz="2400" b="1" dirty="0">
              <a:latin typeface="Arial" panose="020B0604020202020204" pitchFamily="34" charset="0"/>
              <a:cs typeface="Arial" panose="020B0604020202020204" pitchFamily="34" charset="0"/>
            </a:endParaRPr>
          </a:p>
          <a:p>
            <a:pPr algn="just" eaLnBrk="1" hangingPunct="1">
              <a:spcBef>
                <a:spcPct val="0"/>
              </a:spcBef>
              <a:buClrTx/>
              <a:buFont typeface="Wingdings" panose="05000000000000000000" pitchFamily="2" charset="2"/>
              <a:buChar char="§"/>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2400" b="1" dirty="0">
              <a:latin typeface="Arial" panose="020B0604020202020204" pitchFamily="34" charset="0"/>
              <a:cs typeface="Arial" panose="020B0604020202020204" pitchFamily="34" charset="0"/>
            </a:endParaRPr>
          </a:p>
          <a:p>
            <a:pPr marL="0" indent="0" algn="just" eaLnBrk="1" hangingPunct="1">
              <a:spcBef>
                <a:spcPct val="0"/>
              </a:spcBef>
              <a:buClrTx/>
              <a:buNone/>
              <a:defRPr/>
            </a:pPr>
            <a:endParaRPr lang="fr-FR" altLang="fr-FR" sz="1800" b="1"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latin typeface="Arial" panose="020B0604020202020204" pitchFamily="34" charset="0"/>
              <a:cs typeface="Arial" panose="020B0604020202020204" pitchFamily="34" charset="0"/>
            </a:endParaRPr>
          </a:p>
          <a:p>
            <a:pPr marL="0" indent="0" algn="just" eaLnBrk="1" hangingPunct="1">
              <a:spcBef>
                <a:spcPct val="0"/>
              </a:spcBef>
              <a:buClrTx/>
              <a:buFont typeface="Wingdings" panose="05000000000000000000" pitchFamily="2" charset="2"/>
              <a:buNone/>
              <a:defRPr/>
            </a:pPr>
            <a:endParaRPr lang="fr-FR" altLang="fr-FR" sz="2000" dirty="0">
              <a:solidFill>
                <a:srgbClr val="FF0000"/>
              </a:solidFill>
              <a:latin typeface="Arial" panose="020B0604020202020204" pitchFamily="34" charset="0"/>
              <a:cs typeface="Arial" panose="020B0604020202020204" pitchFamily="34" charset="0"/>
            </a:endParaRP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313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A286C35-23C4-4ABF-9742-A3D4A17C4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 y="1581374"/>
            <a:ext cx="10184874" cy="5276626"/>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grpSp>
        <p:nvGrpSpPr>
          <p:cNvPr id="7" name="Groupe 6">
            <a:extLst>
              <a:ext uri="{FF2B5EF4-FFF2-40B4-BE49-F238E27FC236}">
                <a16:creationId xmlns:a16="http://schemas.microsoft.com/office/drawing/2014/main" id="{68833A6D-FFD8-492B-B925-606BD27DEAB9}"/>
              </a:ext>
            </a:extLst>
          </p:cNvPr>
          <p:cNvGrpSpPr/>
          <p:nvPr/>
        </p:nvGrpSpPr>
        <p:grpSpPr>
          <a:xfrm>
            <a:off x="10218196" y="1171851"/>
            <a:ext cx="2051841" cy="5342159"/>
            <a:chOff x="10090932" y="834963"/>
            <a:chExt cx="2196862" cy="5679048"/>
          </a:xfrm>
        </p:grpSpPr>
        <p:sp>
          <p:nvSpPr>
            <p:cNvPr id="10" name="Rectangle 9">
              <a:extLst>
                <a:ext uri="{FF2B5EF4-FFF2-40B4-BE49-F238E27FC236}">
                  <a16:creationId xmlns:a16="http://schemas.microsoft.com/office/drawing/2014/main" id="{4C71B564-B198-4224-9E1E-A124E0FDD1E2}"/>
                </a:ext>
              </a:extLst>
            </p:cNvPr>
            <p:cNvSpPr/>
            <p:nvPr/>
          </p:nvSpPr>
          <p:spPr>
            <a:xfrm>
              <a:off x="10094259" y="834963"/>
              <a:ext cx="2097742" cy="5679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6" name="Groupe 5">
              <a:extLst>
                <a:ext uri="{FF2B5EF4-FFF2-40B4-BE49-F238E27FC236}">
                  <a16:creationId xmlns:a16="http://schemas.microsoft.com/office/drawing/2014/main" id="{1AA50CAC-E7BC-4D7B-82F7-C2340D1EC215}"/>
                </a:ext>
              </a:extLst>
            </p:cNvPr>
            <p:cNvGrpSpPr/>
            <p:nvPr/>
          </p:nvGrpSpPr>
          <p:grpSpPr>
            <a:xfrm>
              <a:off x="10090932" y="1086638"/>
              <a:ext cx="2196862" cy="5068657"/>
              <a:chOff x="10090932" y="1086638"/>
              <a:chExt cx="2196862" cy="5068657"/>
            </a:xfrm>
          </p:grpSpPr>
          <p:grpSp>
            <p:nvGrpSpPr>
              <p:cNvPr id="4" name="Groupe 3">
                <a:extLst>
                  <a:ext uri="{FF2B5EF4-FFF2-40B4-BE49-F238E27FC236}">
                    <a16:creationId xmlns:a16="http://schemas.microsoft.com/office/drawing/2014/main" id="{330E1996-2607-4B04-BD6F-421F8C70AEE3}"/>
                  </a:ext>
                </a:extLst>
              </p:cNvPr>
              <p:cNvGrpSpPr/>
              <p:nvPr/>
            </p:nvGrpSpPr>
            <p:grpSpPr>
              <a:xfrm>
                <a:off x="10090932" y="1086638"/>
                <a:ext cx="2196862" cy="3899661"/>
                <a:chOff x="10090932" y="1086638"/>
                <a:chExt cx="2196862" cy="3899661"/>
              </a:xfrm>
            </p:grpSpPr>
            <p:grpSp>
              <p:nvGrpSpPr>
                <p:cNvPr id="3" name="Groupe 2">
                  <a:extLst>
                    <a:ext uri="{FF2B5EF4-FFF2-40B4-BE49-F238E27FC236}">
                      <a16:creationId xmlns:a16="http://schemas.microsoft.com/office/drawing/2014/main" id="{93420188-BDA0-4BA4-89AC-BC7C359ED4DF}"/>
                    </a:ext>
                  </a:extLst>
                </p:cNvPr>
                <p:cNvGrpSpPr/>
                <p:nvPr/>
              </p:nvGrpSpPr>
              <p:grpSpPr>
                <a:xfrm>
                  <a:off x="10165977" y="1086638"/>
                  <a:ext cx="2121817" cy="1884522"/>
                  <a:chOff x="10165977" y="1086638"/>
                  <a:chExt cx="2121817" cy="1884522"/>
                </a:xfrm>
              </p:grpSpPr>
              <p:pic>
                <p:nvPicPr>
                  <p:cNvPr id="12" name="Picture 11">
                    <a:extLst>
                      <a:ext uri="{FF2B5EF4-FFF2-40B4-BE49-F238E27FC236}">
                        <a16:creationId xmlns:a16="http://schemas.microsoft.com/office/drawing/2014/main" id="{40123720-243C-40FD-BD4E-C1A856C631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5977" y="1086638"/>
                    <a:ext cx="2121817" cy="1224603"/>
                  </a:xfrm>
                  <a:prstGeom prst="rect">
                    <a:avLst/>
                  </a:prstGeom>
                </p:spPr>
              </p:pic>
              <p:pic>
                <p:nvPicPr>
                  <p:cNvPr id="14" name="Picture 13">
                    <a:extLst>
                      <a:ext uri="{FF2B5EF4-FFF2-40B4-BE49-F238E27FC236}">
                        <a16:creationId xmlns:a16="http://schemas.microsoft.com/office/drawing/2014/main" id="{9F81375B-A641-41FC-8246-961FF4AD3A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5977" y="1945814"/>
                    <a:ext cx="2005409" cy="1025346"/>
                  </a:xfrm>
                  <a:prstGeom prst="rect">
                    <a:avLst/>
                  </a:prstGeom>
                </p:spPr>
              </p:pic>
            </p:grpSp>
            <p:sp>
              <p:nvSpPr>
                <p:cNvPr id="15" name="TextBox 14">
                  <a:extLst>
                    <a:ext uri="{FF2B5EF4-FFF2-40B4-BE49-F238E27FC236}">
                      <a16:creationId xmlns:a16="http://schemas.microsoft.com/office/drawing/2014/main" id="{2AF2CBCC-8511-4A67-B9BE-CF184285A097}"/>
                    </a:ext>
                  </a:extLst>
                </p:cNvPr>
                <p:cNvSpPr txBox="1"/>
                <p:nvPr/>
              </p:nvSpPr>
              <p:spPr>
                <a:xfrm>
                  <a:off x="10090932" y="3170417"/>
                  <a:ext cx="1933691" cy="1815882"/>
                </a:xfrm>
                <a:prstGeom prst="rect">
                  <a:avLst/>
                </a:prstGeom>
                <a:noFill/>
              </p:spPr>
              <p:txBody>
                <a:bodyPr wrap="square" rtlCol="0">
                  <a:spAutoFit/>
                </a:bodyPr>
                <a:lstStyle/>
                <a:p>
                  <a:r>
                    <a:rPr lang="fr-FR" sz="1400" dirty="0">
                      <a:solidFill>
                        <a:schemeClr val="bg1"/>
                      </a:solidFill>
                    </a:rPr>
                    <a:t>APRES RESTRUCTURATION </a:t>
                  </a:r>
                </a:p>
                <a:p>
                  <a:r>
                    <a:rPr lang="fr-FR" sz="1400" dirty="0">
                      <a:solidFill>
                        <a:schemeClr val="bg1"/>
                      </a:solidFill>
                    </a:rPr>
                    <a:t>DU SECTEUR DES POSTES ET DES TIC</a:t>
                  </a:r>
                </a:p>
                <a:p>
                  <a:r>
                    <a:rPr lang="fr-FR" sz="1400" dirty="0">
                      <a:solidFill>
                        <a:schemeClr val="bg1"/>
                      </a:solidFill>
                    </a:rPr>
                    <a:t> AU TCHAD</a:t>
                  </a:r>
                </a:p>
                <a:p>
                  <a:endParaRPr lang="fr-FR" sz="1400" dirty="0">
                    <a:solidFill>
                      <a:srgbClr val="FFFFFF"/>
                    </a:solidFill>
                  </a:endParaRPr>
                </a:p>
                <a:p>
                  <a:r>
                    <a:rPr lang="fr-FR" sz="1400" dirty="0">
                      <a:solidFill>
                        <a:srgbClr val="FFFFFF"/>
                      </a:solidFill>
                    </a:rPr>
                    <a:t>Bilan &amp; Défis et Perspectives</a:t>
                  </a:r>
                </a:p>
              </p:txBody>
            </p:sp>
          </p:grpSp>
          <p:pic>
            <p:nvPicPr>
              <p:cNvPr id="5" name="Picture 4">
                <a:extLst>
                  <a:ext uri="{FF2B5EF4-FFF2-40B4-BE49-F238E27FC236}">
                    <a16:creationId xmlns:a16="http://schemas.microsoft.com/office/drawing/2014/main" id="{343266A0-564D-467A-9828-3475DF6194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94258" y="4930692"/>
                <a:ext cx="1927040" cy="1224603"/>
              </a:xfrm>
              <a:prstGeom prst="rect">
                <a:avLst/>
              </a:prstGeom>
            </p:spPr>
          </p:pic>
        </p:grpSp>
      </p:grpSp>
      <p:sp>
        <p:nvSpPr>
          <p:cNvPr id="13" name="TextBox 12">
            <a:extLst>
              <a:ext uri="{FF2B5EF4-FFF2-40B4-BE49-F238E27FC236}">
                <a16:creationId xmlns:a16="http://schemas.microsoft.com/office/drawing/2014/main" id="{1F57AB5A-264A-4367-B7F7-5D1561590C63}"/>
              </a:ext>
            </a:extLst>
          </p:cNvPr>
          <p:cNvSpPr txBox="1"/>
          <p:nvPr/>
        </p:nvSpPr>
        <p:spPr>
          <a:xfrm>
            <a:off x="1185220" y="313509"/>
            <a:ext cx="9689257" cy="707886"/>
          </a:xfrm>
          <a:prstGeom prst="rect">
            <a:avLst/>
          </a:prstGeom>
          <a:noFill/>
        </p:spPr>
        <p:txBody>
          <a:bodyPr wrap="square" rtlCol="0">
            <a:spAutoFit/>
          </a:bodyPr>
          <a:lstStyle/>
          <a:p>
            <a:pPr algn="ctr"/>
            <a:r>
              <a:rPr lang="fr-FR" sz="2000" dirty="0">
                <a:solidFill>
                  <a:srgbClr val="002060"/>
                </a:solidFill>
              </a:rPr>
              <a:t>MINISTÈRE DES POSTES, DES NOUVELLES TECHNOLOGIES DE L’INFORMATION ET DE LA COMMUNICATION </a:t>
            </a:r>
          </a:p>
        </p:txBody>
      </p:sp>
      <p:pic>
        <p:nvPicPr>
          <p:cNvPr id="19" name="Picture 18">
            <a:extLst>
              <a:ext uri="{FF2B5EF4-FFF2-40B4-BE49-F238E27FC236}">
                <a16:creationId xmlns:a16="http://schemas.microsoft.com/office/drawing/2014/main" id="{0A23B043-E49E-4B55-81A3-FB789FCCBA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668" y="84965"/>
            <a:ext cx="984552" cy="1019637"/>
          </a:xfrm>
          <a:prstGeom prst="rect">
            <a:avLst/>
          </a:prstGeom>
        </p:spPr>
      </p:pic>
      <p:pic>
        <p:nvPicPr>
          <p:cNvPr id="8" name="Image 7">
            <a:extLst>
              <a:ext uri="{FF2B5EF4-FFF2-40B4-BE49-F238E27FC236}">
                <a16:creationId xmlns:a16="http://schemas.microsoft.com/office/drawing/2014/main" id="{F8687F70-D457-49C6-A0FF-8F56B7297433}"/>
              </a:ext>
            </a:extLst>
          </p:cNvPr>
          <p:cNvPicPr>
            <a:picLocks noChangeAspect="1"/>
          </p:cNvPicPr>
          <p:nvPr/>
        </p:nvPicPr>
        <p:blipFill>
          <a:blip r:embed="rId7" cstate="print"/>
          <a:stretch>
            <a:fillRect/>
          </a:stretch>
        </p:blipFill>
        <p:spPr>
          <a:xfrm>
            <a:off x="10844250" y="97519"/>
            <a:ext cx="1103472" cy="1019637"/>
          </a:xfrm>
          <a:prstGeom prst="rect">
            <a:avLst/>
          </a:prstGeom>
        </p:spPr>
      </p:pic>
      <p:sp>
        <p:nvSpPr>
          <p:cNvPr id="17" name="Text Box 2"/>
          <p:cNvSpPr txBox="1">
            <a:spLocks noChangeArrowheads="1"/>
          </p:cNvSpPr>
          <p:nvPr/>
        </p:nvSpPr>
        <p:spPr bwMode="auto">
          <a:xfrm>
            <a:off x="19084" y="1121301"/>
            <a:ext cx="10267649" cy="159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buNone/>
            </a:pPr>
            <a:r>
              <a:rPr lang="fr-FR" sz="2200" b="1" dirty="0">
                <a:solidFill>
                  <a:srgbClr val="06A0E2"/>
                </a:solidFill>
              </a:rPr>
              <a:t>Les Droits des consommateurs des services de télécoms</a:t>
            </a:r>
          </a:p>
          <a:p>
            <a:pPr>
              <a:buNone/>
            </a:pPr>
            <a:r>
              <a:rPr lang="fr-FR" sz="1800" dirty="0">
                <a:solidFill>
                  <a:schemeClr val="tx1">
                    <a:lumMod val="95000"/>
                    <a:lumOff val="5000"/>
                  </a:schemeClr>
                </a:solidFill>
              </a:rPr>
              <a:t>Ces droits sont garantis par la Loi n°14 de 2014 relative aux communications électroniques et la loi n°9 sur la cybercriminalité. Il s’agit de:</a:t>
            </a:r>
          </a:p>
          <a:p>
            <a:pPr eaLnBrk="1" hangingPunct="1">
              <a:spcBef>
                <a:spcPct val="50000"/>
              </a:spcBef>
              <a:buClrTx/>
              <a:buFontTx/>
              <a:buNone/>
            </a:pPr>
            <a:endParaRPr lang="fr-FR" altLang="fr-FR" sz="2400" b="1" dirty="0">
              <a:solidFill>
                <a:srgbClr val="0000FF"/>
              </a:solidFill>
            </a:endParaRPr>
          </a:p>
        </p:txBody>
      </p:sp>
      <p:sp>
        <p:nvSpPr>
          <p:cNvPr id="20" name="Rectangle 1"/>
          <p:cNvSpPr>
            <a:spLocks noChangeArrowheads="1"/>
          </p:cNvSpPr>
          <p:nvPr/>
        </p:nvSpPr>
        <p:spPr bwMode="auto">
          <a:xfrm>
            <a:off x="200668" y="2286001"/>
            <a:ext cx="9928057" cy="498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defRPr>
            </a:lvl9pPr>
          </a:lstStyle>
          <a:p>
            <a:pPr algn="just"/>
            <a:r>
              <a:rPr lang="fr-FR" sz="2100" dirty="0"/>
              <a:t>Droit au secret des communications effectuées à travers les réseaux des opérateurs et fournisseurs.</a:t>
            </a:r>
          </a:p>
          <a:p>
            <a:pPr algn="just"/>
            <a:r>
              <a:rPr lang="fr-FR" sz="2100" dirty="0"/>
              <a:t>Droit à la non discrimination quelle que soit la nature du message transmis et l’intégrité des messages.</a:t>
            </a:r>
          </a:p>
          <a:p>
            <a:pPr algn="just"/>
            <a:r>
              <a:rPr lang="fr-FR" sz="2100" dirty="0"/>
              <a:t>Droit à la protection, l’intégrité et la confidentialité des données à caractère personnel qu’il détient et qu’il traite sous réserve du respect des textes en vigueur.</a:t>
            </a:r>
          </a:p>
          <a:p>
            <a:pPr algn="just"/>
            <a:r>
              <a:rPr lang="fr-FR" sz="2100" dirty="0"/>
              <a:t>Droit à la sécurité des services offerts</a:t>
            </a:r>
          </a:p>
          <a:p>
            <a:pPr algn="just"/>
            <a:r>
              <a:rPr lang="fr-FR" sz="2100" dirty="0"/>
              <a:t>Droit à la protection des données personnelles </a:t>
            </a:r>
          </a:p>
          <a:p>
            <a:pPr algn="just"/>
            <a:r>
              <a:rPr lang="fr-FR" sz="2100" dirty="0"/>
              <a:t>Droit de ne pas être mentionné sur les listes d’abonnés ou d’utilisateurs publiées. </a:t>
            </a:r>
          </a:p>
          <a:p>
            <a:pPr algn="just"/>
            <a:r>
              <a:rPr lang="fr-FR" sz="2100" dirty="0"/>
              <a:t>Droit de ne pas être facturé pour un service qui n’est pas consommé ou qui n’est pas demandé.</a:t>
            </a:r>
          </a:p>
          <a:p>
            <a:pPr eaLnBrk="1" hangingPunct="1">
              <a:spcBef>
                <a:spcPct val="0"/>
              </a:spcBef>
              <a:buClrTx/>
              <a:buFont typeface="Wingdings" panose="05000000000000000000" pitchFamily="2" charset="2"/>
              <a:buChar char="§"/>
              <a:defRPr/>
            </a:pPr>
            <a:endParaRPr lang="fr-FR" alt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9106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16504</TotalTime>
  <Words>1358</Words>
  <Application>Microsoft Office PowerPoint</Application>
  <PresentationFormat>Grand écran</PresentationFormat>
  <Paragraphs>252</Paragraphs>
  <Slides>16</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Albertus Extra Bold</vt:lpstr>
      <vt:lpstr>Arial</vt:lpstr>
      <vt:lpstr>Calibri</vt:lpstr>
      <vt:lpstr>Calibri Light</vt:lpstr>
      <vt:lpstr>Courier New</vt:lpstr>
      <vt:lpstr>Verdana</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NDJERABE NDJEKOUNDADE</cp:lastModifiedBy>
  <cp:revision>76</cp:revision>
  <dcterms:created xsi:type="dcterms:W3CDTF">2019-04-13T15:34:17Z</dcterms:created>
  <dcterms:modified xsi:type="dcterms:W3CDTF">2019-07-10T10:36:18Z</dcterms:modified>
</cp:coreProperties>
</file>