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74" r:id="rId3"/>
    <p:sldId id="276" r:id="rId4"/>
    <p:sldId id="272" r:id="rId5"/>
    <p:sldId id="273" r:id="rId6"/>
    <p:sldId id="277" r:id="rId7"/>
    <p:sldId id="279" r:id="rId8"/>
    <p:sldId id="280" r:id="rId9"/>
    <p:sldId id="281" r:id="rId10"/>
    <p:sldId id="283" r:id="rId11"/>
    <p:sldId id="286" r:id="rId12"/>
    <p:sldId id="288" r:id="rId13"/>
    <p:sldId id="289" r:id="rId14"/>
    <p:sldId id="290"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A0E2"/>
    <a:srgbClr val="002060"/>
    <a:srgbClr val="BFE2F8"/>
    <a:srgbClr val="55A9D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88" autoAdjust="0"/>
    <p:restoredTop sz="93730" autoAdjust="0"/>
  </p:normalViewPr>
  <p:slideViewPr>
    <p:cSldViewPr snapToGrid="0">
      <p:cViewPr varScale="1">
        <p:scale>
          <a:sx n="103" d="100"/>
          <a:sy n="103" d="100"/>
        </p:scale>
        <p:origin x="61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049EDA-9FFE-4B9C-8542-A12B739CF7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xmlns="" id="{26160003-3EAF-4969-AEA4-595A39615E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xmlns="" id="{5CB281A5-6208-4BD4-93B1-E3392F8C4D85}"/>
              </a:ext>
            </a:extLst>
          </p:cNvPr>
          <p:cNvSpPr>
            <a:spLocks noGrp="1"/>
          </p:cNvSpPr>
          <p:nvPr>
            <p:ph type="dt" sz="half" idx="10"/>
          </p:nvPr>
        </p:nvSpPr>
        <p:spPr/>
        <p:txBody>
          <a:bodyPr/>
          <a:lstStyle/>
          <a:p>
            <a:fld id="{E85CA381-E034-42C2-9967-B8596373035A}" type="datetimeFigureOut">
              <a:rPr lang="fr-FR" smtClean="0"/>
              <a:t>08/07/2019</a:t>
            </a:fld>
            <a:endParaRPr lang="fr-FR"/>
          </a:p>
        </p:txBody>
      </p:sp>
      <p:sp>
        <p:nvSpPr>
          <p:cNvPr id="5" name="Footer Placeholder 4">
            <a:extLst>
              <a:ext uri="{FF2B5EF4-FFF2-40B4-BE49-F238E27FC236}">
                <a16:creationId xmlns:a16="http://schemas.microsoft.com/office/drawing/2014/main" xmlns="" id="{99D29809-68D6-42A6-B0BD-451F6613DBCE}"/>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xmlns="" id="{C083825F-68A0-4E54-AEA6-0C3AD72D6D5D}"/>
              </a:ext>
            </a:extLst>
          </p:cNvPr>
          <p:cNvSpPr>
            <a:spLocks noGrp="1"/>
          </p:cNvSpPr>
          <p:nvPr>
            <p:ph type="sldNum" sz="quarter" idx="12"/>
          </p:nvPr>
        </p:nvSpPr>
        <p:spPr/>
        <p:txBody>
          <a:bodyPr/>
          <a:lstStyle/>
          <a:p>
            <a:fld id="{8064EC47-505F-4639-8058-F1B2672C4BFE}" type="slidenum">
              <a:rPr lang="fr-FR" smtClean="0"/>
              <a:t>‹#›</a:t>
            </a:fld>
            <a:endParaRPr lang="fr-FR"/>
          </a:p>
        </p:txBody>
      </p:sp>
    </p:spTree>
    <p:extLst>
      <p:ext uri="{BB962C8B-B14F-4D97-AF65-F5344CB8AC3E}">
        <p14:creationId xmlns:p14="http://schemas.microsoft.com/office/powerpoint/2010/main" val="120007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7173A4-A7EB-4B74-B710-EC468E647316}"/>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xmlns="" id="{3CA9A33A-C9A0-45C2-8A22-937BC074AAB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xmlns="" id="{D33724D1-5480-42BB-9EAE-15E3F59AD845}"/>
              </a:ext>
            </a:extLst>
          </p:cNvPr>
          <p:cNvSpPr>
            <a:spLocks noGrp="1"/>
          </p:cNvSpPr>
          <p:nvPr>
            <p:ph type="dt" sz="half" idx="10"/>
          </p:nvPr>
        </p:nvSpPr>
        <p:spPr/>
        <p:txBody>
          <a:bodyPr/>
          <a:lstStyle/>
          <a:p>
            <a:fld id="{E85CA381-E034-42C2-9967-B8596373035A}" type="datetimeFigureOut">
              <a:rPr lang="fr-FR" smtClean="0"/>
              <a:t>08/07/2019</a:t>
            </a:fld>
            <a:endParaRPr lang="fr-FR"/>
          </a:p>
        </p:txBody>
      </p:sp>
      <p:sp>
        <p:nvSpPr>
          <p:cNvPr id="5" name="Footer Placeholder 4">
            <a:extLst>
              <a:ext uri="{FF2B5EF4-FFF2-40B4-BE49-F238E27FC236}">
                <a16:creationId xmlns:a16="http://schemas.microsoft.com/office/drawing/2014/main" xmlns="" id="{B4C0F6B5-6D63-4F91-BCE7-07AC54D7BE26}"/>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xmlns="" id="{2C98E1D8-ECDC-400C-AC79-34DFD0E58FF7}"/>
              </a:ext>
            </a:extLst>
          </p:cNvPr>
          <p:cNvSpPr>
            <a:spLocks noGrp="1"/>
          </p:cNvSpPr>
          <p:nvPr>
            <p:ph type="sldNum" sz="quarter" idx="12"/>
          </p:nvPr>
        </p:nvSpPr>
        <p:spPr/>
        <p:txBody>
          <a:bodyPr/>
          <a:lstStyle/>
          <a:p>
            <a:fld id="{8064EC47-505F-4639-8058-F1B2672C4BFE}" type="slidenum">
              <a:rPr lang="fr-FR" smtClean="0"/>
              <a:t>‹#›</a:t>
            </a:fld>
            <a:endParaRPr lang="fr-FR"/>
          </a:p>
        </p:txBody>
      </p:sp>
    </p:spTree>
    <p:extLst>
      <p:ext uri="{BB962C8B-B14F-4D97-AF65-F5344CB8AC3E}">
        <p14:creationId xmlns:p14="http://schemas.microsoft.com/office/powerpoint/2010/main" val="1896835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9E486F7-4DF2-4887-AAA0-EC384A020C5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xmlns="" id="{CC7327BC-3A02-4380-926A-6A1BA694AC0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xmlns="" id="{B0AA2C13-8B10-4AA9-ABDE-28BF17DC9BEB}"/>
              </a:ext>
            </a:extLst>
          </p:cNvPr>
          <p:cNvSpPr>
            <a:spLocks noGrp="1"/>
          </p:cNvSpPr>
          <p:nvPr>
            <p:ph type="dt" sz="half" idx="10"/>
          </p:nvPr>
        </p:nvSpPr>
        <p:spPr/>
        <p:txBody>
          <a:bodyPr/>
          <a:lstStyle/>
          <a:p>
            <a:fld id="{E85CA381-E034-42C2-9967-B8596373035A}" type="datetimeFigureOut">
              <a:rPr lang="fr-FR" smtClean="0"/>
              <a:t>08/07/2019</a:t>
            </a:fld>
            <a:endParaRPr lang="fr-FR"/>
          </a:p>
        </p:txBody>
      </p:sp>
      <p:sp>
        <p:nvSpPr>
          <p:cNvPr id="5" name="Footer Placeholder 4">
            <a:extLst>
              <a:ext uri="{FF2B5EF4-FFF2-40B4-BE49-F238E27FC236}">
                <a16:creationId xmlns:a16="http://schemas.microsoft.com/office/drawing/2014/main" xmlns="" id="{6C56D9FB-A95B-4158-B7DB-3189EEB3575D}"/>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xmlns="" id="{651628FB-8C55-4E05-A449-607A96B3DB54}"/>
              </a:ext>
            </a:extLst>
          </p:cNvPr>
          <p:cNvSpPr>
            <a:spLocks noGrp="1"/>
          </p:cNvSpPr>
          <p:nvPr>
            <p:ph type="sldNum" sz="quarter" idx="12"/>
          </p:nvPr>
        </p:nvSpPr>
        <p:spPr/>
        <p:txBody>
          <a:bodyPr/>
          <a:lstStyle/>
          <a:p>
            <a:fld id="{8064EC47-505F-4639-8058-F1B2672C4BFE}" type="slidenum">
              <a:rPr lang="fr-FR" smtClean="0"/>
              <a:t>‹#›</a:t>
            </a:fld>
            <a:endParaRPr lang="fr-FR"/>
          </a:p>
        </p:txBody>
      </p:sp>
    </p:spTree>
    <p:extLst>
      <p:ext uri="{BB962C8B-B14F-4D97-AF65-F5344CB8AC3E}">
        <p14:creationId xmlns:p14="http://schemas.microsoft.com/office/powerpoint/2010/main" val="3538175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1BEDC7-2F24-4A52-A7D4-D405B0DE8BB4}"/>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xmlns="" id="{9AAA62CA-CC85-4B12-AF1D-17FCC36B76F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xmlns="" id="{D05AF02F-D0FA-432C-ABAE-782D14376512}"/>
              </a:ext>
            </a:extLst>
          </p:cNvPr>
          <p:cNvSpPr>
            <a:spLocks noGrp="1"/>
          </p:cNvSpPr>
          <p:nvPr>
            <p:ph type="dt" sz="half" idx="10"/>
          </p:nvPr>
        </p:nvSpPr>
        <p:spPr/>
        <p:txBody>
          <a:bodyPr/>
          <a:lstStyle/>
          <a:p>
            <a:fld id="{E85CA381-E034-42C2-9967-B8596373035A}" type="datetimeFigureOut">
              <a:rPr lang="fr-FR" smtClean="0"/>
              <a:t>08/07/2019</a:t>
            </a:fld>
            <a:endParaRPr lang="fr-FR"/>
          </a:p>
        </p:txBody>
      </p:sp>
      <p:sp>
        <p:nvSpPr>
          <p:cNvPr id="5" name="Footer Placeholder 4">
            <a:extLst>
              <a:ext uri="{FF2B5EF4-FFF2-40B4-BE49-F238E27FC236}">
                <a16:creationId xmlns:a16="http://schemas.microsoft.com/office/drawing/2014/main" xmlns="" id="{C430495B-4C99-41B7-A6A1-9AC8924B0F67}"/>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xmlns="" id="{B36F1244-2E1E-4529-BCEE-B04AE79DA134}"/>
              </a:ext>
            </a:extLst>
          </p:cNvPr>
          <p:cNvSpPr>
            <a:spLocks noGrp="1"/>
          </p:cNvSpPr>
          <p:nvPr>
            <p:ph type="sldNum" sz="quarter" idx="12"/>
          </p:nvPr>
        </p:nvSpPr>
        <p:spPr/>
        <p:txBody>
          <a:bodyPr/>
          <a:lstStyle/>
          <a:p>
            <a:fld id="{8064EC47-505F-4639-8058-F1B2672C4BFE}" type="slidenum">
              <a:rPr lang="fr-FR" smtClean="0"/>
              <a:t>‹#›</a:t>
            </a:fld>
            <a:endParaRPr lang="fr-FR"/>
          </a:p>
        </p:txBody>
      </p:sp>
    </p:spTree>
    <p:extLst>
      <p:ext uri="{BB962C8B-B14F-4D97-AF65-F5344CB8AC3E}">
        <p14:creationId xmlns:p14="http://schemas.microsoft.com/office/powerpoint/2010/main" val="2932723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F3493A-89E6-4304-B169-7F0EC3D70C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xmlns="" id="{BFAC9314-2685-4B54-A8F6-9072220ABE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E3BE7F3D-42F2-41BA-8002-72E9B5193606}"/>
              </a:ext>
            </a:extLst>
          </p:cNvPr>
          <p:cNvSpPr>
            <a:spLocks noGrp="1"/>
          </p:cNvSpPr>
          <p:nvPr>
            <p:ph type="dt" sz="half" idx="10"/>
          </p:nvPr>
        </p:nvSpPr>
        <p:spPr/>
        <p:txBody>
          <a:bodyPr/>
          <a:lstStyle/>
          <a:p>
            <a:fld id="{E85CA381-E034-42C2-9967-B8596373035A}" type="datetimeFigureOut">
              <a:rPr lang="fr-FR" smtClean="0"/>
              <a:t>08/07/2019</a:t>
            </a:fld>
            <a:endParaRPr lang="fr-FR"/>
          </a:p>
        </p:txBody>
      </p:sp>
      <p:sp>
        <p:nvSpPr>
          <p:cNvPr id="5" name="Footer Placeholder 4">
            <a:extLst>
              <a:ext uri="{FF2B5EF4-FFF2-40B4-BE49-F238E27FC236}">
                <a16:creationId xmlns:a16="http://schemas.microsoft.com/office/drawing/2014/main" xmlns="" id="{D818BED9-207C-4F61-8631-60F2DBF785BA}"/>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xmlns="" id="{9554C127-58D7-4778-935B-470978822A4E}"/>
              </a:ext>
            </a:extLst>
          </p:cNvPr>
          <p:cNvSpPr>
            <a:spLocks noGrp="1"/>
          </p:cNvSpPr>
          <p:nvPr>
            <p:ph type="sldNum" sz="quarter" idx="12"/>
          </p:nvPr>
        </p:nvSpPr>
        <p:spPr/>
        <p:txBody>
          <a:bodyPr/>
          <a:lstStyle/>
          <a:p>
            <a:fld id="{8064EC47-505F-4639-8058-F1B2672C4BFE}" type="slidenum">
              <a:rPr lang="fr-FR" smtClean="0"/>
              <a:t>‹#›</a:t>
            </a:fld>
            <a:endParaRPr lang="fr-FR"/>
          </a:p>
        </p:txBody>
      </p:sp>
    </p:spTree>
    <p:extLst>
      <p:ext uri="{BB962C8B-B14F-4D97-AF65-F5344CB8AC3E}">
        <p14:creationId xmlns:p14="http://schemas.microsoft.com/office/powerpoint/2010/main" val="767830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2FF73F-E233-409D-8F39-04D0A9C63F64}"/>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xmlns="" id="{9709EFB0-FB98-4815-9C69-48FFE3B519A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xmlns="" id="{661746EC-21AF-422E-9F1F-DD1BDAEDEB0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xmlns="" id="{19C433C7-B150-40E4-BDC8-FC4E31356B12}"/>
              </a:ext>
            </a:extLst>
          </p:cNvPr>
          <p:cNvSpPr>
            <a:spLocks noGrp="1"/>
          </p:cNvSpPr>
          <p:nvPr>
            <p:ph type="dt" sz="half" idx="10"/>
          </p:nvPr>
        </p:nvSpPr>
        <p:spPr/>
        <p:txBody>
          <a:bodyPr/>
          <a:lstStyle/>
          <a:p>
            <a:fld id="{E85CA381-E034-42C2-9967-B8596373035A}" type="datetimeFigureOut">
              <a:rPr lang="fr-FR" smtClean="0"/>
              <a:t>08/07/2019</a:t>
            </a:fld>
            <a:endParaRPr lang="fr-FR"/>
          </a:p>
        </p:txBody>
      </p:sp>
      <p:sp>
        <p:nvSpPr>
          <p:cNvPr id="6" name="Footer Placeholder 5">
            <a:extLst>
              <a:ext uri="{FF2B5EF4-FFF2-40B4-BE49-F238E27FC236}">
                <a16:creationId xmlns:a16="http://schemas.microsoft.com/office/drawing/2014/main" xmlns="" id="{452F3191-FDA5-416B-8E04-9C65C324AD83}"/>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xmlns="" id="{8A2B50AE-B24A-403E-8A88-63F928B65B6B}"/>
              </a:ext>
            </a:extLst>
          </p:cNvPr>
          <p:cNvSpPr>
            <a:spLocks noGrp="1"/>
          </p:cNvSpPr>
          <p:nvPr>
            <p:ph type="sldNum" sz="quarter" idx="12"/>
          </p:nvPr>
        </p:nvSpPr>
        <p:spPr/>
        <p:txBody>
          <a:bodyPr/>
          <a:lstStyle/>
          <a:p>
            <a:fld id="{8064EC47-505F-4639-8058-F1B2672C4BFE}" type="slidenum">
              <a:rPr lang="fr-FR" smtClean="0"/>
              <a:t>‹#›</a:t>
            </a:fld>
            <a:endParaRPr lang="fr-FR"/>
          </a:p>
        </p:txBody>
      </p:sp>
    </p:spTree>
    <p:extLst>
      <p:ext uri="{BB962C8B-B14F-4D97-AF65-F5344CB8AC3E}">
        <p14:creationId xmlns:p14="http://schemas.microsoft.com/office/powerpoint/2010/main" val="3968974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8AD5D4-F606-4AD4-A82E-04D51812B03A}"/>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xmlns="" id="{30CE756E-67F1-4353-8148-42CAE47CD5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759E1D4F-F19E-473E-AF9E-F306F809556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xmlns="" id="{D18B41A5-A9BB-4F3F-99E3-C056A59A0E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D22BCEAC-8631-4070-B8B4-C753A063742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xmlns="" id="{1A27E329-BEC0-477D-8882-F549A60AC021}"/>
              </a:ext>
            </a:extLst>
          </p:cNvPr>
          <p:cNvSpPr>
            <a:spLocks noGrp="1"/>
          </p:cNvSpPr>
          <p:nvPr>
            <p:ph type="dt" sz="half" idx="10"/>
          </p:nvPr>
        </p:nvSpPr>
        <p:spPr/>
        <p:txBody>
          <a:bodyPr/>
          <a:lstStyle/>
          <a:p>
            <a:fld id="{E85CA381-E034-42C2-9967-B8596373035A}" type="datetimeFigureOut">
              <a:rPr lang="fr-FR" smtClean="0"/>
              <a:t>08/07/2019</a:t>
            </a:fld>
            <a:endParaRPr lang="fr-FR"/>
          </a:p>
        </p:txBody>
      </p:sp>
      <p:sp>
        <p:nvSpPr>
          <p:cNvPr id="8" name="Footer Placeholder 7">
            <a:extLst>
              <a:ext uri="{FF2B5EF4-FFF2-40B4-BE49-F238E27FC236}">
                <a16:creationId xmlns:a16="http://schemas.microsoft.com/office/drawing/2014/main" xmlns="" id="{7AE3179A-C220-4974-B81E-F7B9B3BA89F6}"/>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xmlns="" id="{EC3FB64A-DE3C-4A62-BEE8-4F5E4C2BECEB}"/>
              </a:ext>
            </a:extLst>
          </p:cNvPr>
          <p:cNvSpPr>
            <a:spLocks noGrp="1"/>
          </p:cNvSpPr>
          <p:nvPr>
            <p:ph type="sldNum" sz="quarter" idx="12"/>
          </p:nvPr>
        </p:nvSpPr>
        <p:spPr/>
        <p:txBody>
          <a:bodyPr/>
          <a:lstStyle/>
          <a:p>
            <a:fld id="{8064EC47-505F-4639-8058-F1B2672C4BFE}" type="slidenum">
              <a:rPr lang="fr-FR" smtClean="0"/>
              <a:t>‹#›</a:t>
            </a:fld>
            <a:endParaRPr lang="fr-FR"/>
          </a:p>
        </p:txBody>
      </p:sp>
    </p:spTree>
    <p:extLst>
      <p:ext uri="{BB962C8B-B14F-4D97-AF65-F5344CB8AC3E}">
        <p14:creationId xmlns:p14="http://schemas.microsoft.com/office/powerpoint/2010/main" val="3529470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CC8107-825B-489F-9AD8-C3DAEE97AB68}"/>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xmlns="" id="{C446075C-5D3A-4D29-A87F-A07A8032CE1D}"/>
              </a:ext>
            </a:extLst>
          </p:cNvPr>
          <p:cNvSpPr>
            <a:spLocks noGrp="1"/>
          </p:cNvSpPr>
          <p:nvPr>
            <p:ph type="dt" sz="half" idx="10"/>
          </p:nvPr>
        </p:nvSpPr>
        <p:spPr/>
        <p:txBody>
          <a:bodyPr/>
          <a:lstStyle/>
          <a:p>
            <a:fld id="{E85CA381-E034-42C2-9967-B8596373035A}" type="datetimeFigureOut">
              <a:rPr lang="fr-FR" smtClean="0"/>
              <a:t>08/07/2019</a:t>
            </a:fld>
            <a:endParaRPr lang="fr-FR"/>
          </a:p>
        </p:txBody>
      </p:sp>
      <p:sp>
        <p:nvSpPr>
          <p:cNvPr id="4" name="Footer Placeholder 3">
            <a:extLst>
              <a:ext uri="{FF2B5EF4-FFF2-40B4-BE49-F238E27FC236}">
                <a16:creationId xmlns:a16="http://schemas.microsoft.com/office/drawing/2014/main" xmlns="" id="{B67CA5F8-6B90-4910-8F42-5CC3230389BC}"/>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xmlns="" id="{D58D8F01-B67C-4971-890E-9746821CF7D3}"/>
              </a:ext>
            </a:extLst>
          </p:cNvPr>
          <p:cNvSpPr>
            <a:spLocks noGrp="1"/>
          </p:cNvSpPr>
          <p:nvPr>
            <p:ph type="sldNum" sz="quarter" idx="12"/>
          </p:nvPr>
        </p:nvSpPr>
        <p:spPr/>
        <p:txBody>
          <a:bodyPr/>
          <a:lstStyle/>
          <a:p>
            <a:fld id="{8064EC47-505F-4639-8058-F1B2672C4BFE}" type="slidenum">
              <a:rPr lang="fr-FR" smtClean="0"/>
              <a:t>‹#›</a:t>
            </a:fld>
            <a:endParaRPr lang="fr-FR"/>
          </a:p>
        </p:txBody>
      </p:sp>
    </p:spTree>
    <p:extLst>
      <p:ext uri="{BB962C8B-B14F-4D97-AF65-F5344CB8AC3E}">
        <p14:creationId xmlns:p14="http://schemas.microsoft.com/office/powerpoint/2010/main" val="2814513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21EFA4E-DBA3-4360-AA8A-C22492BC7EA3}"/>
              </a:ext>
            </a:extLst>
          </p:cNvPr>
          <p:cNvSpPr>
            <a:spLocks noGrp="1"/>
          </p:cNvSpPr>
          <p:nvPr>
            <p:ph type="dt" sz="half" idx="10"/>
          </p:nvPr>
        </p:nvSpPr>
        <p:spPr/>
        <p:txBody>
          <a:bodyPr/>
          <a:lstStyle/>
          <a:p>
            <a:fld id="{E85CA381-E034-42C2-9967-B8596373035A}" type="datetimeFigureOut">
              <a:rPr lang="fr-FR" smtClean="0"/>
              <a:t>08/07/2019</a:t>
            </a:fld>
            <a:endParaRPr lang="fr-FR"/>
          </a:p>
        </p:txBody>
      </p:sp>
      <p:sp>
        <p:nvSpPr>
          <p:cNvPr id="3" name="Footer Placeholder 2">
            <a:extLst>
              <a:ext uri="{FF2B5EF4-FFF2-40B4-BE49-F238E27FC236}">
                <a16:creationId xmlns:a16="http://schemas.microsoft.com/office/drawing/2014/main" xmlns="" id="{8BC6ECD1-49A8-4B2C-B0DC-2452AEEFA8ED}"/>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xmlns="" id="{20008850-51A0-470E-9F34-C0656DD5FAFC}"/>
              </a:ext>
            </a:extLst>
          </p:cNvPr>
          <p:cNvSpPr>
            <a:spLocks noGrp="1"/>
          </p:cNvSpPr>
          <p:nvPr>
            <p:ph type="sldNum" sz="quarter" idx="12"/>
          </p:nvPr>
        </p:nvSpPr>
        <p:spPr/>
        <p:txBody>
          <a:bodyPr/>
          <a:lstStyle/>
          <a:p>
            <a:fld id="{8064EC47-505F-4639-8058-F1B2672C4BFE}" type="slidenum">
              <a:rPr lang="fr-FR" smtClean="0"/>
              <a:t>‹#›</a:t>
            </a:fld>
            <a:endParaRPr lang="fr-FR"/>
          </a:p>
        </p:txBody>
      </p:sp>
    </p:spTree>
    <p:extLst>
      <p:ext uri="{BB962C8B-B14F-4D97-AF65-F5344CB8AC3E}">
        <p14:creationId xmlns:p14="http://schemas.microsoft.com/office/powerpoint/2010/main" val="2857887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E3CEB6-3D49-4A73-8E61-4698B604C6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xmlns="" id="{093AD362-2C29-4963-9BFC-269262D6AB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xmlns="" id="{4FBD01F5-0674-4518-8AD0-C5C8DAA4F4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FA8A785B-7D8E-4273-BFE3-6AA9D65D86E7}"/>
              </a:ext>
            </a:extLst>
          </p:cNvPr>
          <p:cNvSpPr>
            <a:spLocks noGrp="1"/>
          </p:cNvSpPr>
          <p:nvPr>
            <p:ph type="dt" sz="half" idx="10"/>
          </p:nvPr>
        </p:nvSpPr>
        <p:spPr/>
        <p:txBody>
          <a:bodyPr/>
          <a:lstStyle/>
          <a:p>
            <a:fld id="{E85CA381-E034-42C2-9967-B8596373035A}" type="datetimeFigureOut">
              <a:rPr lang="fr-FR" smtClean="0"/>
              <a:t>08/07/2019</a:t>
            </a:fld>
            <a:endParaRPr lang="fr-FR"/>
          </a:p>
        </p:txBody>
      </p:sp>
      <p:sp>
        <p:nvSpPr>
          <p:cNvPr id="6" name="Footer Placeholder 5">
            <a:extLst>
              <a:ext uri="{FF2B5EF4-FFF2-40B4-BE49-F238E27FC236}">
                <a16:creationId xmlns:a16="http://schemas.microsoft.com/office/drawing/2014/main" xmlns="" id="{5BFA1B11-39D2-46B1-808B-80E786A70C37}"/>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xmlns="" id="{63EF1409-0578-41B8-8DED-C5F703563BA8}"/>
              </a:ext>
            </a:extLst>
          </p:cNvPr>
          <p:cNvSpPr>
            <a:spLocks noGrp="1"/>
          </p:cNvSpPr>
          <p:nvPr>
            <p:ph type="sldNum" sz="quarter" idx="12"/>
          </p:nvPr>
        </p:nvSpPr>
        <p:spPr/>
        <p:txBody>
          <a:bodyPr/>
          <a:lstStyle/>
          <a:p>
            <a:fld id="{8064EC47-505F-4639-8058-F1B2672C4BFE}" type="slidenum">
              <a:rPr lang="fr-FR" smtClean="0"/>
              <a:t>‹#›</a:t>
            </a:fld>
            <a:endParaRPr lang="fr-FR"/>
          </a:p>
        </p:txBody>
      </p:sp>
    </p:spTree>
    <p:extLst>
      <p:ext uri="{BB962C8B-B14F-4D97-AF65-F5344CB8AC3E}">
        <p14:creationId xmlns:p14="http://schemas.microsoft.com/office/powerpoint/2010/main" val="2805123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21052D-E06C-47A5-A7B1-EA24EBFCD5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xmlns="" id="{0213F78A-B584-42CA-A077-E33FC7EBC0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xmlns="" id="{B2E7CC9E-E5EE-45CF-9FCF-7CEC4D7C78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9162FD82-C334-4E01-9AB2-612482DE5FFD}"/>
              </a:ext>
            </a:extLst>
          </p:cNvPr>
          <p:cNvSpPr>
            <a:spLocks noGrp="1"/>
          </p:cNvSpPr>
          <p:nvPr>
            <p:ph type="dt" sz="half" idx="10"/>
          </p:nvPr>
        </p:nvSpPr>
        <p:spPr/>
        <p:txBody>
          <a:bodyPr/>
          <a:lstStyle/>
          <a:p>
            <a:fld id="{E85CA381-E034-42C2-9967-B8596373035A}" type="datetimeFigureOut">
              <a:rPr lang="fr-FR" smtClean="0"/>
              <a:t>08/07/2019</a:t>
            </a:fld>
            <a:endParaRPr lang="fr-FR"/>
          </a:p>
        </p:txBody>
      </p:sp>
      <p:sp>
        <p:nvSpPr>
          <p:cNvPr id="6" name="Footer Placeholder 5">
            <a:extLst>
              <a:ext uri="{FF2B5EF4-FFF2-40B4-BE49-F238E27FC236}">
                <a16:creationId xmlns:a16="http://schemas.microsoft.com/office/drawing/2014/main" xmlns="" id="{B945D987-95E5-4FAE-9EF8-6581E889133E}"/>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xmlns="" id="{499F005A-BAE6-4CDE-B847-5B379285A2EB}"/>
              </a:ext>
            </a:extLst>
          </p:cNvPr>
          <p:cNvSpPr>
            <a:spLocks noGrp="1"/>
          </p:cNvSpPr>
          <p:nvPr>
            <p:ph type="sldNum" sz="quarter" idx="12"/>
          </p:nvPr>
        </p:nvSpPr>
        <p:spPr/>
        <p:txBody>
          <a:bodyPr/>
          <a:lstStyle/>
          <a:p>
            <a:fld id="{8064EC47-505F-4639-8058-F1B2672C4BFE}" type="slidenum">
              <a:rPr lang="fr-FR" smtClean="0"/>
              <a:t>‹#›</a:t>
            </a:fld>
            <a:endParaRPr lang="fr-FR"/>
          </a:p>
        </p:txBody>
      </p:sp>
    </p:spTree>
    <p:extLst>
      <p:ext uri="{BB962C8B-B14F-4D97-AF65-F5344CB8AC3E}">
        <p14:creationId xmlns:p14="http://schemas.microsoft.com/office/powerpoint/2010/main" val="27690778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C8D35A5-B26F-42D3-BACB-08708FB359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xmlns="" id="{4AF21ACE-2F97-4304-B8AE-9EE7200BF9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xmlns="" id="{BF49307A-7182-471B-81EA-66CA53BBBE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5CA381-E034-42C2-9967-B8596373035A}" type="datetimeFigureOut">
              <a:rPr lang="fr-FR" smtClean="0"/>
              <a:t>08/07/2019</a:t>
            </a:fld>
            <a:endParaRPr lang="fr-FR"/>
          </a:p>
        </p:txBody>
      </p:sp>
      <p:sp>
        <p:nvSpPr>
          <p:cNvPr id="5" name="Footer Placeholder 4">
            <a:extLst>
              <a:ext uri="{FF2B5EF4-FFF2-40B4-BE49-F238E27FC236}">
                <a16:creationId xmlns:a16="http://schemas.microsoft.com/office/drawing/2014/main" xmlns="" id="{A669CF61-68AD-4D51-A03A-31A74A8862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xmlns="" id="{3A68AA5D-CC18-46A1-BD6F-8FDF1672D6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64EC47-505F-4639-8058-F1B2672C4BFE}" type="slidenum">
              <a:rPr lang="fr-FR" smtClean="0"/>
              <a:t>‹#›</a:t>
            </a:fld>
            <a:endParaRPr lang="fr-FR"/>
          </a:p>
        </p:txBody>
      </p:sp>
    </p:spTree>
    <p:extLst>
      <p:ext uri="{BB962C8B-B14F-4D97-AF65-F5344CB8AC3E}">
        <p14:creationId xmlns:p14="http://schemas.microsoft.com/office/powerpoint/2010/main" val="858665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jp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jp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jp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jp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jp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jp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jp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jp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jp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jp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jp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jp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jp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jpg"/><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1AAD1AF8-666E-4A2F-8F4B-DABDB24DF7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20340"/>
            <a:ext cx="10132617" cy="937659"/>
          </a:xfrm>
          <a:prstGeom prst="rect">
            <a:avLst/>
          </a:prstGeom>
        </p:spPr>
      </p:pic>
      <p:sp>
        <p:nvSpPr>
          <p:cNvPr id="10" name="Rectangle 9">
            <a:extLst>
              <a:ext uri="{FF2B5EF4-FFF2-40B4-BE49-F238E27FC236}">
                <a16:creationId xmlns:a16="http://schemas.microsoft.com/office/drawing/2014/main" xmlns="" id="{4C71B564-B198-4224-9E1E-A124E0FDD1E2}"/>
              </a:ext>
            </a:extLst>
          </p:cNvPr>
          <p:cNvSpPr/>
          <p:nvPr/>
        </p:nvSpPr>
        <p:spPr>
          <a:xfrm>
            <a:off x="10094259" y="834962"/>
            <a:ext cx="2097742" cy="602303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pic>
        <p:nvPicPr>
          <p:cNvPr id="12" name="Picture 11">
            <a:extLst>
              <a:ext uri="{FF2B5EF4-FFF2-40B4-BE49-F238E27FC236}">
                <a16:creationId xmlns:a16="http://schemas.microsoft.com/office/drawing/2014/main" xmlns="" id="{40123720-243C-40FD-BD4E-C1A856C6310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181296" y="834963"/>
            <a:ext cx="2121817" cy="1224603"/>
          </a:xfrm>
          <a:prstGeom prst="rect">
            <a:avLst/>
          </a:prstGeom>
        </p:spPr>
      </p:pic>
      <p:pic>
        <p:nvPicPr>
          <p:cNvPr id="14" name="Picture 13">
            <a:extLst>
              <a:ext uri="{FF2B5EF4-FFF2-40B4-BE49-F238E27FC236}">
                <a16:creationId xmlns:a16="http://schemas.microsoft.com/office/drawing/2014/main" xmlns="" id="{9F81375B-A641-41FC-8246-961FF4AD3AE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140425" y="1723779"/>
            <a:ext cx="2005409" cy="1025346"/>
          </a:xfrm>
          <a:prstGeom prst="rect">
            <a:avLst/>
          </a:prstGeom>
        </p:spPr>
      </p:pic>
      <p:sp>
        <p:nvSpPr>
          <p:cNvPr id="15" name="TextBox 14">
            <a:extLst>
              <a:ext uri="{FF2B5EF4-FFF2-40B4-BE49-F238E27FC236}">
                <a16:creationId xmlns:a16="http://schemas.microsoft.com/office/drawing/2014/main" xmlns="" id="{2AF2CBCC-8511-4A67-B9BE-CF184285A097}"/>
              </a:ext>
            </a:extLst>
          </p:cNvPr>
          <p:cNvSpPr txBox="1"/>
          <p:nvPr/>
        </p:nvSpPr>
        <p:spPr>
          <a:xfrm>
            <a:off x="10098363" y="2749125"/>
            <a:ext cx="2005409" cy="4062651"/>
          </a:xfrm>
          <a:prstGeom prst="rect">
            <a:avLst/>
          </a:prstGeom>
          <a:noFill/>
        </p:spPr>
        <p:txBody>
          <a:bodyPr wrap="square" rtlCol="0">
            <a:spAutoFit/>
          </a:bodyPr>
          <a:lstStyle/>
          <a:p>
            <a:pPr algn="ctr"/>
            <a:r>
              <a:rPr lang="fr-FR" sz="1400" dirty="0">
                <a:solidFill>
                  <a:srgbClr val="FFFFFF"/>
                </a:solidFill>
              </a:rPr>
              <a:t>APRES LA RESTRUCTURATION </a:t>
            </a:r>
          </a:p>
          <a:p>
            <a:pPr algn="ctr"/>
            <a:r>
              <a:rPr lang="fr-FR" sz="1400" dirty="0">
                <a:solidFill>
                  <a:srgbClr val="FFFFFF"/>
                </a:solidFill>
              </a:rPr>
              <a:t>DES SECTEURS DES POSTES ET DES TELECOMMUNICATIONS</a:t>
            </a:r>
          </a:p>
          <a:p>
            <a:pPr algn="ctr"/>
            <a:r>
              <a:rPr lang="fr-FR" sz="1400" dirty="0">
                <a:solidFill>
                  <a:srgbClr val="BFE2F8"/>
                </a:solidFill>
              </a:rPr>
              <a:t>Bilan &amp; Défis et Perspectives</a:t>
            </a: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pPr algn="ctr"/>
            <a:r>
              <a:rPr lang="fr-FR" sz="1200" dirty="0">
                <a:solidFill>
                  <a:schemeClr val="bg1"/>
                </a:solidFill>
              </a:rPr>
              <a:t>MINISTÈRE DES POSTES, DES NOUVELLES TECHNOLOGIES DE L’INFORMATION ET DE LA COMMUNICATION </a:t>
            </a:r>
          </a:p>
          <a:p>
            <a:endParaRPr lang="fr-FR" sz="1400" dirty="0">
              <a:solidFill>
                <a:srgbClr val="BFE2F8"/>
              </a:solidFill>
            </a:endParaRPr>
          </a:p>
        </p:txBody>
      </p:sp>
      <p:pic>
        <p:nvPicPr>
          <p:cNvPr id="5" name="Picture 4">
            <a:extLst>
              <a:ext uri="{FF2B5EF4-FFF2-40B4-BE49-F238E27FC236}">
                <a16:creationId xmlns:a16="http://schemas.microsoft.com/office/drawing/2014/main" xmlns="" id="{343266A0-564D-467A-9828-3475DF619455}"/>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094258" y="4349519"/>
            <a:ext cx="1927040" cy="1224603"/>
          </a:xfrm>
          <a:prstGeom prst="rect">
            <a:avLst/>
          </a:prstGeom>
        </p:spPr>
      </p:pic>
      <p:pic>
        <p:nvPicPr>
          <p:cNvPr id="17" name="Picture 16">
            <a:extLst>
              <a:ext uri="{FF2B5EF4-FFF2-40B4-BE49-F238E27FC236}">
                <a16:creationId xmlns:a16="http://schemas.microsoft.com/office/drawing/2014/main" xmlns="" id="{C502AFEC-CC81-42D9-BC6F-B0096B2557A6}"/>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10732549" y="84579"/>
            <a:ext cx="821159" cy="674523"/>
          </a:xfrm>
          <a:prstGeom prst="rect">
            <a:avLst/>
          </a:prstGeom>
        </p:spPr>
      </p:pic>
      <p:pic>
        <p:nvPicPr>
          <p:cNvPr id="18" name="Picture 17">
            <a:extLst>
              <a:ext uri="{FF2B5EF4-FFF2-40B4-BE49-F238E27FC236}">
                <a16:creationId xmlns:a16="http://schemas.microsoft.com/office/drawing/2014/main" xmlns="" id="{CA286C35-23C4-4ABF-9742-A3D4A17C420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834962"/>
            <a:ext cx="10087119" cy="5679048"/>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sp>
        <p:nvSpPr>
          <p:cNvPr id="2" name="Titre 1"/>
          <p:cNvSpPr>
            <a:spLocks noGrp="1"/>
          </p:cNvSpPr>
          <p:nvPr>
            <p:ph type="title"/>
          </p:nvPr>
        </p:nvSpPr>
        <p:spPr>
          <a:xfrm>
            <a:off x="0" y="834962"/>
            <a:ext cx="10094258" cy="1795025"/>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fr-FR" dirty="0"/>
              <a:t>t</a:t>
            </a:r>
          </a:p>
        </p:txBody>
      </p:sp>
      <p:sp>
        <p:nvSpPr>
          <p:cNvPr id="3" name="Espace réservé du contenu 2"/>
          <p:cNvSpPr>
            <a:spLocks noGrp="1"/>
          </p:cNvSpPr>
          <p:nvPr>
            <p:ph idx="1"/>
          </p:nvPr>
        </p:nvSpPr>
        <p:spPr>
          <a:xfrm>
            <a:off x="0" y="2901214"/>
            <a:ext cx="10006031" cy="3275748"/>
          </a:xfrm>
        </p:spPr>
        <p:txBody>
          <a:bodyPr/>
          <a:lstStyle/>
          <a:p>
            <a:pPr marL="0" indent="0">
              <a:buNone/>
            </a:pPr>
            <a:endParaRPr lang="fr-FR" dirty="0"/>
          </a:p>
          <a:p>
            <a:pPr marL="0" indent="0">
              <a:buNone/>
            </a:pPr>
            <a:endParaRPr lang="fr-FR" dirty="0"/>
          </a:p>
        </p:txBody>
      </p:sp>
      <p:sp>
        <p:nvSpPr>
          <p:cNvPr id="4" name="Rectangle 3"/>
          <p:cNvSpPr/>
          <p:nvPr/>
        </p:nvSpPr>
        <p:spPr>
          <a:xfrm>
            <a:off x="-11420" y="172382"/>
            <a:ext cx="10105677" cy="6023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t>MINISTÈRE DE LA FORMATION PROFESSIONNELLE ET DES PETITS MÉTIERS</a:t>
            </a:r>
          </a:p>
        </p:txBody>
      </p:sp>
      <p:sp>
        <p:nvSpPr>
          <p:cNvPr id="6" name="Ellipse 5"/>
          <p:cNvSpPr/>
          <p:nvPr/>
        </p:nvSpPr>
        <p:spPr>
          <a:xfrm>
            <a:off x="1537003" y="993898"/>
            <a:ext cx="6932023" cy="1384662"/>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t>Outil de lutte pour la réduction de la pauvreté et  l’employabilité des jeunes au Tchad</a:t>
            </a:r>
          </a:p>
        </p:txBody>
      </p:sp>
      <p:sp>
        <p:nvSpPr>
          <p:cNvPr id="9" name="Ellipse 8"/>
          <p:cNvSpPr/>
          <p:nvPr/>
        </p:nvSpPr>
        <p:spPr>
          <a:xfrm>
            <a:off x="2987040" y="3378925"/>
            <a:ext cx="3631474" cy="567019"/>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a:t>THEME</a:t>
            </a:r>
          </a:p>
        </p:txBody>
      </p:sp>
      <p:sp>
        <p:nvSpPr>
          <p:cNvPr id="11" name="Ellipse 10"/>
          <p:cNvSpPr/>
          <p:nvPr/>
        </p:nvSpPr>
        <p:spPr>
          <a:xfrm>
            <a:off x="148046" y="4935705"/>
            <a:ext cx="9835100" cy="98463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a:t>Rôle  des TIC dans la  Formation Professionnelle et l’apprentissage des métiers</a:t>
            </a:r>
          </a:p>
        </p:txBody>
      </p:sp>
    </p:spTree>
    <p:extLst>
      <p:ext uri="{BB962C8B-B14F-4D97-AF65-F5344CB8AC3E}">
        <p14:creationId xmlns:p14="http://schemas.microsoft.com/office/powerpoint/2010/main" val="26701931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1AAD1AF8-666E-4A2F-8F4B-DABDB24DF7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20340"/>
            <a:ext cx="10132617" cy="937659"/>
          </a:xfrm>
          <a:prstGeom prst="rect">
            <a:avLst/>
          </a:prstGeom>
        </p:spPr>
      </p:pic>
      <p:sp>
        <p:nvSpPr>
          <p:cNvPr id="10" name="Rectangle 9">
            <a:extLst>
              <a:ext uri="{FF2B5EF4-FFF2-40B4-BE49-F238E27FC236}">
                <a16:creationId xmlns:a16="http://schemas.microsoft.com/office/drawing/2014/main" xmlns="" id="{4C71B564-B198-4224-9E1E-A124E0FDD1E2}"/>
              </a:ext>
            </a:extLst>
          </p:cNvPr>
          <p:cNvSpPr/>
          <p:nvPr/>
        </p:nvSpPr>
        <p:spPr>
          <a:xfrm>
            <a:off x="10094259" y="834962"/>
            <a:ext cx="2097742" cy="602303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pic>
        <p:nvPicPr>
          <p:cNvPr id="12" name="Picture 11">
            <a:extLst>
              <a:ext uri="{FF2B5EF4-FFF2-40B4-BE49-F238E27FC236}">
                <a16:creationId xmlns:a16="http://schemas.microsoft.com/office/drawing/2014/main" xmlns="" id="{40123720-243C-40FD-BD4E-C1A856C6310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181296" y="834963"/>
            <a:ext cx="2121817" cy="1224603"/>
          </a:xfrm>
          <a:prstGeom prst="rect">
            <a:avLst/>
          </a:prstGeom>
        </p:spPr>
      </p:pic>
      <p:pic>
        <p:nvPicPr>
          <p:cNvPr id="14" name="Picture 13">
            <a:extLst>
              <a:ext uri="{FF2B5EF4-FFF2-40B4-BE49-F238E27FC236}">
                <a16:creationId xmlns:a16="http://schemas.microsoft.com/office/drawing/2014/main" xmlns="" id="{9F81375B-A641-41FC-8246-961FF4AD3AE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140425" y="1723779"/>
            <a:ext cx="2005409" cy="1025346"/>
          </a:xfrm>
          <a:prstGeom prst="rect">
            <a:avLst/>
          </a:prstGeom>
        </p:spPr>
      </p:pic>
      <p:sp>
        <p:nvSpPr>
          <p:cNvPr id="15" name="TextBox 14">
            <a:extLst>
              <a:ext uri="{FF2B5EF4-FFF2-40B4-BE49-F238E27FC236}">
                <a16:creationId xmlns:a16="http://schemas.microsoft.com/office/drawing/2014/main" xmlns="" id="{2AF2CBCC-8511-4A67-B9BE-CF184285A097}"/>
              </a:ext>
            </a:extLst>
          </p:cNvPr>
          <p:cNvSpPr txBox="1"/>
          <p:nvPr/>
        </p:nvSpPr>
        <p:spPr>
          <a:xfrm>
            <a:off x="10098363" y="2749125"/>
            <a:ext cx="2005409" cy="4062651"/>
          </a:xfrm>
          <a:prstGeom prst="rect">
            <a:avLst/>
          </a:prstGeom>
          <a:noFill/>
        </p:spPr>
        <p:txBody>
          <a:bodyPr wrap="square" rtlCol="0">
            <a:spAutoFit/>
          </a:bodyPr>
          <a:lstStyle/>
          <a:p>
            <a:pPr algn="ctr"/>
            <a:r>
              <a:rPr lang="fr-FR" sz="1400" dirty="0">
                <a:solidFill>
                  <a:srgbClr val="FFFFFF"/>
                </a:solidFill>
              </a:rPr>
              <a:t>APRES LA RESTRUCTURATION </a:t>
            </a:r>
          </a:p>
          <a:p>
            <a:pPr algn="ctr"/>
            <a:r>
              <a:rPr lang="fr-FR" sz="1400" dirty="0">
                <a:solidFill>
                  <a:srgbClr val="FFFFFF"/>
                </a:solidFill>
              </a:rPr>
              <a:t>DES SECTEURS DES POSTES ET DES TELECOMMUNICATIONS</a:t>
            </a:r>
          </a:p>
          <a:p>
            <a:pPr algn="ctr"/>
            <a:r>
              <a:rPr lang="fr-FR" sz="1400" dirty="0">
                <a:solidFill>
                  <a:srgbClr val="BFE2F8"/>
                </a:solidFill>
              </a:rPr>
              <a:t>Bilan &amp; Défis et Perspectives</a:t>
            </a: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pPr algn="ctr"/>
            <a:r>
              <a:rPr lang="fr-FR" sz="1200" dirty="0">
                <a:solidFill>
                  <a:schemeClr val="bg1"/>
                </a:solidFill>
              </a:rPr>
              <a:t>MINISTÈRE DES POSTES, DES NOUVELLES TECHNOLOGIES DE L’INFORMATION ET DE LA COMMUNICATION </a:t>
            </a:r>
          </a:p>
          <a:p>
            <a:endParaRPr lang="fr-FR" sz="1400" dirty="0">
              <a:solidFill>
                <a:srgbClr val="BFE2F8"/>
              </a:solidFill>
            </a:endParaRPr>
          </a:p>
        </p:txBody>
      </p:sp>
      <p:pic>
        <p:nvPicPr>
          <p:cNvPr id="5" name="Picture 4">
            <a:extLst>
              <a:ext uri="{FF2B5EF4-FFF2-40B4-BE49-F238E27FC236}">
                <a16:creationId xmlns:a16="http://schemas.microsoft.com/office/drawing/2014/main" xmlns="" id="{343266A0-564D-467A-9828-3475DF619455}"/>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099862" y="4311299"/>
            <a:ext cx="1927040" cy="1224603"/>
          </a:xfrm>
          <a:prstGeom prst="rect">
            <a:avLst/>
          </a:prstGeom>
        </p:spPr>
      </p:pic>
      <p:pic>
        <p:nvPicPr>
          <p:cNvPr id="17" name="Picture 16">
            <a:extLst>
              <a:ext uri="{FF2B5EF4-FFF2-40B4-BE49-F238E27FC236}">
                <a16:creationId xmlns:a16="http://schemas.microsoft.com/office/drawing/2014/main" xmlns="" id="{C502AFEC-CC81-42D9-BC6F-B0096B2557A6}"/>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10732549" y="84579"/>
            <a:ext cx="821159" cy="674523"/>
          </a:xfrm>
          <a:prstGeom prst="rect">
            <a:avLst/>
          </a:prstGeom>
        </p:spPr>
      </p:pic>
      <p:pic>
        <p:nvPicPr>
          <p:cNvPr id="18" name="Picture 17">
            <a:extLst>
              <a:ext uri="{FF2B5EF4-FFF2-40B4-BE49-F238E27FC236}">
                <a16:creationId xmlns:a16="http://schemas.microsoft.com/office/drawing/2014/main" xmlns="" id="{CA286C35-23C4-4ABF-9742-A3D4A17C420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4177" y="805060"/>
            <a:ext cx="10087119" cy="5679048"/>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sp>
        <p:nvSpPr>
          <p:cNvPr id="2" name="Titre 1"/>
          <p:cNvSpPr>
            <a:spLocks noGrp="1"/>
          </p:cNvSpPr>
          <p:nvPr>
            <p:ph type="title"/>
          </p:nvPr>
        </p:nvSpPr>
        <p:spPr>
          <a:xfrm>
            <a:off x="-35258" y="730284"/>
            <a:ext cx="10094258" cy="1795025"/>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fr-FR" sz="2400" dirty="0">
                <a:solidFill>
                  <a:schemeClr val="bg1"/>
                </a:solidFill>
              </a:rPr>
              <a:t>VIII. Avantages de TIC dans l’apprentissage </a:t>
            </a:r>
          </a:p>
        </p:txBody>
      </p:sp>
      <p:sp>
        <p:nvSpPr>
          <p:cNvPr id="3" name="Espace réservé du contenu 2"/>
          <p:cNvSpPr>
            <a:spLocks noGrp="1"/>
          </p:cNvSpPr>
          <p:nvPr>
            <p:ph idx="1"/>
          </p:nvPr>
        </p:nvSpPr>
        <p:spPr>
          <a:xfrm>
            <a:off x="0" y="2901214"/>
            <a:ext cx="10006031" cy="3275748"/>
          </a:xfrm>
          <a:solidFill>
            <a:schemeClr val="accent4"/>
          </a:solidFill>
          <a:ln>
            <a:solidFill>
              <a:schemeClr val="accent2"/>
            </a:solidFill>
          </a:ln>
        </p:spPr>
        <p:txBody>
          <a:bodyPr>
            <a:normAutofit fontScale="70000" lnSpcReduction="20000"/>
          </a:bodyPr>
          <a:lstStyle/>
          <a:p>
            <a:pPr algn="just">
              <a:buFont typeface="Wingdings" panose="05000000000000000000" pitchFamily="2" charset="2"/>
              <a:buChar char="q"/>
            </a:pPr>
            <a:r>
              <a:rPr lang="fr-FR" sz="2900" dirty="0"/>
              <a:t>Réduction de la distance géographique : entre le centre de formation et l’apprenant. ;</a:t>
            </a:r>
          </a:p>
          <a:p>
            <a:pPr algn="just">
              <a:buFont typeface="Wingdings" panose="05000000000000000000" pitchFamily="2" charset="2"/>
              <a:buChar char="q"/>
            </a:pPr>
            <a:r>
              <a:rPr lang="fr-FR" sz="2900" dirty="0"/>
              <a:t>structuration de l’offre de formation :pour faire face à la dispersion de l’offre de formation et augmenter l’efficacité de l’action publique.  </a:t>
            </a:r>
          </a:p>
          <a:p>
            <a:pPr algn="just">
              <a:buFont typeface="Wingdings" panose="05000000000000000000" pitchFamily="2" charset="2"/>
              <a:buChar char="q"/>
            </a:pPr>
            <a:r>
              <a:rPr lang="fr-FR" sz="2900" dirty="0"/>
              <a:t>lisibilité de l’offre et des dispositifs de formation indépendamment de la taille de l’organisme l’accès via un portail à l’offre proposée par un ensemble d’organismes de formation augmente la visibilité de cette dernière et donnant une valeur ajoutée en terme de localisation et de services proposés.</a:t>
            </a:r>
          </a:p>
          <a:p>
            <a:pPr algn="just">
              <a:buFont typeface="Wingdings" panose="05000000000000000000" pitchFamily="2" charset="2"/>
              <a:buChar char="q"/>
            </a:pPr>
            <a:r>
              <a:rPr lang="fr-FR" sz="2900" dirty="0"/>
              <a:t>maîtrise des coûts économiques et réduction des coûts d’exploitation : qu’il s’agisse des coûts pour les investissements matériels (équipement, hébergement de plateforme de formation qu’immatériels (actions de formation continue des acteurs de la  formation). </a:t>
            </a:r>
          </a:p>
          <a:p>
            <a:pPr algn="just">
              <a:buFont typeface="Wingdings" panose="05000000000000000000" pitchFamily="2" charset="2"/>
              <a:buChar char="q"/>
            </a:pPr>
            <a:r>
              <a:rPr lang="fr-FR" sz="2900" dirty="0"/>
              <a:t> définition d’une ligne éditoriale: pour la production des contenus   </a:t>
            </a:r>
          </a:p>
          <a:p>
            <a:pPr marL="0" indent="0" algn="ctr">
              <a:buNone/>
            </a:pPr>
            <a:endParaRPr lang="fr-FR" dirty="0"/>
          </a:p>
        </p:txBody>
      </p:sp>
      <p:sp>
        <p:nvSpPr>
          <p:cNvPr id="48" name="Rectangle 47"/>
          <p:cNvSpPr/>
          <p:nvPr/>
        </p:nvSpPr>
        <p:spPr>
          <a:xfrm>
            <a:off x="0" y="84579"/>
            <a:ext cx="10087119" cy="54088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MINISTERE DE LA FORMATION PROFESSIONNELLE ET DES PETITS METIERS</a:t>
            </a:r>
          </a:p>
        </p:txBody>
      </p:sp>
    </p:spTree>
    <p:extLst>
      <p:ext uri="{BB962C8B-B14F-4D97-AF65-F5344CB8AC3E}">
        <p14:creationId xmlns:p14="http://schemas.microsoft.com/office/powerpoint/2010/main" val="35664565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1AAD1AF8-666E-4A2F-8F4B-DABDB24DF7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20340"/>
            <a:ext cx="10132617" cy="937659"/>
          </a:xfrm>
          <a:prstGeom prst="rect">
            <a:avLst/>
          </a:prstGeom>
        </p:spPr>
      </p:pic>
      <p:sp>
        <p:nvSpPr>
          <p:cNvPr id="10" name="Rectangle 9">
            <a:extLst>
              <a:ext uri="{FF2B5EF4-FFF2-40B4-BE49-F238E27FC236}">
                <a16:creationId xmlns:a16="http://schemas.microsoft.com/office/drawing/2014/main" xmlns="" id="{4C71B564-B198-4224-9E1E-A124E0FDD1E2}"/>
              </a:ext>
            </a:extLst>
          </p:cNvPr>
          <p:cNvSpPr/>
          <p:nvPr/>
        </p:nvSpPr>
        <p:spPr>
          <a:xfrm>
            <a:off x="10094259" y="834962"/>
            <a:ext cx="2097742" cy="602303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pic>
        <p:nvPicPr>
          <p:cNvPr id="12" name="Picture 11">
            <a:extLst>
              <a:ext uri="{FF2B5EF4-FFF2-40B4-BE49-F238E27FC236}">
                <a16:creationId xmlns:a16="http://schemas.microsoft.com/office/drawing/2014/main" xmlns="" id="{40123720-243C-40FD-BD4E-C1A856C6310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181296" y="834963"/>
            <a:ext cx="2121817" cy="1224603"/>
          </a:xfrm>
          <a:prstGeom prst="rect">
            <a:avLst/>
          </a:prstGeom>
        </p:spPr>
      </p:pic>
      <p:pic>
        <p:nvPicPr>
          <p:cNvPr id="14" name="Picture 13">
            <a:extLst>
              <a:ext uri="{FF2B5EF4-FFF2-40B4-BE49-F238E27FC236}">
                <a16:creationId xmlns:a16="http://schemas.microsoft.com/office/drawing/2014/main" xmlns="" id="{9F81375B-A641-41FC-8246-961FF4AD3AE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140425" y="1723779"/>
            <a:ext cx="2005409" cy="1025346"/>
          </a:xfrm>
          <a:prstGeom prst="rect">
            <a:avLst/>
          </a:prstGeom>
        </p:spPr>
      </p:pic>
      <p:sp>
        <p:nvSpPr>
          <p:cNvPr id="15" name="TextBox 14">
            <a:extLst>
              <a:ext uri="{FF2B5EF4-FFF2-40B4-BE49-F238E27FC236}">
                <a16:creationId xmlns:a16="http://schemas.microsoft.com/office/drawing/2014/main" xmlns="" id="{2AF2CBCC-8511-4A67-B9BE-CF184285A097}"/>
              </a:ext>
            </a:extLst>
          </p:cNvPr>
          <p:cNvSpPr txBox="1"/>
          <p:nvPr/>
        </p:nvSpPr>
        <p:spPr>
          <a:xfrm>
            <a:off x="10098363" y="2749125"/>
            <a:ext cx="2005409" cy="4062651"/>
          </a:xfrm>
          <a:prstGeom prst="rect">
            <a:avLst/>
          </a:prstGeom>
          <a:noFill/>
        </p:spPr>
        <p:txBody>
          <a:bodyPr wrap="square" rtlCol="0">
            <a:spAutoFit/>
          </a:bodyPr>
          <a:lstStyle/>
          <a:p>
            <a:pPr algn="ctr"/>
            <a:r>
              <a:rPr lang="fr-FR" sz="1400" dirty="0">
                <a:solidFill>
                  <a:srgbClr val="FFFFFF"/>
                </a:solidFill>
              </a:rPr>
              <a:t>APRES LA RESTRUCTURATION </a:t>
            </a:r>
          </a:p>
          <a:p>
            <a:pPr algn="ctr"/>
            <a:r>
              <a:rPr lang="fr-FR" sz="1400" dirty="0">
                <a:solidFill>
                  <a:srgbClr val="FFFFFF"/>
                </a:solidFill>
              </a:rPr>
              <a:t>DES SECTEURS DES POSTES ET DES TELECOMMUNICATIONS</a:t>
            </a:r>
          </a:p>
          <a:p>
            <a:pPr algn="ctr"/>
            <a:r>
              <a:rPr lang="fr-FR" sz="1400" dirty="0">
                <a:solidFill>
                  <a:srgbClr val="BFE2F8"/>
                </a:solidFill>
              </a:rPr>
              <a:t>Bilan &amp; Défis et Perspectives</a:t>
            </a: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pPr algn="ctr"/>
            <a:r>
              <a:rPr lang="fr-FR" sz="1200" dirty="0">
                <a:solidFill>
                  <a:schemeClr val="bg1"/>
                </a:solidFill>
              </a:rPr>
              <a:t>MINISTÈRE DES POSTES, DES NOUVELLES TECHNOLOGIES DE L’INFORMATION ET DE LA COMMUNICATION </a:t>
            </a:r>
          </a:p>
          <a:p>
            <a:endParaRPr lang="fr-FR" sz="1400" dirty="0">
              <a:solidFill>
                <a:srgbClr val="BFE2F8"/>
              </a:solidFill>
            </a:endParaRPr>
          </a:p>
        </p:txBody>
      </p:sp>
      <p:pic>
        <p:nvPicPr>
          <p:cNvPr id="5" name="Picture 4">
            <a:extLst>
              <a:ext uri="{FF2B5EF4-FFF2-40B4-BE49-F238E27FC236}">
                <a16:creationId xmlns:a16="http://schemas.microsoft.com/office/drawing/2014/main" xmlns="" id="{343266A0-564D-467A-9828-3475DF619455}"/>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099862" y="4311299"/>
            <a:ext cx="1927040" cy="1224603"/>
          </a:xfrm>
          <a:prstGeom prst="rect">
            <a:avLst/>
          </a:prstGeom>
        </p:spPr>
      </p:pic>
      <p:pic>
        <p:nvPicPr>
          <p:cNvPr id="17" name="Picture 16">
            <a:extLst>
              <a:ext uri="{FF2B5EF4-FFF2-40B4-BE49-F238E27FC236}">
                <a16:creationId xmlns:a16="http://schemas.microsoft.com/office/drawing/2014/main" xmlns="" id="{C502AFEC-CC81-42D9-BC6F-B0096B2557A6}"/>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10732549" y="84579"/>
            <a:ext cx="821159" cy="674523"/>
          </a:xfrm>
          <a:prstGeom prst="rect">
            <a:avLst/>
          </a:prstGeom>
        </p:spPr>
      </p:pic>
      <p:pic>
        <p:nvPicPr>
          <p:cNvPr id="18" name="Picture 17">
            <a:extLst>
              <a:ext uri="{FF2B5EF4-FFF2-40B4-BE49-F238E27FC236}">
                <a16:creationId xmlns:a16="http://schemas.microsoft.com/office/drawing/2014/main" xmlns="" id="{CA286C35-23C4-4ABF-9742-A3D4A17C420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4177" y="805060"/>
            <a:ext cx="10087119" cy="5679048"/>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sp>
        <p:nvSpPr>
          <p:cNvPr id="2" name="Titre 1"/>
          <p:cNvSpPr>
            <a:spLocks noGrp="1"/>
          </p:cNvSpPr>
          <p:nvPr>
            <p:ph type="title"/>
          </p:nvPr>
        </p:nvSpPr>
        <p:spPr>
          <a:xfrm>
            <a:off x="-26022" y="730284"/>
            <a:ext cx="10094258" cy="1795025"/>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fr-FR" sz="2400" dirty="0">
                <a:solidFill>
                  <a:schemeClr val="bg1"/>
                </a:solidFill>
              </a:rPr>
              <a:t>IX. Défis </a:t>
            </a:r>
          </a:p>
        </p:txBody>
      </p:sp>
      <p:sp>
        <p:nvSpPr>
          <p:cNvPr id="3" name="Espace réservé du contenu 2"/>
          <p:cNvSpPr>
            <a:spLocks noGrp="1"/>
          </p:cNvSpPr>
          <p:nvPr>
            <p:ph idx="1"/>
          </p:nvPr>
        </p:nvSpPr>
        <p:spPr>
          <a:xfrm>
            <a:off x="0" y="2901214"/>
            <a:ext cx="10006031" cy="3275748"/>
          </a:xfrm>
        </p:spPr>
        <p:txBody>
          <a:bodyPr>
            <a:normAutofit/>
          </a:bodyPr>
          <a:lstStyle/>
          <a:p>
            <a:pPr marL="0" indent="0" algn="ctr">
              <a:buNone/>
            </a:pPr>
            <a:endParaRPr lang="fr-FR" dirty="0"/>
          </a:p>
        </p:txBody>
      </p:sp>
      <p:sp>
        <p:nvSpPr>
          <p:cNvPr id="48" name="Rectangle 47"/>
          <p:cNvSpPr/>
          <p:nvPr/>
        </p:nvSpPr>
        <p:spPr>
          <a:xfrm>
            <a:off x="0" y="84579"/>
            <a:ext cx="10087119" cy="54088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MINISTERE DE LA FORMATION PROFESSIONNELLE ET DES PETITS METIERS</a:t>
            </a:r>
          </a:p>
        </p:txBody>
      </p:sp>
      <p:sp>
        <p:nvSpPr>
          <p:cNvPr id="4" name="Rectangle 3"/>
          <p:cNvSpPr/>
          <p:nvPr/>
        </p:nvSpPr>
        <p:spPr>
          <a:xfrm>
            <a:off x="4441371" y="3335383"/>
            <a:ext cx="45719"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Ellipse 7"/>
          <p:cNvSpPr/>
          <p:nvPr/>
        </p:nvSpPr>
        <p:spPr>
          <a:xfrm>
            <a:off x="3335383" y="3314314"/>
            <a:ext cx="2987040" cy="848383"/>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Améliorer l’offre de l’énergie</a:t>
            </a:r>
          </a:p>
        </p:txBody>
      </p:sp>
      <p:sp>
        <p:nvSpPr>
          <p:cNvPr id="9" name="Ellipse 8"/>
          <p:cNvSpPr/>
          <p:nvPr/>
        </p:nvSpPr>
        <p:spPr>
          <a:xfrm>
            <a:off x="574766" y="4311299"/>
            <a:ext cx="3117668" cy="783772"/>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L’accès à l’internet</a:t>
            </a:r>
          </a:p>
        </p:txBody>
      </p:sp>
      <p:sp>
        <p:nvSpPr>
          <p:cNvPr id="11" name="Ellipse 10"/>
          <p:cNvSpPr/>
          <p:nvPr/>
        </p:nvSpPr>
        <p:spPr>
          <a:xfrm>
            <a:off x="6322422" y="4020490"/>
            <a:ext cx="3709631" cy="1044057"/>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Equiper des ateliers et centres des  TIC</a:t>
            </a:r>
          </a:p>
        </p:txBody>
      </p:sp>
      <p:sp>
        <p:nvSpPr>
          <p:cNvPr id="13" name="Ellipse 12"/>
          <p:cNvSpPr/>
          <p:nvPr/>
        </p:nvSpPr>
        <p:spPr>
          <a:xfrm>
            <a:off x="3561807" y="5064547"/>
            <a:ext cx="2847702" cy="855793"/>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Développer les logiciels pédagogiques</a:t>
            </a:r>
          </a:p>
        </p:txBody>
      </p:sp>
      <p:sp>
        <p:nvSpPr>
          <p:cNvPr id="6" name="Ellipse 5"/>
          <p:cNvSpPr/>
          <p:nvPr/>
        </p:nvSpPr>
        <p:spPr>
          <a:xfrm flipH="1">
            <a:off x="3692433" y="4162698"/>
            <a:ext cx="2553117" cy="901850"/>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Amélioration de gouvernance de TIC</a:t>
            </a:r>
          </a:p>
        </p:txBody>
      </p:sp>
    </p:spTree>
    <p:extLst>
      <p:ext uri="{BB962C8B-B14F-4D97-AF65-F5344CB8AC3E}">
        <p14:creationId xmlns:p14="http://schemas.microsoft.com/office/powerpoint/2010/main" val="18755392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1AAD1AF8-666E-4A2F-8F4B-DABDB24DF7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20340"/>
            <a:ext cx="10132617" cy="937659"/>
          </a:xfrm>
          <a:prstGeom prst="rect">
            <a:avLst/>
          </a:prstGeom>
        </p:spPr>
      </p:pic>
      <p:sp>
        <p:nvSpPr>
          <p:cNvPr id="10" name="Rectangle 9">
            <a:extLst>
              <a:ext uri="{FF2B5EF4-FFF2-40B4-BE49-F238E27FC236}">
                <a16:creationId xmlns:a16="http://schemas.microsoft.com/office/drawing/2014/main" xmlns="" id="{4C71B564-B198-4224-9E1E-A124E0FDD1E2}"/>
              </a:ext>
            </a:extLst>
          </p:cNvPr>
          <p:cNvSpPr/>
          <p:nvPr/>
        </p:nvSpPr>
        <p:spPr>
          <a:xfrm>
            <a:off x="10094259" y="834962"/>
            <a:ext cx="2097742" cy="602303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pic>
        <p:nvPicPr>
          <p:cNvPr id="12" name="Picture 11">
            <a:extLst>
              <a:ext uri="{FF2B5EF4-FFF2-40B4-BE49-F238E27FC236}">
                <a16:creationId xmlns:a16="http://schemas.microsoft.com/office/drawing/2014/main" xmlns="" id="{40123720-243C-40FD-BD4E-C1A856C6310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181296" y="834963"/>
            <a:ext cx="2121817" cy="1224603"/>
          </a:xfrm>
          <a:prstGeom prst="rect">
            <a:avLst/>
          </a:prstGeom>
        </p:spPr>
      </p:pic>
      <p:pic>
        <p:nvPicPr>
          <p:cNvPr id="14" name="Picture 13">
            <a:extLst>
              <a:ext uri="{FF2B5EF4-FFF2-40B4-BE49-F238E27FC236}">
                <a16:creationId xmlns:a16="http://schemas.microsoft.com/office/drawing/2014/main" xmlns="" id="{9F81375B-A641-41FC-8246-961FF4AD3AE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140425" y="1723779"/>
            <a:ext cx="2005409" cy="1025346"/>
          </a:xfrm>
          <a:prstGeom prst="rect">
            <a:avLst/>
          </a:prstGeom>
        </p:spPr>
      </p:pic>
      <p:sp>
        <p:nvSpPr>
          <p:cNvPr id="15" name="TextBox 14">
            <a:extLst>
              <a:ext uri="{FF2B5EF4-FFF2-40B4-BE49-F238E27FC236}">
                <a16:creationId xmlns:a16="http://schemas.microsoft.com/office/drawing/2014/main" xmlns="" id="{2AF2CBCC-8511-4A67-B9BE-CF184285A097}"/>
              </a:ext>
            </a:extLst>
          </p:cNvPr>
          <p:cNvSpPr txBox="1"/>
          <p:nvPr/>
        </p:nvSpPr>
        <p:spPr>
          <a:xfrm>
            <a:off x="10098363" y="2749125"/>
            <a:ext cx="2005409" cy="4062651"/>
          </a:xfrm>
          <a:prstGeom prst="rect">
            <a:avLst/>
          </a:prstGeom>
          <a:noFill/>
        </p:spPr>
        <p:txBody>
          <a:bodyPr wrap="square" rtlCol="0">
            <a:spAutoFit/>
          </a:bodyPr>
          <a:lstStyle/>
          <a:p>
            <a:pPr algn="ctr"/>
            <a:r>
              <a:rPr lang="fr-FR" sz="1400" dirty="0">
                <a:solidFill>
                  <a:srgbClr val="FFFFFF"/>
                </a:solidFill>
              </a:rPr>
              <a:t>APRES LA RESTRUCTURATION </a:t>
            </a:r>
          </a:p>
          <a:p>
            <a:pPr algn="ctr"/>
            <a:r>
              <a:rPr lang="fr-FR" sz="1400" dirty="0">
                <a:solidFill>
                  <a:srgbClr val="FFFFFF"/>
                </a:solidFill>
              </a:rPr>
              <a:t>DES SECTEURS DES POSTES ET DES TELECOMMUNICATIONS</a:t>
            </a:r>
          </a:p>
          <a:p>
            <a:pPr algn="ctr"/>
            <a:r>
              <a:rPr lang="fr-FR" sz="1400" dirty="0">
                <a:solidFill>
                  <a:srgbClr val="BFE2F8"/>
                </a:solidFill>
              </a:rPr>
              <a:t>Bilan &amp; Défis et Perspectives</a:t>
            </a: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pPr algn="ctr"/>
            <a:r>
              <a:rPr lang="fr-FR" sz="1200" dirty="0">
                <a:solidFill>
                  <a:schemeClr val="bg1"/>
                </a:solidFill>
              </a:rPr>
              <a:t>MINISTÈRE DES POSTES, DES NOUVELLES TECHNOLOGIES DE L’INFORMATION ET DE LA COMMUNICATION </a:t>
            </a:r>
          </a:p>
          <a:p>
            <a:endParaRPr lang="fr-FR" sz="1400" dirty="0">
              <a:solidFill>
                <a:srgbClr val="BFE2F8"/>
              </a:solidFill>
            </a:endParaRPr>
          </a:p>
        </p:txBody>
      </p:sp>
      <p:pic>
        <p:nvPicPr>
          <p:cNvPr id="5" name="Picture 4">
            <a:extLst>
              <a:ext uri="{FF2B5EF4-FFF2-40B4-BE49-F238E27FC236}">
                <a16:creationId xmlns:a16="http://schemas.microsoft.com/office/drawing/2014/main" xmlns="" id="{343266A0-564D-467A-9828-3475DF619455}"/>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099862" y="4311299"/>
            <a:ext cx="1927040" cy="1224603"/>
          </a:xfrm>
          <a:prstGeom prst="rect">
            <a:avLst/>
          </a:prstGeom>
        </p:spPr>
      </p:pic>
      <p:pic>
        <p:nvPicPr>
          <p:cNvPr id="17" name="Picture 16">
            <a:extLst>
              <a:ext uri="{FF2B5EF4-FFF2-40B4-BE49-F238E27FC236}">
                <a16:creationId xmlns:a16="http://schemas.microsoft.com/office/drawing/2014/main" xmlns="" id="{C502AFEC-CC81-42D9-BC6F-B0096B2557A6}"/>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10732549" y="84579"/>
            <a:ext cx="821159" cy="674523"/>
          </a:xfrm>
          <a:prstGeom prst="rect">
            <a:avLst/>
          </a:prstGeom>
        </p:spPr>
      </p:pic>
      <p:pic>
        <p:nvPicPr>
          <p:cNvPr id="18" name="Picture 17">
            <a:extLst>
              <a:ext uri="{FF2B5EF4-FFF2-40B4-BE49-F238E27FC236}">
                <a16:creationId xmlns:a16="http://schemas.microsoft.com/office/drawing/2014/main" xmlns="" id="{CA286C35-23C4-4ABF-9742-A3D4A17C420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4177" y="805060"/>
            <a:ext cx="10087119" cy="5679048"/>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sp>
        <p:nvSpPr>
          <p:cNvPr id="2" name="Titre 1"/>
          <p:cNvSpPr>
            <a:spLocks noGrp="1"/>
          </p:cNvSpPr>
          <p:nvPr>
            <p:ph type="title"/>
          </p:nvPr>
        </p:nvSpPr>
        <p:spPr>
          <a:xfrm>
            <a:off x="-26022" y="730284"/>
            <a:ext cx="10094258" cy="1795025"/>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fr-FR" sz="2400" dirty="0">
                <a:solidFill>
                  <a:schemeClr val="bg1"/>
                </a:solidFill>
              </a:rPr>
              <a:t>X. perspectives</a:t>
            </a:r>
          </a:p>
        </p:txBody>
      </p:sp>
      <p:sp>
        <p:nvSpPr>
          <p:cNvPr id="3" name="Espace réservé du contenu 2"/>
          <p:cNvSpPr>
            <a:spLocks noGrp="1"/>
          </p:cNvSpPr>
          <p:nvPr>
            <p:ph idx="1"/>
          </p:nvPr>
        </p:nvSpPr>
        <p:spPr>
          <a:xfrm>
            <a:off x="0" y="2901214"/>
            <a:ext cx="10006031" cy="3275748"/>
          </a:xfrm>
        </p:spPr>
        <p:txBody>
          <a:bodyPr>
            <a:normAutofit fontScale="92500" lnSpcReduction="10000"/>
          </a:bodyPr>
          <a:lstStyle/>
          <a:p>
            <a:pPr>
              <a:buFont typeface="Wingdings" panose="05000000000000000000" pitchFamily="2" charset="2"/>
              <a:buChar char="q"/>
            </a:pPr>
            <a:r>
              <a:rPr lang="fr-FR" dirty="0"/>
              <a:t>Reformer les dispositifs de  la formation professionnelle et des apprentissages en tenant en compte des TIC</a:t>
            </a:r>
          </a:p>
          <a:p>
            <a:pPr>
              <a:buFont typeface="Wingdings" panose="05000000000000000000" pitchFamily="2" charset="2"/>
              <a:buChar char="q"/>
            </a:pPr>
            <a:r>
              <a:rPr lang="fr-FR" dirty="0"/>
              <a:t>Intégrer le TIC dans la formation Professionnelle et l’apprentissage</a:t>
            </a:r>
          </a:p>
          <a:p>
            <a:pPr>
              <a:buFont typeface="Wingdings" panose="05000000000000000000" pitchFamily="2" charset="2"/>
              <a:buChar char="q"/>
            </a:pPr>
            <a:r>
              <a:rPr lang="fr-FR" dirty="0"/>
              <a:t>Equiper les centres de formation professionnelle et  d’apprentissages en TIC</a:t>
            </a:r>
          </a:p>
          <a:p>
            <a:pPr>
              <a:buFont typeface="Wingdings" panose="05000000000000000000" pitchFamily="2" charset="2"/>
              <a:buChar char="q"/>
            </a:pPr>
            <a:r>
              <a:rPr lang="fr-FR" dirty="0"/>
              <a:t>Former les apprenants en TIC</a:t>
            </a:r>
          </a:p>
          <a:p>
            <a:pPr>
              <a:buFont typeface="Wingdings" panose="05000000000000000000" pitchFamily="2" charset="2"/>
              <a:buChar char="q"/>
            </a:pPr>
            <a:r>
              <a:rPr lang="fr-FR" dirty="0"/>
              <a:t>Apprendre avec les TIC;</a:t>
            </a:r>
          </a:p>
          <a:p>
            <a:pPr>
              <a:buFont typeface="Wingdings" panose="05000000000000000000" pitchFamily="2" charset="2"/>
              <a:buChar char="q"/>
            </a:pPr>
            <a:r>
              <a:rPr lang="fr-FR" dirty="0"/>
              <a:t>Investir dans les logiciels d’apprentissage</a:t>
            </a:r>
          </a:p>
          <a:p>
            <a:pPr marL="0" indent="0" algn="ctr">
              <a:buNone/>
            </a:pPr>
            <a:endParaRPr lang="fr-FR" dirty="0"/>
          </a:p>
        </p:txBody>
      </p:sp>
      <p:sp>
        <p:nvSpPr>
          <p:cNvPr id="48" name="Rectangle 47"/>
          <p:cNvSpPr/>
          <p:nvPr/>
        </p:nvSpPr>
        <p:spPr>
          <a:xfrm>
            <a:off x="0" y="84579"/>
            <a:ext cx="10087119" cy="54088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MINISTERE DE LA FORMATION PROFESSIONNELLE ET DES PETITS METIERS</a:t>
            </a:r>
          </a:p>
        </p:txBody>
      </p:sp>
    </p:spTree>
    <p:extLst>
      <p:ext uri="{BB962C8B-B14F-4D97-AF65-F5344CB8AC3E}">
        <p14:creationId xmlns:p14="http://schemas.microsoft.com/office/powerpoint/2010/main" val="98557992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1AAD1AF8-666E-4A2F-8F4B-DABDB24DF7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20340"/>
            <a:ext cx="10132617" cy="937659"/>
          </a:xfrm>
          <a:prstGeom prst="rect">
            <a:avLst/>
          </a:prstGeom>
        </p:spPr>
      </p:pic>
      <p:sp>
        <p:nvSpPr>
          <p:cNvPr id="10" name="Rectangle 9">
            <a:extLst>
              <a:ext uri="{FF2B5EF4-FFF2-40B4-BE49-F238E27FC236}">
                <a16:creationId xmlns:a16="http://schemas.microsoft.com/office/drawing/2014/main" xmlns="" id="{4C71B564-B198-4224-9E1E-A124E0FDD1E2}"/>
              </a:ext>
            </a:extLst>
          </p:cNvPr>
          <p:cNvSpPr/>
          <p:nvPr/>
        </p:nvSpPr>
        <p:spPr>
          <a:xfrm>
            <a:off x="10094259" y="834962"/>
            <a:ext cx="2097742" cy="602303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pic>
        <p:nvPicPr>
          <p:cNvPr id="12" name="Picture 11">
            <a:extLst>
              <a:ext uri="{FF2B5EF4-FFF2-40B4-BE49-F238E27FC236}">
                <a16:creationId xmlns:a16="http://schemas.microsoft.com/office/drawing/2014/main" xmlns="" id="{40123720-243C-40FD-BD4E-C1A856C6310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181296" y="834963"/>
            <a:ext cx="2121817" cy="1224603"/>
          </a:xfrm>
          <a:prstGeom prst="rect">
            <a:avLst/>
          </a:prstGeom>
        </p:spPr>
      </p:pic>
      <p:pic>
        <p:nvPicPr>
          <p:cNvPr id="14" name="Picture 13">
            <a:extLst>
              <a:ext uri="{FF2B5EF4-FFF2-40B4-BE49-F238E27FC236}">
                <a16:creationId xmlns:a16="http://schemas.microsoft.com/office/drawing/2014/main" xmlns="" id="{9F81375B-A641-41FC-8246-961FF4AD3AE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140425" y="1723779"/>
            <a:ext cx="2005409" cy="1025346"/>
          </a:xfrm>
          <a:prstGeom prst="rect">
            <a:avLst/>
          </a:prstGeom>
        </p:spPr>
      </p:pic>
      <p:sp>
        <p:nvSpPr>
          <p:cNvPr id="15" name="TextBox 14">
            <a:extLst>
              <a:ext uri="{FF2B5EF4-FFF2-40B4-BE49-F238E27FC236}">
                <a16:creationId xmlns:a16="http://schemas.microsoft.com/office/drawing/2014/main" xmlns="" id="{2AF2CBCC-8511-4A67-B9BE-CF184285A097}"/>
              </a:ext>
            </a:extLst>
          </p:cNvPr>
          <p:cNvSpPr txBox="1"/>
          <p:nvPr/>
        </p:nvSpPr>
        <p:spPr>
          <a:xfrm>
            <a:off x="10098363" y="2749125"/>
            <a:ext cx="2005409" cy="4062651"/>
          </a:xfrm>
          <a:prstGeom prst="rect">
            <a:avLst/>
          </a:prstGeom>
          <a:noFill/>
        </p:spPr>
        <p:txBody>
          <a:bodyPr wrap="square" rtlCol="0">
            <a:spAutoFit/>
          </a:bodyPr>
          <a:lstStyle/>
          <a:p>
            <a:pPr algn="ctr"/>
            <a:r>
              <a:rPr lang="fr-FR" sz="1400" dirty="0">
                <a:solidFill>
                  <a:srgbClr val="FFFFFF"/>
                </a:solidFill>
              </a:rPr>
              <a:t>APRES LA RESTRUCTURATION </a:t>
            </a:r>
          </a:p>
          <a:p>
            <a:pPr algn="ctr"/>
            <a:r>
              <a:rPr lang="fr-FR" sz="1400" dirty="0">
                <a:solidFill>
                  <a:srgbClr val="FFFFFF"/>
                </a:solidFill>
              </a:rPr>
              <a:t>DES SECTEURS DES POSTES ET DES TELECOMMUNICATIONS</a:t>
            </a:r>
          </a:p>
          <a:p>
            <a:pPr algn="ctr"/>
            <a:r>
              <a:rPr lang="fr-FR" sz="1400" dirty="0">
                <a:solidFill>
                  <a:srgbClr val="BFE2F8"/>
                </a:solidFill>
              </a:rPr>
              <a:t>Bilan &amp; Défis et Perspectives</a:t>
            </a: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pPr algn="ctr"/>
            <a:r>
              <a:rPr lang="fr-FR" sz="1200" dirty="0">
                <a:solidFill>
                  <a:schemeClr val="bg1"/>
                </a:solidFill>
              </a:rPr>
              <a:t>MINISTÈRE DES POSTES, DES NOUVELLES TECHNOLOGIES DE L’INFORMATION ET DE LA COMMUNICATION </a:t>
            </a:r>
          </a:p>
          <a:p>
            <a:endParaRPr lang="fr-FR" sz="1400" dirty="0">
              <a:solidFill>
                <a:srgbClr val="BFE2F8"/>
              </a:solidFill>
            </a:endParaRPr>
          </a:p>
        </p:txBody>
      </p:sp>
      <p:pic>
        <p:nvPicPr>
          <p:cNvPr id="5" name="Picture 4">
            <a:extLst>
              <a:ext uri="{FF2B5EF4-FFF2-40B4-BE49-F238E27FC236}">
                <a16:creationId xmlns:a16="http://schemas.microsoft.com/office/drawing/2014/main" xmlns="" id="{343266A0-564D-467A-9828-3475DF619455}"/>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099862" y="4311299"/>
            <a:ext cx="1927040" cy="1224603"/>
          </a:xfrm>
          <a:prstGeom prst="rect">
            <a:avLst/>
          </a:prstGeom>
        </p:spPr>
      </p:pic>
      <p:pic>
        <p:nvPicPr>
          <p:cNvPr id="17" name="Picture 16">
            <a:extLst>
              <a:ext uri="{FF2B5EF4-FFF2-40B4-BE49-F238E27FC236}">
                <a16:creationId xmlns:a16="http://schemas.microsoft.com/office/drawing/2014/main" xmlns="" id="{C502AFEC-CC81-42D9-BC6F-B0096B2557A6}"/>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10732549" y="84579"/>
            <a:ext cx="821159" cy="674523"/>
          </a:xfrm>
          <a:prstGeom prst="rect">
            <a:avLst/>
          </a:prstGeom>
        </p:spPr>
      </p:pic>
      <p:pic>
        <p:nvPicPr>
          <p:cNvPr id="18" name="Picture 17">
            <a:extLst>
              <a:ext uri="{FF2B5EF4-FFF2-40B4-BE49-F238E27FC236}">
                <a16:creationId xmlns:a16="http://schemas.microsoft.com/office/drawing/2014/main" xmlns="" id="{CA286C35-23C4-4ABF-9742-A3D4A17C420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4177" y="805060"/>
            <a:ext cx="10087119" cy="5679048"/>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sp>
        <p:nvSpPr>
          <p:cNvPr id="2" name="Titre 1"/>
          <p:cNvSpPr>
            <a:spLocks noGrp="1"/>
          </p:cNvSpPr>
          <p:nvPr>
            <p:ph type="title"/>
          </p:nvPr>
        </p:nvSpPr>
        <p:spPr>
          <a:xfrm>
            <a:off x="-26022" y="730284"/>
            <a:ext cx="10094258" cy="1795025"/>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fr-FR" sz="2400" dirty="0">
                <a:solidFill>
                  <a:schemeClr val="bg1"/>
                </a:solidFill>
              </a:rPr>
              <a:t>XI CONCLUSION</a:t>
            </a:r>
          </a:p>
        </p:txBody>
      </p:sp>
      <p:sp>
        <p:nvSpPr>
          <p:cNvPr id="3" name="Espace réservé du contenu 2"/>
          <p:cNvSpPr>
            <a:spLocks noGrp="1"/>
          </p:cNvSpPr>
          <p:nvPr>
            <p:ph idx="1"/>
          </p:nvPr>
        </p:nvSpPr>
        <p:spPr>
          <a:xfrm>
            <a:off x="0" y="2901214"/>
            <a:ext cx="10006031" cy="327574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0" indent="0" algn="ctr">
              <a:buNone/>
            </a:pPr>
            <a:endParaRPr lang="fr-FR" dirty="0"/>
          </a:p>
          <a:p>
            <a:pPr marL="0" indent="0" algn="ctr">
              <a:buNone/>
            </a:pPr>
            <a:r>
              <a:rPr lang="fr-FR" dirty="0"/>
              <a:t>Les TIC sont d’une utilité importante pour la formation professionnelle et les apprentissages. Son apport  est particulièrement riche pour la valorisation de toute compétence en situation d’apprentissage. Les intégrer comme un outils pédagogique  a part entière, reste un défis à relever .</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p:txBody>
      </p:sp>
      <p:sp>
        <p:nvSpPr>
          <p:cNvPr id="48" name="Rectangle 47"/>
          <p:cNvSpPr/>
          <p:nvPr/>
        </p:nvSpPr>
        <p:spPr>
          <a:xfrm>
            <a:off x="0" y="84579"/>
            <a:ext cx="10087119" cy="54088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MINISTERE DE LA FORMATION PROFESSIONNELLE ET DES PETITS METIERS</a:t>
            </a:r>
          </a:p>
        </p:txBody>
      </p:sp>
    </p:spTree>
    <p:extLst>
      <p:ext uri="{BB962C8B-B14F-4D97-AF65-F5344CB8AC3E}">
        <p14:creationId xmlns:p14="http://schemas.microsoft.com/office/powerpoint/2010/main" val="65774135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1AAD1AF8-666E-4A2F-8F4B-DABDB24DF7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20340"/>
            <a:ext cx="10132617" cy="937659"/>
          </a:xfrm>
          <a:prstGeom prst="rect">
            <a:avLst/>
          </a:prstGeom>
        </p:spPr>
      </p:pic>
      <p:sp>
        <p:nvSpPr>
          <p:cNvPr id="10" name="Rectangle 9">
            <a:extLst>
              <a:ext uri="{FF2B5EF4-FFF2-40B4-BE49-F238E27FC236}">
                <a16:creationId xmlns:a16="http://schemas.microsoft.com/office/drawing/2014/main" xmlns="" id="{4C71B564-B198-4224-9E1E-A124E0FDD1E2}"/>
              </a:ext>
            </a:extLst>
          </p:cNvPr>
          <p:cNvSpPr/>
          <p:nvPr/>
        </p:nvSpPr>
        <p:spPr>
          <a:xfrm>
            <a:off x="10094259" y="834962"/>
            <a:ext cx="2097742" cy="602303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pic>
        <p:nvPicPr>
          <p:cNvPr id="12" name="Picture 11">
            <a:extLst>
              <a:ext uri="{FF2B5EF4-FFF2-40B4-BE49-F238E27FC236}">
                <a16:creationId xmlns:a16="http://schemas.microsoft.com/office/drawing/2014/main" xmlns="" id="{40123720-243C-40FD-BD4E-C1A856C6310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181296" y="834963"/>
            <a:ext cx="2121817" cy="1224603"/>
          </a:xfrm>
          <a:prstGeom prst="rect">
            <a:avLst/>
          </a:prstGeom>
        </p:spPr>
      </p:pic>
      <p:pic>
        <p:nvPicPr>
          <p:cNvPr id="14" name="Picture 13">
            <a:extLst>
              <a:ext uri="{FF2B5EF4-FFF2-40B4-BE49-F238E27FC236}">
                <a16:creationId xmlns:a16="http://schemas.microsoft.com/office/drawing/2014/main" xmlns="" id="{9F81375B-A641-41FC-8246-961FF4AD3AE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140425" y="1723779"/>
            <a:ext cx="2005409" cy="1025346"/>
          </a:xfrm>
          <a:prstGeom prst="rect">
            <a:avLst/>
          </a:prstGeom>
        </p:spPr>
      </p:pic>
      <p:sp>
        <p:nvSpPr>
          <p:cNvPr id="15" name="TextBox 14">
            <a:extLst>
              <a:ext uri="{FF2B5EF4-FFF2-40B4-BE49-F238E27FC236}">
                <a16:creationId xmlns:a16="http://schemas.microsoft.com/office/drawing/2014/main" xmlns="" id="{2AF2CBCC-8511-4A67-B9BE-CF184285A097}"/>
              </a:ext>
            </a:extLst>
          </p:cNvPr>
          <p:cNvSpPr txBox="1"/>
          <p:nvPr/>
        </p:nvSpPr>
        <p:spPr>
          <a:xfrm>
            <a:off x="10098363" y="2749125"/>
            <a:ext cx="2005409" cy="4062651"/>
          </a:xfrm>
          <a:prstGeom prst="rect">
            <a:avLst/>
          </a:prstGeom>
          <a:noFill/>
        </p:spPr>
        <p:txBody>
          <a:bodyPr wrap="square" rtlCol="0">
            <a:spAutoFit/>
          </a:bodyPr>
          <a:lstStyle/>
          <a:p>
            <a:pPr algn="ctr"/>
            <a:r>
              <a:rPr lang="fr-FR" sz="1400" dirty="0">
                <a:solidFill>
                  <a:srgbClr val="FFFFFF"/>
                </a:solidFill>
              </a:rPr>
              <a:t>APRES LA RESTRUCTURATION </a:t>
            </a:r>
          </a:p>
          <a:p>
            <a:pPr algn="ctr"/>
            <a:r>
              <a:rPr lang="fr-FR" sz="1400" dirty="0">
                <a:solidFill>
                  <a:srgbClr val="FFFFFF"/>
                </a:solidFill>
              </a:rPr>
              <a:t>DES SECTEURS DES POSTES ET DES TELECOMMUNICATIONS</a:t>
            </a:r>
          </a:p>
          <a:p>
            <a:pPr algn="ctr"/>
            <a:r>
              <a:rPr lang="fr-FR" sz="1400" dirty="0">
                <a:solidFill>
                  <a:srgbClr val="BFE2F8"/>
                </a:solidFill>
              </a:rPr>
              <a:t>Bilan &amp; Défis et Perspectives</a:t>
            </a: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pPr algn="ctr"/>
            <a:r>
              <a:rPr lang="fr-FR" sz="1200" dirty="0">
                <a:solidFill>
                  <a:schemeClr val="bg1"/>
                </a:solidFill>
              </a:rPr>
              <a:t>MINISTÈRE DES POSTES, DES NOUVELLES TECHNOLOGIES DE L’INFORMATION ET DE LA COMMUNICATION </a:t>
            </a:r>
          </a:p>
          <a:p>
            <a:endParaRPr lang="fr-FR" sz="1400" dirty="0">
              <a:solidFill>
                <a:srgbClr val="BFE2F8"/>
              </a:solidFill>
            </a:endParaRPr>
          </a:p>
        </p:txBody>
      </p:sp>
      <p:pic>
        <p:nvPicPr>
          <p:cNvPr id="5" name="Picture 4">
            <a:extLst>
              <a:ext uri="{FF2B5EF4-FFF2-40B4-BE49-F238E27FC236}">
                <a16:creationId xmlns:a16="http://schemas.microsoft.com/office/drawing/2014/main" xmlns="" id="{343266A0-564D-467A-9828-3475DF619455}"/>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099862" y="4311299"/>
            <a:ext cx="1927040" cy="1224603"/>
          </a:xfrm>
          <a:prstGeom prst="rect">
            <a:avLst/>
          </a:prstGeom>
        </p:spPr>
      </p:pic>
      <p:pic>
        <p:nvPicPr>
          <p:cNvPr id="17" name="Picture 16">
            <a:extLst>
              <a:ext uri="{FF2B5EF4-FFF2-40B4-BE49-F238E27FC236}">
                <a16:creationId xmlns:a16="http://schemas.microsoft.com/office/drawing/2014/main" xmlns="" id="{C502AFEC-CC81-42D9-BC6F-B0096B2557A6}"/>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10732549" y="84579"/>
            <a:ext cx="821159" cy="674523"/>
          </a:xfrm>
          <a:prstGeom prst="rect">
            <a:avLst/>
          </a:prstGeom>
        </p:spPr>
      </p:pic>
      <p:pic>
        <p:nvPicPr>
          <p:cNvPr id="18" name="Picture 17">
            <a:extLst>
              <a:ext uri="{FF2B5EF4-FFF2-40B4-BE49-F238E27FC236}">
                <a16:creationId xmlns:a16="http://schemas.microsoft.com/office/drawing/2014/main" xmlns="" id="{CA286C35-23C4-4ABF-9742-A3D4A17C420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4177" y="805060"/>
            <a:ext cx="10087119" cy="5679048"/>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sp>
        <p:nvSpPr>
          <p:cNvPr id="2" name="Titre 1"/>
          <p:cNvSpPr>
            <a:spLocks noGrp="1"/>
          </p:cNvSpPr>
          <p:nvPr>
            <p:ph type="title"/>
          </p:nvPr>
        </p:nvSpPr>
        <p:spPr>
          <a:xfrm>
            <a:off x="-26022" y="730285"/>
            <a:ext cx="10094258" cy="104678"/>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algn="ctr"/>
            <a:endParaRPr lang="fr-FR" sz="2400" dirty="0">
              <a:solidFill>
                <a:schemeClr val="bg1"/>
              </a:solidFill>
            </a:endParaRPr>
          </a:p>
        </p:txBody>
      </p:sp>
      <p:sp>
        <p:nvSpPr>
          <p:cNvPr id="3" name="Espace réservé du contenu 2"/>
          <p:cNvSpPr>
            <a:spLocks noGrp="1"/>
          </p:cNvSpPr>
          <p:nvPr>
            <p:ph idx="1"/>
          </p:nvPr>
        </p:nvSpPr>
        <p:spPr>
          <a:xfrm>
            <a:off x="0" y="730285"/>
            <a:ext cx="10006031" cy="5446677"/>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a:t>Le </a:t>
            </a:r>
            <a:r>
              <a:rPr lang="fr-FR" dirty="0"/>
              <a:t>Ministère de la Formation Professionnelle et des Petits Métiers vous remercie pour votre aimable attention,</a:t>
            </a:r>
          </a:p>
          <a:p>
            <a:pPr marL="0" indent="0" algn="ctr">
              <a:buNone/>
            </a:pPr>
            <a:endParaRPr lang="fr-FR" dirty="0"/>
          </a:p>
          <a:p>
            <a:pPr marL="0" indent="0" algn="ctr">
              <a:buNone/>
            </a:pPr>
            <a:endParaRPr lang="fr-FR" dirty="0"/>
          </a:p>
          <a:p>
            <a:pPr marL="0" indent="0" algn="ctr">
              <a:buNone/>
            </a:pPr>
            <a:endParaRPr lang="fr-FR" dirty="0"/>
          </a:p>
        </p:txBody>
      </p:sp>
      <p:sp>
        <p:nvSpPr>
          <p:cNvPr id="48" name="Rectangle 47"/>
          <p:cNvSpPr/>
          <p:nvPr/>
        </p:nvSpPr>
        <p:spPr>
          <a:xfrm>
            <a:off x="0" y="84579"/>
            <a:ext cx="10087119" cy="54088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MINISTERE DE LA FORMATION PROFESSIONNELLE ET DES PETITS METIERS</a:t>
            </a:r>
          </a:p>
        </p:txBody>
      </p:sp>
    </p:spTree>
    <p:extLst>
      <p:ext uri="{BB962C8B-B14F-4D97-AF65-F5344CB8AC3E}">
        <p14:creationId xmlns:p14="http://schemas.microsoft.com/office/powerpoint/2010/main" val="16597904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1AAD1AF8-666E-4A2F-8F4B-DABDB24DF7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20340"/>
            <a:ext cx="10132617" cy="937659"/>
          </a:xfrm>
          <a:prstGeom prst="rect">
            <a:avLst/>
          </a:prstGeom>
        </p:spPr>
      </p:pic>
      <p:sp>
        <p:nvSpPr>
          <p:cNvPr id="10" name="Rectangle 9">
            <a:extLst>
              <a:ext uri="{FF2B5EF4-FFF2-40B4-BE49-F238E27FC236}">
                <a16:creationId xmlns:a16="http://schemas.microsoft.com/office/drawing/2014/main" xmlns="" id="{4C71B564-B198-4224-9E1E-A124E0FDD1E2}"/>
              </a:ext>
            </a:extLst>
          </p:cNvPr>
          <p:cNvSpPr/>
          <p:nvPr/>
        </p:nvSpPr>
        <p:spPr>
          <a:xfrm>
            <a:off x="10094259" y="834962"/>
            <a:ext cx="2097742" cy="602303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pic>
        <p:nvPicPr>
          <p:cNvPr id="12" name="Picture 11">
            <a:extLst>
              <a:ext uri="{FF2B5EF4-FFF2-40B4-BE49-F238E27FC236}">
                <a16:creationId xmlns:a16="http://schemas.microsoft.com/office/drawing/2014/main" xmlns="" id="{40123720-243C-40FD-BD4E-C1A856C6310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181296" y="834963"/>
            <a:ext cx="2121817" cy="1224603"/>
          </a:xfrm>
          <a:prstGeom prst="rect">
            <a:avLst/>
          </a:prstGeom>
        </p:spPr>
      </p:pic>
      <p:pic>
        <p:nvPicPr>
          <p:cNvPr id="14" name="Picture 13">
            <a:extLst>
              <a:ext uri="{FF2B5EF4-FFF2-40B4-BE49-F238E27FC236}">
                <a16:creationId xmlns:a16="http://schemas.microsoft.com/office/drawing/2014/main" xmlns="" id="{9F81375B-A641-41FC-8246-961FF4AD3AE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140425" y="1723779"/>
            <a:ext cx="2005409" cy="1025346"/>
          </a:xfrm>
          <a:prstGeom prst="rect">
            <a:avLst/>
          </a:prstGeom>
        </p:spPr>
      </p:pic>
      <p:sp>
        <p:nvSpPr>
          <p:cNvPr id="15" name="TextBox 14">
            <a:extLst>
              <a:ext uri="{FF2B5EF4-FFF2-40B4-BE49-F238E27FC236}">
                <a16:creationId xmlns:a16="http://schemas.microsoft.com/office/drawing/2014/main" xmlns="" id="{2AF2CBCC-8511-4A67-B9BE-CF184285A097}"/>
              </a:ext>
            </a:extLst>
          </p:cNvPr>
          <p:cNvSpPr txBox="1"/>
          <p:nvPr/>
        </p:nvSpPr>
        <p:spPr>
          <a:xfrm>
            <a:off x="10098363" y="2749125"/>
            <a:ext cx="2005409" cy="4062651"/>
          </a:xfrm>
          <a:prstGeom prst="rect">
            <a:avLst/>
          </a:prstGeom>
          <a:noFill/>
        </p:spPr>
        <p:txBody>
          <a:bodyPr wrap="square" rtlCol="0">
            <a:spAutoFit/>
          </a:bodyPr>
          <a:lstStyle/>
          <a:p>
            <a:pPr algn="ctr"/>
            <a:r>
              <a:rPr lang="fr-FR" sz="1400" dirty="0">
                <a:solidFill>
                  <a:srgbClr val="FFFFFF"/>
                </a:solidFill>
              </a:rPr>
              <a:t>APRES LA RESTRUCTURATION </a:t>
            </a:r>
          </a:p>
          <a:p>
            <a:pPr algn="ctr"/>
            <a:r>
              <a:rPr lang="fr-FR" sz="1400" dirty="0">
                <a:solidFill>
                  <a:srgbClr val="FFFFFF"/>
                </a:solidFill>
              </a:rPr>
              <a:t>DES SECTEURS DES POSTES ET DES TELECOMMUNICATIONS</a:t>
            </a:r>
          </a:p>
          <a:p>
            <a:pPr algn="ctr"/>
            <a:r>
              <a:rPr lang="fr-FR" sz="1400" dirty="0">
                <a:solidFill>
                  <a:srgbClr val="BFE2F8"/>
                </a:solidFill>
              </a:rPr>
              <a:t>Bilan &amp; Défis et Perspectives</a:t>
            </a: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pPr algn="ctr"/>
            <a:r>
              <a:rPr lang="fr-FR" sz="1200" dirty="0">
                <a:solidFill>
                  <a:schemeClr val="bg1"/>
                </a:solidFill>
              </a:rPr>
              <a:t>MINISTÈRE DES POSTES, DES NOUVELLES TECHNOLOGIES DE L’INFORMATION ET DE LA COMMUNICATION </a:t>
            </a:r>
          </a:p>
          <a:p>
            <a:endParaRPr lang="fr-FR" sz="1400" dirty="0">
              <a:solidFill>
                <a:srgbClr val="BFE2F8"/>
              </a:solidFill>
            </a:endParaRPr>
          </a:p>
        </p:txBody>
      </p:sp>
      <p:pic>
        <p:nvPicPr>
          <p:cNvPr id="5" name="Picture 4">
            <a:extLst>
              <a:ext uri="{FF2B5EF4-FFF2-40B4-BE49-F238E27FC236}">
                <a16:creationId xmlns:a16="http://schemas.microsoft.com/office/drawing/2014/main" xmlns="" id="{343266A0-564D-467A-9828-3475DF619455}"/>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099862" y="4311299"/>
            <a:ext cx="1927040" cy="1224603"/>
          </a:xfrm>
          <a:prstGeom prst="rect">
            <a:avLst/>
          </a:prstGeom>
        </p:spPr>
      </p:pic>
      <p:pic>
        <p:nvPicPr>
          <p:cNvPr id="17" name="Picture 16">
            <a:extLst>
              <a:ext uri="{FF2B5EF4-FFF2-40B4-BE49-F238E27FC236}">
                <a16:creationId xmlns:a16="http://schemas.microsoft.com/office/drawing/2014/main" xmlns="" id="{C502AFEC-CC81-42D9-BC6F-B0096B2557A6}"/>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10732549" y="84579"/>
            <a:ext cx="821159" cy="674523"/>
          </a:xfrm>
          <a:prstGeom prst="rect">
            <a:avLst/>
          </a:prstGeom>
        </p:spPr>
      </p:pic>
      <p:pic>
        <p:nvPicPr>
          <p:cNvPr id="18" name="Picture 17">
            <a:extLst>
              <a:ext uri="{FF2B5EF4-FFF2-40B4-BE49-F238E27FC236}">
                <a16:creationId xmlns:a16="http://schemas.microsoft.com/office/drawing/2014/main" xmlns="" id="{CA286C35-23C4-4ABF-9742-A3D4A17C420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834962"/>
            <a:ext cx="10087119" cy="5679048"/>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sp>
        <p:nvSpPr>
          <p:cNvPr id="2" name="Titre 1"/>
          <p:cNvSpPr>
            <a:spLocks noGrp="1"/>
          </p:cNvSpPr>
          <p:nvPr>
            <p:ph type="title"/>
          </p:nvPr>
        </p:nvSpPr>
        <p:spPr>
          <a:xfrm>
            <a:off x="0" y="834962"/>
            <a:ext cx="10094258" cy="1795025"/>
          </a:xfrm>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fr-FR" b="1" dirty="0">
                <a:solidFill>
                  <a:schemeClr val="bg1"/>
                </a:solidFill>
              </a:rPr>
              <a:t>Plan de la Présentation</a:t>
            </a:r>
            <a:endParaRPr lang="fr-FR" dirty="0">
              <a:solidFill>
                <a:schemeClr val="bg1"/>
              </a:solidFill>
            </a:endParaRPr>
          </a:p>
        </p:txBody>
      </p:sp>
      <p:sp>
        <p:nvSpPr>
          <p:cNvPr id="3" name="Espace réservé du contenu 2"/>
          <p:cNvSpPr>
            <a:spLocks noGrp="1"/>
          </p:cNvSpPr>
          <p:nvPr>
            <p:ph idx="1"/>
          </p:nvPr>
        </p:nvSpPr>
        <p:spPr>
          <a:xfrm>
            <a:off x="0" y="2901214"/>
            <a:ext cx="10006031" cy="3275748"/>
          </a:xfrm>
          <a:solidFill>
            <a:srgbClr val="92D050"/>
          </a:solidFill>
        </p:spPr>
        <p:txBody>
          <a:bodyPr>
            <a:normAutofit fontScale="25000" lnSpcReduction="20000"/>
          </a:bodyPr>
          <a:lstStyle/>
          <a:p>
            <a:pPr marL="0" indent="0">
              <a:buNone/>
            </a:pPr>
            <a:r>
              <a:rPr lang="fr-FR" dirty="0"/>
              <a:t>                       </a:t>
            </a:r>
            <a:endParaRPr lang="fr-FR" sz="6400" dirty="0"/>
          </a:p>
          <a:p>
            <a:pPr algn="just">
              <a:buFont typeface="Wingdings" panose="05000000000000000000" pitchFamily="2" charset="2"/>
              <a:buChar char="q"/>
            </a:pPr>
            <a:r>
              <a:rPr lang="fr-FR" sz="6400" dirty="0"/>
              <a:t> 1 Introduction Générale    </a:t>
            </a:r>
          </a:p>
          <a:p>
            <a:pPr algn="just">
              <a:buFont typeface="Wingdings" panose="05000000000000000000" pitchFamily="2" charset="2"/>
              <a:buChar char="q"/>
            </a:pPr>
            <a:r>
              <a:rPr lang="fr-FR" sz="6400" dirty="0"/>
              <a:t> 2      contexte de la  création du MFPPM</a:t>
            </a:r>
          </a:p>
          <a:p>
            <a:pPr algn="just">
              <a:buFont typeface="Wingdings" panose="05000000000000000000" pitchFamily="2" charset="2"/>
              <a:buChar char="q"/>
            </a:pPr>
            <a:r>
              <a:rPr lang="fr-FR" sz="6400" dirty="0"/>
              <a:t> 2          les attributions du MFPPM</a:t>
            </a:r>
          </a:p>
          <a:p>
            <a:pPr algn="just">
              <a:buFont typeface="Wingdings" panose="05000000000000000000" pitchFamily="2" charset="2"/>
              <a:buChar char="q"/>
            </a:pPr>
            <a:r>
              <a:rPr lang="fr-FR" sz="6400" dirty="0"/>
              <a:t> 4              les structurations du MFPPM</a:t>
            </a:r>
          </a:p>
          <a:p>
            <a:pPr algn="just">
              <a:buFont typeface="Wingdings" panose="05000000000000000000" pitchFamily="2" charset="2"/>
              <a:buChar char="q"/>
            </a:pPr>
            <a:r>
              <a:rPr lang="fr-FR" sz="6400" dirty="0"/>
              <a:t> 5                   l’utilisation de TIC dans les situations de FP</a:t>
            </a:r>
          </a:p>
          <a:p>
            <a:pPr algn="just">
              <a:buFont typeface="Wingdings" panose="05000000000000000000" pitchFamily="2" charset="2"/>
              <a:buChar char="q"/>
            </a:pPr>
            <a:r>
              <a:rPr lang="fr-FR" sz="6400" dirty="0"/>
              <a:t> 6                       Typologie d’utilisation des TIC dans la FP</a:t>
            </a:r>
          </a:p>
          <a:p>
            <a:pPr algn="just">
              <a:buFont typeface="Wingdings" panose="05000000000000000000" pitchFamily="2" charset="2"/>
              <a:buChar char="q"/>
            </a:pPr>
            <a:r>
              <a:rPr lang="fr-FR" sz="6400" dirty="0"/>
              <a:t> 7                              Pluralité d’utilisation dans un dispositif  d’apprentissage </a:t>
            </a:r>
          </a:p>
          <a:p>
            <a:pPr>
              <a:buFont typeface="Wingdings" panose="05000000000000000000" pitchFamily="2" charset="2"/>
              <a:buChar char="q"/>
            </a:pPr>
            <a:r>
              <a:rPr lang="fr-FR" sz="6400" dirty="0"/>
              <a:t>  8                                  Avantages des TIC dans la Formation Professionnelle </a:t>
            </a:r>
          </a:p>
          <a:p>
            <a:pPr algn="just">
              <a:buFont typeface="Wingdings" panose="05000000000000000000" pitchFamily="2" charset="2"/>
              <a:buChar char="q"/>
            </a:pPr>
            <a:r>
              <a:rPr lang="fr-FR" sz="6400" dirty="0"/>
              <a:t> 9                                        Défis</a:t>
            </a:r>
          </a:p>
          <a:p>
            <a:pPr algn="just">
              <a:buFont typeface="Wingdings" panose="05000000000000000000" pitchFamily="2" charset="2"/>
              <a:buChar char="q"/>
            </a:pPr>
            <a:r>
              <a:rPr lang="fr-FR" sz="6400" dirty="0"/>
              <a:t> 10                                        Perspectives</a:t>
            </a:r>
          </a:p>
          <a:p>
            <a:pPr algn="just">
              <a:buFont typeface="Wingdings" panose="05000000000000000000" pitchFamily="2" charset="2"/>
              <a:buChar char="q"/>
            </a:pPr>
            <a:r>
              <a:rPr lang="fr-FR" sz="6400" dirty="0"/>
              <a:t>11                                          Conclusion</a:t>
            </a:r>
          </a:p>
          <a:p>
            <a:pPr marL="0" indent="0" algn="just">
              <a:buNone/>
            </a:pPr>
            <a:endParaRPr lang="fr-FR" sz="9600" dirty="0"/>
          </a:p>
          <a:p>
            <a:pPr marL="0" indent="0">
              <a:buNone/>
            </a:pPr>
            <a:r>
              <a:rPr lang="fr-FR" sz="1600" dirty="0"/>
              <a:t>              </a:t>
            </a:r>
          </a:p>
        </p:txBody>
      </p:sp>
      <p:sp>
        <p:nvSpPr>
          <p:cNvPr id="4" name="Rectangle 3"/>
          <p:cNvSpPr/>
          <p:nvPr/>
        </p:nvSpPr>
        <p:spPr>
          <a:xfrm>
            <a:off x="0" y="148046"/>
            <a:ext cx="10087119" cy="611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t>MINISTÈRE DE LA FORMATION PROFESSIONNELLE ET DES PETITS MÉTIERS</a:t>
            </a:r>
          </a:p>
        </p:txBody>
      </p:sp>
    </p:spTree>
    <p:extLst>
      <p:ext uri="{BB962C8B-B14F-4D97-AF65-F5344CB8AC3E}">
        <p14:creationId xmlns:p14="http://schemas.microsoft.com/office/powerpoint/2010/main" val="1466583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1AAD1AF8-666E-4A2F-8F4B-DABDB24DF7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20340"/>
            <a:ext cx="10132617" cy="937659"/>
          </a:xfrm>
          <a:prstGeom prst="rect">
            <a:avLst/>
          </a:prstGeom>
        </p:spPr>
      </p:pic>
      <p:sp>
        <p:nvSpPr>
          <p:cNvPr id="10" name="Rectangle 9">
            <a:extLst>
              <a:ext uri="{FF2B5EF4-FFF2-40B4-BE49-F238E27FC236}">
                <a16:creationId xmlns:a16="http://schemas.microsoft.com/office/drawing/2014/main" xmlns="" id="{4C71B564-B198-4224-9E1E-A124E0FDD1E2}"/>
              </a:ext>
            </a:extLst>
          </p:cNvPr>
          <p:cNvSpPr/>
          <p:nvPr/>
        </p:nvSpPr>
        <p:spPr>
          <a:xfrm>
            <a:off x="10094259" y="834962"/>
            <a:ext cx="2097742" cy="602303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pic>
        <p:nvPicPr>
          <p:cNvPr id="12" name="Picture 11">
            <a:extLst>
              <a:ext uri="{FF2B5EF4-FFF2-40B4-BE49-F238E27FC236}">
                <a16:creationId xmlns:a16="http://schemas.microsoft.com/office/drawing/2014/main" xmlns="" id="{40123720-243C-40FD-BD4E-C1A856C6310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181296" y="834963"/>
            <a:ext cx="2121817" cy="1224603"/>
          </a:xfrm>
          <a:prstGeom prst="rect">
            <a:avLst/>
          </a:prstGeom>
        </p:spPr>
      </p:pic>
      <p:pic>
        <p:nvPicPr>
          <p:cNvPr id="14" name="Picture 13">
            <a:extLst>
              <a:ext uri="{FF2B5EF4-FFF2-40B4-BE49-F238E27FC236}">
                <a16:creationId xmlns:a16="http://schemas.microsoft.com/office/drawing/2014/main" xmlns="" id="{9F81375B-A641-41FC-8246-961FF4AD3AE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140425" y="1723779"/>
            <a:ext cx="2005409" cy="1025346"/>
          </a:xfrm>
          <a:prstGeom prst="rect">
            <a:avLst/>
          </a:prstGeom>
        </p:spPr>
      </p:pic>
      <p:sp>
        <p:nvSpPr>
          <p:cNvPr id="15" name="TextBox 14">
            <a:extLst>
              <a:ext uri="{FF2B5EF4-FFF2-40B4-BE49-F238E27FC236}">
                <a16:creationId xmlns:a16="http://schemas.microsoft.com/office/drawing/2014/main" xmlns="" id="{2AF2CBCC-8511-4A67-B9BE-CF184285A097}"/>
              </a:ext>
            </a:extLst>
          </p:cNvPr>
          <p:cNvSpPr txBox="1"/>
          <p:nvPr/>
        </p:nvSpPr>
        <p:spPr>
          <a:xfrm>
            <a:off x="10098363" y="2749125"/>
            <a:ext cx="2005409" cy="4062651"/>
          </a:xfrm>
          <a:prstGeom prst="rect">
            <a:avLst/>
          </a:prstGeom>
          <a:noFill/>
        </p:spPr>
        <p:txBody>
          <a:bodyPr wrap="square" rtlCol="0">
            <a:spAutoFit/>
          </a:bodyPr>
          <a:lstStyle/>
          <a:p>
            <a:pPr algn="ctr"/>
            <a:r>
              <a:rPr lang="fr-FR" sz="1400" dirty="0">
                <a:solidFill>
                  <a:srgbClr val="FFFFFF"/>
                </a:solidFill>
              </a:rPr>
              <a:t>APRES LA RESTRUCTURATION </a:t>
            </a:r>
          </a:p>
          <a:p>
            <a:pPr algn="ctr"/>
            <a:r>
              <a:rPr lang="fr-FR" sz="1400" dirty="0">
                <a:solidFill>
                  <a:srgbClr val="FFFFFF"/>
                </a:solidFill>
              </a:rPr>
              <a:t>DES SECTEURS DES POSTES ET DES TELECOMMUNICATIONS</a:t>
            </a:r>
          </a:p>
          <a:p>
            <a:pPr algn="ctr"/>
            <a:r>
              <a:rPr lang="fr-FR" sz="1400" dirty="0">
                <a:solidFill>
                  <a:srgbClr val="BFE2F8"/>
                </a:solidFill>
              </a:rPr>
              <a:t>Bilan &amp; Défis et Perspectives</a:t>
            </a: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pPr algn="ctr"/>
            <a:r>
              <a:rPr lang="fr-FR" sz="1200" dirty="0">
                <a:solidFill>
                  <a:schemeClr val="bg1"/>
                </a:solidFill>
              </a:rPr>
              <a:t>MINISTÈRE DES POSTES, DES NOUVELLES TECHNOLOGIES DE L’INFORMATION ET DE LA COMMUNICATION </a:t>
            </a:r>
          </a:p>
          <a:p>
            <a:endParaRPr lang="fr-FR" sz="1400" dirty="0">
              <a:solidFill>
                <a:srgbClr val="BFE2F8"/>
              </a:solidFill>
            </a:endParaRPr>
          </a:p>
        </p:txBody>
      </p:sp>
      <p:pic>
        <p:nvPicPr>
          <p:cNvPr id="5" name="Picture 4">
            <a:extLst>
              <a:ext uri="{FF2B5EF4-FFF2-40B4-BE49-F238E27FC236}">
                <a16:creationId xmlns:a16="http://schemas.microsoft.com/office/drawing/2014/main" xmlns="" id="{343266A0-564D-467A-9828-3475DF619455}"/>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099862" y="4311299"/>
            <a:ext cx="1927040" cy="1224603"/>
          </a:xfrm>
          <a:prstGeom prst="rect">
            <a:avLst/>
          </a:prstGeom>
        </p:spPr>
      </p:pic>
      <p:pic>
        <p:nvPicPr>
          <p:cNvPr id="17" name="Picture 16">
            <a:extLst>
              <a:ext uri="{FF2B5EF4-FFF2-40B4-BE49-F238E27FC236}">
                <a16:creationId xmlns:a16="http://schemas.microsoft.com/office/drawing/2014/main" xmlns="" id="{C502AFEC-CC81-42D9-BC6F-B0096B2557A6}"/>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10732549" y="84579"/>
            <a:ext cx="821159" cy="674523"/>
          </a:xfrm>
          <a:prstGeom prst="rect">
            <a:avLst/>
          </a:prstGeom>
        </p:spPr>
      </p:pic>
      <p:pic>
        <p:nvPicPr>
          <p:cNvPr id="18" name="Picture 17">
            <a:extLst>
              <a:ext uri="{FF2B5EF4-FFF2-40B4-BE49-F238E27FC236}">
                <a16:creationId xmlns:a16="http://schemas.microsoft.com/office/drawing/2014/main" xmlns="" id="{CA286C35-23C4-4ABF-9742-A3D4A17C420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834962"/>
            <a:ext cx="10087119" cy="5679048"/>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sp>
        <p:nvSpPr>
          <p:cNvPr id="2" name="Titre 1"/>
          <p:cNvSpPr>
            <a:spLocks noGrp="1"/>
          </p:cNvSpPr>
          <p:nvPr>
            <p:ph type="title"/>
          </p:nvPr>
        </p:nvSpPr>
        <p:spPr>
          <a:xfrm>
            <a:off x="0" y="834963"/>
            <a:ext cx="10094258" cy="2066250"/>
          </a:xfrm>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fr-FR" dirty="0">
                <a:solidFill>
                  <a:schemeClr val="bg1"/>
                </a:solidFill>
              </a:rPr>
              <a:t>I. introduction</a:t>
            </a:r>
          </a:p>
        </p:txBody>
      </p:sp>
      <p:sp>
        <p:nvSpPr>
          <p:cNvPr id="3" name="Espace réservé du contenu 2"/>
          <p:cNvSpPr>
            <a:spLocks noGrp="1"/>
          </p:cNvSpPr>
          <p:nvPr>
            <p:ph idx="1"/>
          </p:nvPr>
        </p:nvSpPr>
        <p:spPr>
          <a:xfrm>
            <a:off x="-7139" y="2901212"/>
            <a:ext cx="10101398" cy="3534422"/>
          </a:xfrm>
        </p:spPr>
        <p:txBody>
          <a:bodyPr>
            <a:noAutofit/>
          </a:bodyPr>
          <a:lstStyle/>
          <a:p>
            <a:pPr marL="0" indent="0">
              <a:buNone/>
            </a:pPr>
            <a:endParaRPr lang="fr-FR" sz="2400" dirty="0"/>
          </a:p>
        </p:txBody>
      </p:sp>
      <p:sp>
        <p:nvSpPr>
          <p:cNvPr id="4" name="Rectangle 3"/>
          <p:cNvSpPr/>
          <p:nvPr/>
        </p:nvSpPr>
        <p:spPr>
          <a:xfrm>
            <a:off x="0" y="148046"/>
            <a:ext cx="10087119" cy="611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t>MINISTÈRE DE LA FORMATION PROFESSIONNELLE ET DES PETITS MÉTIERS</a:t>
            </a:r>
          </a:p>
        </p:txBody>
      </p:sp>
      <p:sp>
        <p:nvSpPr>
          <p:cNvPr id="20" name="Ellipse 19"/>
          <p:cNvSpPr/>
          <p:nvPr/>
        </p:nvSpPr>
        <p:spPr>
          <a:xfrm>
            <a:off x="161187" y="5172892"/>
            <a:ext cx="2155293" cy="1004071"/>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institutionnels</a:t>
            </a:r>
          </a:p>
        </p:txBody>
      </p:sp>
      <p:sp>
        <p:nvSpPr>
          <p:cNvPr id="21" name="Ellipse 20"/>
          <p:cNvSpPr/>
          <p:nvPr/>
        </p:nvSpPr>
        <p:spPr>
          <a:xfrm>
            <a:off x="2673532" y="5172892"/>
            <a:ext cx="2377440" cy="100407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L’accès à la Formation </a:t>
            </a:r>
          </a:p>
        </p:txBody>
      </p:sp>
      <p:sp>
        <p:nvSpPr>
          <p:cNvPr id="22" name="Ellipse 21"/>
          <p:cNvSpPr/>
          <p:nvPr/>
        </p:nvSpPr>
        <p:spPr>
          <a:xfrm>
            <a:off x="5286103" y="5172892"/>
            <a:ext cx="2351315" cy="1002073"/>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D’apprentissage</a:t>
            </a:r>
          </a:p>
        </p:txBody>
      </p:sp>
      <p:sp>
        <p:nvSpPr>
          <p:cNvPr id="23" name="Ellipse 22"/>
          <p:cNvSpPr/>
          <p:nvPr/>
        </p:nvSpPr>
        <p:spPr>
          <a:xfrm>
            <a:off x="7872549" y="5172892"/>
            <a:ext cx="2144840" cy="1016154"/>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Outils  pédagogiques</a:t>
            </a:r>
          </a:p>
        </p:txBody>
      </p:sp>
      <p:sp>
        <p:nvSpPr>
          <p:cNvPr id="24" name="Ellipse 23"/>
          <p:cNvSpPr/>
          <p:nvPr/>
        </p:nvSpPr>
        <p:spPr>
          <a:xfrm>
            <a:off x="1436913" y="2977074"/>
            <a:ext cx="6897189" cy="1514781"/>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Le développement de l’utilisation des TIC  en formation et plus particulièrement en FP est au cœur de tous les dispositifs</a:t>
            </a:r>
          </a:p>
        </p:txBody>
      </p:sp>
      <p:sp>
        <p:nvSpPr>
          <p:cNvPr id="25" name="Flèche vers le bas 24"/>
          <p:cNvSpPr/>
          <p:nvPr/>
        </p:nvSpPr>
        <p:spPr>
          <a:xfrm>
            <a:off x="3387634" y="4491855"/>
            <a:ext cx="557349" cy="6113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Flèche vers le bas 25"/>
          <p:cNvSpPr/>
          <p:nvPr/>
        </p:nvSpPr>
        <p:spPr>
          <a:xfrm>
            <a:off x="6191794" y="4554583"/>
            <a:ext cx="383177" cy="5486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4" name="Connecteur en angle 33"/>
          <p:cNvCxnSpPr/>
          <p:nvPr/>
        </p:nvCxnSpPr>
        <p:spPr>
          <a:xfrm rot="16200000" flipH="1">
            <a:off x="7969363" y="4337144"/>
            <a:ext cx="886237" cy="644434"/>
          </a:xfrm>
          <a:prstGeom prst="bentConnector3">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36" name="Connecteur en angle 35"/>
          <p:cNvCxnSpPr/>
          <p:nvPr/>
        </p:nvCxnSpPr>
        <p:spPr>
          <a:xfrm rot="5400000">
            <a:off x="858813" y="4280539"/>
            <a:ext cx="886238" cy="757645"/>
          </a:xfrm>
          <a:prstGeom prst="bentConnector3">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540507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1AAD1AF8-666E-4A2F-8F4B-DABDB24DF7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20340"/>
            <a:ext cx="10132617" cy="937659"/>
          </a:xfrm>
          <a:prstGeom prst="rect">
            <a:avLst/>
          </a:prstGeom>
        </p:spPr>
      </p:pic>
      <p:sp>
        <p:nvSpPr>
          <p:cNvPr id="10" name="Rectangle 9">
            <a:extLst>
              <a:ext uri="{FF2B5EF4-FFF2-40B4-BE49-F238E27FC236}">
                <a16:creationId xmlns:a16="http://schemas.microsoft.com/office/drawing/2014/main" xmlns="" id="{4C71B564-B198-4224-9E1E-A124E0FDD1E2}"/>
              </a:ext>
            </a:extLst>
          </p:cNvPr>
          <p:cNvSpPr/>
          <p:nvPr/>
        </p:nvSpPr>
        <p:spPr>
          <a:xfrm>
            <a:off x="10094259" y="834962"/>
            <a:ext cx="2097742" cy="602303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pic>
        <p:nvPicPr>
          <p:cNvPr id="12" name="Picture 11">
            <a:extLst>
              <a:ext uri="{FF2B5EF4-FFF2-40B4-BE49-F238E27FC236}">
                <a16:creationId xmlns:a16="http://schemas.microsoft.com/office/drawing/2014/main" xmlns="" id="{40123720-243C-40FD-BD4E-C1A856C6310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181296" y="834963"/>
            <a:ext cx="2121817" cy="1224603"/>
          </a:xfrm>
          <a:prstGeom prst="rect">
            <a:avLst/>
          </a:prstGeom>
        </p:spPr>
      </p:pic>
      <p:pic>
        <p:nvPicPr>
          <p:cNvPr id="14" name="Picture 13">
            <a:extLst>
              <a:ext uri="{FF2B5EF4-FFF2-40B4-BE49-F238E27FC236}">
                <a16:creationId xmlns:a16="http://schemas.microsoft.com/office/drawing/2014/main" xmlns="" id="{9F81375B-A641-41FC-8246-961FF4AD3AE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140425" y="1723779"/>
            <a:ext cx="2005409" cy="1025346"/>
          </a:xfrm>
          <a:prstGeom prst="rect">
            <a:avLst/>
          </a:prstGeom>
        </p:spPr>
      </p:pic>
      <p:sp>
        <p:nvSpPr>
          <p:cNvPr id="15" name="TextBox 14">
            <a:extLst>
              <a:ext uri="{FF2B5EF4-FFF2-40B4-BE49-F238E27FC236}">
                <a16:creationId xmlns:a16="http://schemas.microsoft.com/office/drawing/2014/main" xmlns="" id="{2AF2CBCC-8511-4A67-B9BE-CF184285A097}"/>
              </a:ext>
            </a:extLst>
          </p:cNvPr>
          <p:cNvSpPr txBox="1"/>
          <p:nvPr/>
        </p:nvSpPr>
        <p:spPr>
          <a:xfrm>
            <a:off x="10098363" y="2749125"/>
            <a:ext cx="2005409" cy="4062651"/>
          </a:xfrm>
          <a:prstGeom prst="rect">
            <a:avLst/>
          </a:prstGeom>
          <a:noFill/>
        </p:spPr>
        <p:txBody>
          <a:bodyPr wrap="square" rtlCol="0">
            <a:spAutoFit/>
          </a:bodyPr>
          <a:lstStyle/>
          <a:p>
            <a:pPr algn="ctr"/>
            <a:r>
              <a:rPr lang="fr-FR" sz="1400" dirty="0">
                <a:solidFill>
                  <a:srgbClr val="FFFFFF"/>
                </a:solidFill>
              </a:rPr>
              <a:t>APRES LA RESTRUCTURATION </a:t>
            </a:r>
          </a:p>
          <a:p>
            <a:pPr algn="ctr"/>
            <a:r>
              <a:rPr lang="fr-FR" sz="1400" dirty="0">
                <a:solidFill>
                  <a:srgbClr val="FFFFFF"/>
                </a:solidFill>
              </a:rPr>
              <a:t>DES SECTEURS DES POSTES ET DES TELECOMMUNICATIONS</a:t>
            </a:r>
          </a:p>
          <a:p>
            <a:pPr algn="ctr"/>
            <a:r>
              <a:rPr lang="fr-FR" sz="1400" dirty="0">
                <a:solidFill>
                  <a:srgbClr val="BFE2F8"/>
                </a:solidFill>
              </a:rPr>
              <a:t>Bilan &amp; Défis et Perspectives</a:t>
            </a: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pPr algn="ctr"/>
            <a:r>
              <a:rPr lang="fr-FR" sz="1200" dirty="0">
                <a:solidFill>
                  <a:schemeClr val="bg1"/>
                </a:solidFill>
              </a:rPr>
              <a:t>MINISTÈRE DES POSTES, DES NOUVELLES TECHNOLOGIES DE L’INFORMATION ET DE LA COMMUNICATION </a:t>
            </a:r>
          </a:p>
          <a:p>
            <a:endParaRPr lang="fr-FR" sz="1400" dirty="0">
              <a:solidFill>
                <a:srgbClr val="BFE2F8"/>
              </a:solidFill>
            </a:endParaRPr>
          </a:p>
        </p:txBody>
      </p:sp>
      <p:pic>
        <p:nvPicPr>
          <p:cNvPr id="5" name="Picture 4">
            <a:extLst>
              <a:ext uri="{FF2B5EF4-FFF2-40B4-BE49-F238E27FC236}">
                <a16:creationId xmlns:a16="http://schemas.microsoft.com/office/drawing/2014/main" xmlns="" id="{343266A0-564D-467A-9828-3475DF619455}"/>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099862" y="4311299"/>
            <a:ext cx="1927040" cy="1224603"/>
          </a:xfrm>
          <a:prstGeom prst="rect">
            <a:avLst/>
          </a:prstGeom>
        </p:spPr>
      </p:pic>
      <p:pic>
        <p:nvPicPr>
          <p:cNvPr id="17" name="Picture 16">
            <a:extLst>
              <a:ext uri="{FF2B5EF4-FFF2-40B4-BE49-F238E27FC236}">
                <a16:creationId xmlns:a16="http://schemas.microsoft.com/office/drawing/2014/main" xmlns="" id="{C502AFEC-CC81-42D9-BC6F-B0096B2557A6}"/>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10732549" y="84579"/>
            <a:ext cx="821159" cy="674523"/>
          </a:xfrm>
          <a:prstGeom prst="rect">
            <a:avLst/>
          </a:prstGeom>
        </p:spPr>
      </p:pic>
      <p:pic>
        <p:nvPicPr>
          <p:cNvPr id="18" name="Picture 17">
            <a:extLst>
              <a:ext uri="{FF2B5EF4-FFF2-40B4-BE49-F238E27FC236}">
                <a16:creationId xmlns:a16="http://schemas.microsoft.com/office/drawing/2014/main" xmlns="" id="{CA286C35-23C4-4ABF-9742-A3D4A17C420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834962"/>
            <a:ext cx="10087119" cy="5679048"/>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sp>
        <p:nvSpPr>
          <p:cNvPr id="2" name="Titre 1"/>
          <p:cNvSpPr>
            <a:spLocks noGrp="1"/>
          </p:cNvSpPr>
          <p:nvPr>
            <p:ph type="title"/>
          </p:nvPr>
        </p:nvSpPr>
        <p:spPr>
          <a:xfrm>
            <a:off x="0" y="834962"/>
            <a:ext cx="10094258" cy="1795025"/>
          </a:xfrm>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fr-FR" sz="2800" b="1" dirty="0">
                <a:solidFill>
                  <a:schemeClr val="bg1"/>
                </a:solidFill>
              </a:rPr>
              <a:t>II. Contexte de la création du MFPPM</a:t>
            </a:r>
            <a:endParaRPr lang="fr-FR" sz="2800" dirty="0">
              <a:solidFill>
                <a:schemeClr val="bg1"/>
              </a:solidFill>
            </a:endParaRPr>
          </a:p>
        </p:txBody>
      </p:sp>
      <p:sp>
        <p:nvSpPr>
          <p:cNvPr id="3" name="Espace réservé du contenu 2"/>
          <p:cNvSpPr>
            <a:spLocks noGrp="1"/>
          </p:cNvSpPr>
          <p:nvPr>
            <p:ph idx="1"/>
          </p:nvPr>
        </p:nvSpPr>
        <p:spPr>
          <a:xfrm>
            <a:off x="0" y="2705847"/>
            <a:ext cx="10006031" cy="3471115"/>
          </a:xfrm>
          <a:solidFill>
            <a:srgbClr val="06A0E2"/>
          </a:solidFill>
        </p:spPr>
        <p:txBody>
          <a:bodyPr>
            <a:noAutofit/>
          </a:bodyPr>
          <a:lstStyle/>
          <a:p>
            <a:pPr algn="just">
              <a:buFont typeface="Wingdings" panose="05000000000000000000" pitchFamily="2" charset="2"/>
              <a:buChar char="q"/>
            </a:pPr>
            <a:r>
              <a:rPr lang="fr-FR" sz="2400" dirty="0"/>
              <a:t>Soucieux  de maitriser  la recrudescente  question  de l’employabilité  des jeunes  tant en milieu urbain que rural ainsi que celle de  l’adéquation de la formation au monde de travail, les Hautes autorités politiques du pays  ont décidé de créer  en 2016 le Ministère de la Formation Professionnelle et des Petits Métiers. </a:t>
            </a:r>
          </a:p>
          <a:p>
            <a:pPr algn="just">
              <a:buFont typeface="Wingdings" panose="05000000000000000000" pitchFamily="2" charset="2"/>
              <a:buChar char="q"/>
            </a:pPr>
            <a:r>
              <a:rPr lang="fr-FR" sz="2400" dirty="0"/>
              <a:t>Le MFPPM, devrait  alors servir  comme un outil de lutte  contre la pauvreté et moyen nécessaire pour améliorer  l’offre de l’emploi qui, jusqu’alors restée précaire.</a:t>
            </a:r>
          </a:p>
          <a:p>
            <a:pPr>
              <a:buFont typeface="Wingdings" panose="05000000000000000000" pitchFamily="2" charset="2"/>
              <a:buChar char="q"/>
            </a:pPr>
            <a:r>
              <a:rPr lang="fr-FR" sz="2400" dirty="0"/>
              <a:t>Pour  permettre au MFPPM d’atteindre ces objectifs, la formation de nos jeunes sera accompagnée  d’une formation en entrepreneuriat soutenu par la microfinance</a:t>
            </a:r>
          </a:p>
          <a:p>
            <a:pPr marL="0" indent="0">
              <a:buNone/>
            </a:pPr>
            <a:endParaRPr lang="fr-FR" sz="2400" dirty="0"/>
          </a:p>
        </p:txBody>
      </p:sp>
      <p:sp>
        <p:nvSpPr>
          <p:cNvPr id="4" name="Rectangle 3"/>
          <p:cNvSpPr/>
          <p:nvPr/>
        </p:nvSpPr>
        <p:spPr>
          <a:xfrm>
            <a:off x="0" y="148046"/>
            <a:ext cx="10087119" cy="611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t>MINISTÈRE DE LA FORMATION PROFESSIONNELLE ET DES PETITS MÉTIERS</a:t>
            </a:r>
          </a:p>
        </p:txBody>
      </p:sp>
    </p:spTree>
    <p:extLst>
      <p:ext uri="{BB962C8B-B14F-4D97-AF65-F5344CB8AC3E}">
        <p14:creationId xmlns:p14="http://schemas.microsoft.com/office/powerpoint/2010/main" val="40690485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1AAD1AF8-666E-4A2F-8F4B-DABDB24DF7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20340"/>
            <a:ext cx="10132617" cy="937659"/>
          </a:xfrm>
          <a:prstGeom prst="rect">
            <a:avLst/>
          </a:prstGeom>
        </p:spPr>
      </p:pic>
      <p:sp>
        <p:nvSpPr>
          <p:cNvPr id="10" name="Rectangle 9">
            <a:extLst>
              <a:ext uri="{FF2B5EF4-FFF2-40B4-BE49-F238E27FC236}">
                <a16:creationId xmlns:a16="http://schemas.microsoft.com/office/drawing/2014/main" xmlns="" id="{4C71B564-B198-4224-9E1E-A124E0FDD1E2}"/>
              </a:ext>
            </a:extLst>
          </p:cNvPr>
          <p:cNvSpPr/>
          <p:nvPr/>
        </p:nvSpPr>
        <p:spPr>
          <a:xfrm>
            <a:off x="10094259" y="834962"/>
            <a:ext cx="2097742" cy="602303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pic>
        <p:nvPicPr>
          <p:cNvPr id="12" name="Picture 11">
            <a:extLst>
              <a:ext uri="{FF2B5EF4-FFF2-40B4-BE49-F238E27FC236}">
                <a16:creationId xmlns:a16="http://schemas.microsoft.com/office/drawing/2014/main" xmlns="" id="{40123720-243C-40FD-BD4E-C1A856C6310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181296" y="834963"/>
            <a:ext cx="2121817" cy="1224603"/>
          </a:xfrm>
          <a:prstGeom prst="rect">
            <a:avLst/>
          </a:prstGeom>
        </p:spPr>
      </p:pic>
      <p:pic>
        <p:nvPicPr>
          <p:cNvPr id="14" name="Picture 13">
            <a:extLst>
              <a:ext uri="{FF2B5EF4-FFF2-40B4-BE49-F238E27FC236}">
                <a16:creationId xmlns:a16="http://schemas.microsoft.com/office/drawing/2014/main" xmlns="" id="{9F81375B-A641-41FC-8246-961FF4AD3AE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140425" y="1723779"/>
            <a:ext cx="2005409" cy="1025346"/>
          </a:xfrm>
          <a:prstGeom prst="rect">
            <a:avLst/>
          </a:prstGeom>
        </p:spPr>
      </p:pic>
      <p:sp>
        <p:nvSpPr>
          <p:cNvPr id="15" name="TextBox 14">
            <a:extLst>
              <a:ext uri="{FF2B5EF4-FFF2-40B4-BE49-F238E27FC236}">
                <a16:creationId xmlns:a16="http://schemas.microsoft.com/office/drawing/2014/main" xmlns="" id="{2AF2CBCC-8511-4A67-B9BE-CF184285A097}"/>
              </a:ext>
            </a:extLst>
          </p:cNvPr>
          <p:cNvSpPr txBox="1"/>
          <p:nvPr/>
        </p:nvSpPr>
        <p:spPr>
          <a:xfrm>
            <a:off x="10098363" y="2749125"/>
            <a:ext cx="2005409" cy="4062651"/>
          </a:xfrm>
          <a:prstGeom prst="rect">
            <a:avLst/>
          </a:prstGeom>
          <a:noFill/>
        </p:spPr>
        <p:txBody>
          <a:bodyPr wrap="square" rtlCol="0">
            <a:spAutoFit/>
          </a:bodyPr>
          <a:lstStyle/>
          <a:p>
            <a:pPr algn="ctr"/>
            <a:r>
              <a:rPr lang="fr-FR" sz="1400" dirty="0">
                <a:solidFill>
                  <a:srgbClr val="FFFFFF"/>
                </a:solidFill>
              </a:rPr>
              <a:t>APRES LA RESTRUCTURATION </a:t>
            </a:r>
          </a:p>
          <a:p>
            <a:pPr algn="ctr"/>
            <a:r>
              <a:rPr lang="fr-FR" sz="1400" dirty="0">
                <a:solidFill>
                  <a:srgbClr val="FFFFFF"/>
                </a:solidFill>
              </a:rPr>
              <a:t>DES SECTEURS DES POSTES ET DES TELECOMMUNICATIONS</a:t>
            </a:r>
          </a:p>
          <a:p>
            <a:pPr algn="ctr"/>
            <a:r>
              <a:rPr lang="fr-FR" sz="1400" dirty="0">
                <a:solidFill>
                  <a:srgbClr val="BFE2F8"/>
                </a:solidFill>
              </a:rPr>
              <a:t>Bilan &amp; Défis et Perspectives</a:t>
            </a: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pPr algn="ctr"/>
            <a:r>
              <a:rPr lang="fr-FR" sz="1200" dirty="0">
                <a:solidFill>
                  <a:schemeClr val="bg1"/>
                </a:solidFill>
              </a:rPr>
              <a:t>MINISTÈRE DES POSTES, DES NOUVELLES TECHNOLOGIES DE L’INFORMATION ET DE LA COMMUNICATION </a:t>
            </a:r>
          </a:p>
          <a:p>
            <a:endParaRPr lang="fr-FR" sz="1400" dirty="0">
              <a:solidFill>
                <a:srgbClr val="BFE2F8"/>
              </a:solidFill>
            </a:endParaRPr>
          </a:p>
        </p:txBody>
      </p:sp>
      <p:pic>
        <p:nvPicPr>
          <p:cNvPr id="5" name="Picture 4">
            <a:extLst>
              <a:ext uri="{FF2B5EF4-FFF2-40B4-BE49-F238E27FC236}">
                <a16:creationId xmlns:a16="http://schemas.microsoft.com/office/drawing/2014/main" xmlns="" id="{343266A0-564D-467A-9828-3475DF619455}"/>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099862" y="4311299"/>
            <a:ext cx="1927040" cy="1224603"/>
          </a:xfrm>
          <a:prstGeom prst="rect">
            <a:avLst/>
          </a:prstGeom>
        </p:spPr>
      </p:pic>
      <p:pic>
        <p:nvPicPr>
          <p:cNvPr id="17" name="Picture 16">
            <a:extLst>
              <a:ext uri="{FF2B5EF4-FFF2-40B4-BE49-F238E27FC236}">
                <a16:creationId xmlns:a16="http://schemas.microsoft.com/office/drawing/2014/main" xmlns="" id="{C502AFEC-CC81-42D9-BC6F-B0096B2557A6}"/>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10732549" y="84579"/>
            <a:ext cx="821159" cy="674523"/>
          </a:xfrm>
          <a:prstGeom prst="rect">
            <a:avLst/>
          </a:prstGeom>
        </p:spPr>
      </p:pic>
      <p:pic>
        <p:nvPicPr>
          <p:cNvPr id="18" name="Picture 17">
            <a:extLst>
              <a:ext uri="{FF2B5EF4-FFF2-40B4-BE49-F238E27FC236}">
                <a16:creationId xmlns:a16="http://schemas.microsoft.com/office/drawing/2014/main" xmlns="" id="{CA286C35-23C4-4ABF-9742-A3D4A17C420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759102"/>
            <a:ext cx="10087119" cy="5679048"/>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sp>
        <p:nvSpPr>
          <p:cNvPr id="2" name="Titre 1"/>
          <p:cNvSpPr>
            <a:spLocks noGrp="1"/>
          </p:cNvSpPr>
          <p:nvPr>
            <p:ph type="title"/>
          </p:nvPr>
        </p:nvSpPr>
        <p:spPr>
          <a:xfrm>
            <a:off x="0" y="834962"/>
            <a:ext cx="10094258" cy="1795025"/>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fr-FR" b="1" dirty="0">
                <a:solidFill>
                  <a:schemeClr val="bg1"/>
                </a:solidFill>
              </a:rPr>
              <a:t>III. Principales attributions</a:t>
            </a:r>
            <a:endParaRPr lang="fr-FR" dirty="0">
              <a:solidFill>
                <a:schemeClr val="bg1"/>
              </a:solidFill>
            </a:endParaRPr>
          </a:p>
        </p:txBody>
      </p:sp>
      <p:sp>
        <p:nvSpPr>
          <p:cNvPr id="3" name="Espace réservé du contenu 2"/>
          <p:cNvSpPr>
            <a:spLocks noGrp="1"/>
          </p:cNvSpPr>
          <p:nvPr>
            <p:ph idx="1"/>
          </p:nvPr>
        </p:nvSpPr>
        <p:spPr>
          <a:xfrm>
            <a:off x="0" y="2901214"/>
            <a:ext cx="10006031" cy="3275748"/>
          </a:xfrm>
        </p:spPr>
        <p:txBody>
          <a:bodyPr>
            <a:normAutofit/>
          </a:bodyPr>
          <a:lstStyle/>
          <a:p>
            <a:pPr marL="0" indent="0" algn="ctr">
              <a:buNone/>
            </a:pPr>
            <a:r>
              <a:rPr lang="fr-FR" dirty="0"/>
              <a:t>Formation professionnelle</a:t>
            </a:r>
          </a:p>
          <a:p>
            <a:pPr marL="0" indent="0" algn="ctr">
              <a:buNone/>
            </a:pPr>
            <a:endParaRPr lang="fr-FR" dirty="0"/>
          </a:p>
          <a:p>
            <a:pPr marL="0" indent="0" algn="ctr">
              <a:buNone/>
            </a:pPr>
            <a:r>
              <a:rPr lang="fr-FR" dirty="0"/>
              <a:t> </a:t>
            </a:r>
          </a:p>
        </p:txBody>
      </p:sp>
      <p:sp>
        <p:nvSpPr>
          <p:cNvPr id="8" name="Rectangle à coins arrondis 7"/>
          <p:cNvSpPr/>
          <p:nvPr/>
        </p:nvSpPr>
        <p:spPr>
          <a:xfrm>
            <a:off x="712022" y="2765354"/>
            <a:ext cx="8708572" cy="69068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t>Coordination-conception-mise en œuvre -suivi de la politique du Gouvernement</a:t>
            </a:r>
          </a:p>
        </p:txBody>
      </p:sp>
      <p:cxnSp>
        <p:nvCxnSpPr>
          <p:cNvPr id="11" name="Connecteur droit avec flèche 10"/>
          <p:cNvCxnSpPr/>
          <p:nvPr/>
        </p:nvCxnSpPr>
        <p:spPr>
          <a:xfrm flipH="1">
            <a:off x="1320996" y="2921483"/>
            <a:ext cx="15258" cy="279613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8699862" y="3110698"/>
            <a:ext cx="0" cy="257467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a:off x="6359459" y="3312067"/>
            <a:ext cx="43543" cy="242482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p:nvPr/>
        </p:nvCxnSpPr>
        <p:spPr>
          <a:xfrm flipH="1">
            <a:off x="4076589" y="3388933"/>
            <a:ext cx="20845" cy="232868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39" name="Rectangle à coins arrondis 38"/>
          <p:cNvSpPr/>
          <p:nvPr/>
        </p:nvSpPr>
        <p:spPr>
          <a:xfrm>
            <a:off x="563463" y="5739638"/>
            <a:ext cx="1561427" cy="573184"/>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FP</a:t>
            </a:r>
          </a:p>
        </p:txBody>
      </p:sp>
      <p:sp>
        <p:nvSpPr>
          <p:cNvPr id="41" name="Rectangle à coins arrondis 40"/>
          <p:cNvSpPr/>
          <p:nvPr/>
        </p:nvSpPr>
        <p:spPr>
          <a:xfrm>
            <a:off x="3258285" y="5760358"/>
            <a:ext cx="1810104" cy="552464"/>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Entrepreneuriat</a:t>
            </a:r>
          </a:p>
        </p:txBody>
      </p:sp>
      <p:sp>
        <p:nvSpPr>
          <p:cNvPr id="42" name="Rectangle à coins arrondis 41"/>
          <p:cNvSpPr/>
          <p:nvPr/>
        </p:nvSpPr>
        <p:spPr>
          <a:xfrm rot="10800000" flipV="1">
            <a:off x="5823014" y="5751627"/>
            <a:ext cx="1518312" cy="561194"/>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Microfinance</a:t>
            </a:r>
          </a:p>
        </p:txBody>
      </p:sp>
      <p:sp>
        <p:nvSpPr>
          <p:cNvPr id="43" name="Rectangle à coins arrondis 42"/>
          <p:cNvSpPr/>
          <p:nvPr/>
        </p:nvSpPr>
        <p:spPr>
          <a:xfrm flipH="1">
            <a:off x="8123101" y="5717618"/>
            <a:ext cx="1480249" cy="550861"/>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Insertion</a:t>
            </a:r>
          </a:p>
        </p:txBody>
      </p:sp>
      <p:sp>
        <p:nvSpPr>
          <p:cNvPr id="44" name="Flèche droite 43"/>
          <p:cNvSpPr/>
          <p:nvPr/>
        </p:nvSpPr>
        <p:spPr>
          <a:xfrm>
            <a:off x="2469649" y="5920340"/>
            <a:ext cx="409865" cy="1930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Flèche droite 44"/>
          <p:cNvSpPr/>
          <p:nvPr/>
        </p:nvSpPr>
        <p:spPr>
          <a:xfrm>
            <a:off x="5177584" y="5920340"/>
            <a:ext cx="603368" cy="2777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Flèche droite 45"/>
          <p:cNvSpPr/>
          <p:nvPr/>
        </p:nvSpPr>
        <p:spPr>
          <a:xfrm>
            <a:off x="7541623" y="5920340"/>
            <a:ext cx="470366" cy="1930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Rectangle 47"/>
          <p:cNvSpPr/>
          <p:nvPr/>
        </p:nvSpPr>
        <p:spPr>
          <a:xfrm>
            <a:off x="0" y="84579"/>
            <a:ext cx="10087119" cy="5408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MINISTERE DE LA FORMATION PROFESSIONNELLE ET DES PETITS METIERS</a:t>
            </a:r>
          </a:p>
        </p:txBody>
      </p:sp>
    </p:spTree>
    <p:extLst>
      <p:ext uri="{BB962C8B-B14F-4D97-AF65-F5344CB8AC3E}">
        <p14:creationId xmlns:p14="http://schemas.microsoft.com/office/powerpoint/2010/main" val="395050691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1AAD1AF8-666E-4A2F-8F4B-DABDB24DF7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20340"/>
            <a:ext cx="10132617" cy="937659"/>
          </a:xfrm>
          <a:prstGeom prst="rect">
            <a:avLst/>
          </a:prstGeom>
        </p:spPr>
      </p:pic>
      <p:sp>
        <p:nvSpPr>
          <p:cNvPr id="10" name="Rectangle 9">
            <a:extLst>
              <a:ext uri="{FF2B5EF4-FFF2-40B4-BE49-F238E27FC236}">
                <a16:creationId xmlns:a16="http://schemas.microsoft.com/office/drawing/2014/main" xmlns="" id="{4C71B564-B198-4224-9E1E-A124E0FDD1E2}"/>
              </a:ext>
            </a:extLst>
          </p:cNvPr>
          <p:cNvSpPr/>
          <p:nvPr/>
        </p:nvSpPr>
        <p:spPr>
          <a:xfrm>
            <a:off x="10094259" y="834962"/>
            <a:ext cx="2097742" cy="602303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pic>
        <p:nvPicPr>
          <p:cNvPr id="12" name="Picture 11">
            <a:extLst>
              <a:ext uri="{FF2B5EF4-FFF2-40B4-BE49-F238E27FC236}">
                <a16:creationId xmlns:a16="http://schemas.microsoft.com/office/drawing/2014/main" xmlns="" id="{40123720-243C-40FD-BD4E-C1A856C6310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181296" y="834963"/>
            <a:ext cx="2121817" cy="1224603"/>
          </a:xfrm>
          <a:prstGeom prst="rect">
            <a:avLst/>
          </a:prstGeom>
        </p:spPr>
      </p:pic>
      <p:pic>
        <p:nvPicPr>
          <p:cNvPr id="14" name="Picture 13">
            <a:extLst>
              <a:ext uri="{FF2B5EF4-FFF2-40B4-BE49-F238E27FC236}">
                <a16:creationId xmlns:a16="http://schemas.microsoft.com/office/drawing/2014/main" xmlns="" id="{9F81375B-A641-41FC-8246-961FF4AD3AE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140425" y="1723779"/>
            <a:ext cx="2005409" cy="1025346"/>
          </a:xfrm>
          <a:prstGeom prst="rect">
            <a:avLst/>
          </a:prstGeom>
        </p:spPr>
      </p:pic>
      <p:sp>
        <p:nvSpPr>
          <p:cNvPr id="15" name="TextBox 14">
            <a:extLst>
              <a:ext uri="{FF2B5EF4-FFF2-40B4-BE49-F238E27FC236}">
                <a16:creationId xmlns:a16="http://schemas.microsoft.com/office/drawing/2014/main" xmlns="" id="{2AF2CBCC-8511-4A67-B9BE-CF184285A097}"/>
              </a:ext>
            </a:extLst>
          </p:cNvPr>
          <p:cNvSpPr txBox="1"/>
          <p:nvPr/>
        </p:nvSpPr>
        <p:spPr>
          <a:xfrm>
            <a:off x="10098363" y="2749125"/>
            <a:ext cx="2005409" cy="4062651"/>
          </a:xfrm>
          <a:prstGeom prst="rect">
            <a:avLst/>
          </a:prstGeom>
          <a:noFill/>
        </p:spPr>
        <p:txBody>
          <a:bodyPr wrap="square" rtlCol="0">
            <a:spAutoFit/>
          </a:bodyPr>
          <a:lstStyle/>
          <a:p>
            <a:pPr algn="ctr"/>
            <a:r>
              <a:rPr lang="fr-FR" sz="1400" dirty="0">
                <a:solidFill>
                  <a:srgbClr val="FFFFFF"/>
                </a:solidFill>
              </a:rPr>
              <a:t>APRES LA RESTRUCTURATION </a:t>
            </a:r>
          </a:p>
          <a:p>
            <a:pPr algn="ctr"/>
            <a:r>
              <a:rPr lang="fr-FR" sz="1400" dirty="0">
                <a:solidFill>
                  <a:srgbClr val="FFFFFF"/>
                </a:solidFill>
              </a:rPr>
              <a:t>DES SECTEURS DES POSTES ET DES TELECOMMUNICATIONS</a:t>
            </a:r>
          </a:p>
          <a:p>
            <a:pPr algn="ctr"/>
            <a:r>
              <a:rPr lang="fr-FR" sz="1400" dirty="0">
                <a:solidFill>
                  <a:srgbClr val="BFE2F8"/>
                </a:solidFill>
              </a:rPr>
              <a:t>Bilan &amp; Défis et Perspectives</a:t>
            </a: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pPr algn="ctr"/>
            <a:r>
              <a:rPr lang="fr-FR" sz="1200" dirty="0">
                <a:solidFill>
                  <a:schemeClr val="bg1"/>
                </a:solidFill>
              </a:rPr>
              <a:t>MINISTÈRE DES POSTES, DES NOUVELLES TECHNOLOGIES DE L’INFORMATION ET DE LA COMMUNICATION </a:t>
            </a:r>
          </a:p>
          <a:p>
            <a:endParaRPr lang="fr-FR" sz="1400" dirty="0">
              <a:solidFill>
                <a:srgbClr val="BFE2F8"/>
              </a:solidFill>
            </a:endParaRPr>
          </a:p>
        </p:txBody>
      </p:sp>
      <p:pic>
        <p:nvPicPr>
          <p:cNvPr id="5" name="Picture 4">
            <a:extLst>
              <a:ext uri="{FF2B5EF4-FFF2-40B4-BE49-F238E27FC236}">
                <a16:creationId xmlns:a16="http://schemas.microsoft.com/office/drawing/2014/main" xmlns="" id="{343266A0-564D-467A-9828-3475DF619455}"/>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099862" y="4311299"/>
            <a:ext cx="1927040" cy="1224603"/>
          </a:xfrm>
          <a:prstGeom prst="rect">
            <a:avLst/>
          </a:prstGeom>
        </p:spPr>
      </p:pic>
      <p:pic>
        <p:nvPicPr>
          <p:cNvPr id="17" name="Picture 16">
            <a:extLst>
              <a:ext uri="{FF2B5EF4-FFF2-40B4-BE49-F238E27FC236}">
                <a16:creationId xmlns:a16="http://schemas.microsoft.com/office/drawing/2014/main" xmlns="" id="{C502AFEC-CC81-42D9-BC6F-B0096B2557A6}"/>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10732549" y="84579"/>
            <a:ext cx="821159" cy="674523"/>
          </a:xfrm>
          <a:prstGeom prst="rect">
            <a:avLst/>
          </a:prstGeom>
        </p:spPr>
      </p:pic>
      <p:pic>
        <p:nvPicPr>
          <p:cNvPr id="18" name="Picture 17">
            <a:extLst>
              <a:ext uri="{FF2B5EF4-FFF2-40B4-BE49-F238E27FC236}">
                <a16:creationId xmlns:a16="http://schemas.microsoft.com/office/drawing/2014/main" xmlns="" id="{CA286C35-23C4-4ABF-9742-A3D4A17C420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2535" y="805061"/>
            <a:ext cx="10087119" cy="5679048"/>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sp>
        <p:nvSpPr>
          <p:cNvPr id="2" name="Titre 1"/>
          <p:cNvSpPr>
            <a:spLocks noGrp="1"/>
          </p:cNvSpPr>
          <p:nvPr>
            <p:ph type="title"/>
          </p:nvPr>
        </p:nvSpPr>
        <p:spPr>
          <a:xfrm>
            <a:off x="-26022" y="730284"/>
            <a:ext cx="10094258" cy="1795025"/>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fr-FR" b="1" dirty="0">
                <a:solidFill>
                  <a:schemeClr val="bg1"/>
                </a:solidFill>
              </a:rPr>
              <a:t>IV. Les structures du MFPPM</a:t>
            </a:r>
            <a:endParaRPr lang="fr-FR" dirty="0">
              <a:solidFill>
                <a:schemeClr val="bg1"/>
              </a:solidFill>
            </a:endParaRPr>
          </a:p>
        </p:txBody>
      </p:sp>
      <p:sp>
        <p:nvSpPr>
          <p:cNvPr id="3" name="Espace réservé du contenu 2"/>
          <p:cNvSpPr>
            <a:spLocks noGrp="1"/>
          </p:cNvSpPr>
          <p:nvPr>
            <p:ph idx="1"/>
          </p:nvPr>
        </p:nvSpPr>
        <p:spPr>
          <a:xfrm>
            <a:off x="0" y="2901214"/>
            <a:ext cx="10006031" cy="3275748"/>
          </a:xfrm>
        </p:spPr>
        <p:txBody>
          <a:bodyPr>
            <a:normAutofit/>
          </a:bodyPr>
          <a:lstStyle/>
          <a:p>
            <a:pPr marL="0" indent="0" algn="ctr">
              <a:buNone/>
            </a:pPr>
            <a:endParaRPr lang="fr-FR" dirty="0"/>
          </a:p>
          <a:p>
            <a:pPr marL="0" indent="0" algn="ctr">
              <a:buNone/>
            </a:pPr>
            <a:endParaRPr lang="fr-FR" dirty="0"/>
          </a:p>
          <a:p>
            <a:pPr marL="0" indent="0" algn="ctr">
              <a:buNone/>
            </a:pPr>
            <a:r>
              <a:rPr lang="fr-FR" dirty="0"/>
              <a:t> </a:t>
            </a:r>
          </a:p>
        </p:txBody>
      </p:sp>
      <p:sp>
        <p:nvSpPr>
          <p:cNvPr id="39" name="Rectangle à coins arrondis 38"/>
          <p:cNvSpPr/>
          <p:nvPr/>
        </p:nvSpPr>
        <p:spPr>
          <a:xfrm>
            <a:off x="240885" y="3474720"/>
            <a:ext cx="1248281" cy="545770"/>
          </a:xfrm>
          <a:prstGeom prst="roundRect">
            <a:avLst/>
          </a:prstGeom>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DEFJ</a:t>
            </a:r>
          </a:p>
        </p:txBody>
      </p:sp>
      <p:sp>
        <p:nvSpPr>
          <p:cNvPr id="41" name="Rectangle à coins arrondis 40"/>
          <p:cNvSpPr/>
          <p:nvPr/>
        </p:nvSpPr>
        <p:spPr>
          <a:xfrm>
            <a:off x="1854926" y="3474720"/>
            <a:ext cx="1245325" cy="545770"/>
          </a:xfrm>
          <a:prstGeom prst="roundRect">
            <a:avLst/>
          </a:prstGeom>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DMFPM</a:t>
            </a:r>
          </a:p>
        </p:txBody>
      </p:sp>
      <p:sp>
        <p:nvSpPr>
          <p:cNvPr id="42" name="Rectangle à coins arrondis 41"/>
          <p:cNvSpPr/>
          <p:nvPr/>
        </p:nvSpPr>
        <p:spPr>
          <a:xfrm rot="10800000" flipV="1">
            <a:off x="4432663" y="3474720"/>
            <a:ext cx="1288866" cy="545769"/>
          </a:xfrm>
          <a:prstGeom prst="roundRect">
            <a:avLst/>
          </a:prstGeom>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DFPA</a:t>
            </a:r>
          </a:p>
        </p:txBody>
      </p:sp>
      <p:sp>
        <p:nvSpPr>
          <p:cNvPr id="43" name="Rectangle à coins arrondis 42"/>
          <p:cNvSpPr/>
          <p:nvPr/>
        </p:nvSpPr>
        <p:spPr>
          <a:xfrm flipH="1">
            <a:off x="6958148" y="3474720"/>
            <a:ext cx="1314993" cy="545769"/>
          </a:xfrm>
          <a:prstGeom prst="roundRect">
            <a:avLst/>
          </a:prstGeom>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DIOSP</a:t>
            </a:r>
          </a:p>
        </p:txBody>
      </p:sp>
      <p:sp>
        <p:nvSpPr>
          <p:cNvPr id="48" name="Rectangle 47"/>
          <p:cNvSpPr/>
          <p:nvPr/>
        </p:nvSpPr>
        <p:spPr>
          <a:xfrm>
            <a:off x="0" y="84579"/>
            <a:ext cx="10087119" cy="54088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MINISTERE DE LA FORMATION PROFESSIONNELLE ET DES PETITS METIERS</a:t>
            </a:r>
          </a:p>
        </p:txBody>
      </p:sp>
      <p:sp>
        <p:nvSpPr>
          <p:cNvPr id="4" name="Rectangle à coins arrondis 3"/>
          <p:cNvSpPr/>
          <p:nvPr/>
        </p:nvSpPr>
        <p:spPr>
          <a:xfrm>
            <a:off x="8821783" y="3474720"/>
            <a:ext cx="1161364" cy="545769"/>
          </a:xfrm>
          <a:prstGeom prst="roundRect">
            <a:avLst/>
          </a:prstGeom>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DRH</a:t>
            </a:r>
          </a:p>
        </p:txBody>
      </p:sp>
      <p:sp>
        <p:nvSpPr>
          <p:cNvPr id="20" name="Rectangle à coins arrondis 19"/>
          <p:cNvSpPr/>
          <p:nvPr/>
        </p:nvSpPr>
        <p:spPr>
          <a:xfrm>
            <a:off x="6958149" y="4311300"/>
            <a:ext cx="1314992" cy="2025644"/>
          </a:xfrm>
          <a:prstGeom prst="roundRect">
            <a:avLst/>
          </a:prstGeom>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Collecte d’information pédagogique/ orientation/diffusion/conseil</a:t>
            </a:r>
          </a:p>
        </p:txBody>
      </p:sp>
      <p:sp>
        <p:nvSpPr>
          <p:cNvPr id="22" name="Rectangle à coins arrondis 21"/>
          <p:cNvSpPr/>
          <p:nvPr/>
        </p:nvSpPr>
        <p:spPr>
          <a:xfrm flipH="1">
            <a:off x="4432659" y="4311300"/>
            <a:ext cx="1288867" cy="2025644"/>
          </a:xfrm>
          <a:prstGeom prst="roundRect">
            <a:avLst/>
          </a:prstGeom>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Formation / apprentissage/programme/</a:t>
            </a:r>
            <a:r>
              <a:rPr lang="fr-FR" sz="1200" dirty="0" err="1"/>
              <a:t>édagogique</a:t>
            </a:r>
            <a:endParaRPr lang="fr-FR" sz="1200" dirty="0"/>
          </a:p>
        </p:txBody>
      </p:sp>
      <p:sp>
        <p:nvSpPr>
          <p:cNvPr id="23" name="Rectangle à coins arrondis 22"/>
          <p:cNvSpPr/>
          <p:nvPr/>
        </p:nvSpPr>
        <p:spPr>
          <a:xfrm rot="10800000" flipH="1" flipV="1">
            <a:off x="1868294" y="4328920"/>
            <a:ext cx="1245324" cy="2010670"/>
          </a:xfrm>
          <a:prstGeom prst="roundRect">
            <a:avLst/>
          </a:prstGeom>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Promotion de l’inclusion financière/ activités génératrice des revenus/promotion de Microfinance</a:t>
            </a:r>
          </a:p>
        </p:txBody>
      </p:sp>
      <p:sp>
        <p:nvSpPr>
          <p:cNvPr id="24" name="Rectangle à coins arrondis 23"/>
          <p:cNvSpPr/>
          <p:nvPr/>
        </p:nvSpPr>
        <p:spPr>
          <a:xfrm rot="10800000" flipH="1" flipV="1">
            <a:off x="240885" y="4396390"/>
            <a:ext cx="1248280" cy="1940552"/>
          </a:xfrm>
          <a:prstGeom prst="roundRect">
            <a:avLst/>
          </a:prstGeom>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Culture entrepreneuriale/ management des affaires/appui à la recherche de financement/ utilisation  de TIC</a:t>
            </a:r>
          </a:p>
        </p:txBody>
      </p:sp>
      <p:sp>
        <p:nvSpPr>
          <p:cNvPr id="27" name="Rectangle à coins arrondis 26"/>
          <p:cNvSpPr/>
          <p:nvPr/>
        </p:nvSpPr>
        <p:spPr>
          <a:xfrm>
            <a:off x="8821783" y="4311299"/>
            <a:ext cx="1161364" cy="1932747"/>
          </a:xfrm>
          <a:prstGeom prst="roundRect">
            <a:avLst/>
          </a:prstGeom>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Gestion de carrière/emploi postes/archivages physiques /informatisés</a:t>
            </a:r>
          </a:p>
        </p:txBody>
      </p:sp>
    </p:spTree>
    <p:extLst>
      <p:ext uri="{BB962C8B-B14F-4D97-AF65-F5344CB8AC3E}">
        <p14:creationId xmlns:p14="http://schemas.microsoft.com/office/powerpoint/2010/main" val="9566919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1AAD1AF8-666E-4A2F-8F4B-DABDB24DF7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20340"/>
            <a:ext cx="10132617" cy="937659"/>
          </a:xfrm>
          <a:prstGeom prst="rect">
            <a:avLst/>
          </a:prstGeom>
        </p:spPr>
      </p:pic>
      <p:sp>
        <p:nvSpPr>
          <p:cNvPr id="10" name="Rectangle 9">
            <a:extLst>
              <a:ext uri="{FF2B5EF4-FFF2-40B4-BE49-F238E27FC236}">
                <a16:creationId xmlns:a16="http://schemas.microsoft.com/office/drawing/2014/main" xmlns="" id="{4C71B564-B198-4224-9E1E-A124E0FDD1E2}"/>
              </a:ext>
            </a:extLst>
          </p:cNvPr>
          <p:cNvSpPr/>
          <p:nvPr/>
        </p:nvSpPr>
        <p:spPr>
          <a:xfrm>
            <a:off x="10094259" y="834962"/>
            <a:ext cx="2097742" cy="602303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pic>
        <p:nvPicPr>
          <p:cNvPr id="12" name="Picture 11">
            <a:extLst>
              <a:ext uri="{FF2B5EF4-FFF2-40B4-BE49-F238E27FC236}">
                <a16:creationId xmlns:a16="http://schemas.microsoft.com/office/drawing/2014/main" xmlns="" id="{40123720-243C-40FD-BD4E-C1A856C6310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181296" y="834963"/>
            <a:ext cx="2121817" cy="1224603"/>
          </a:xfrm>
          <a:prstGeom prst="rect">
            <a:avLst/>
          </a:prstGeom>
        </p:spPr>
      </p:pic>
      <p:pic>
        <p:nvPicPr>
          <p:cNvPr id="14" name="Picture 13">
            <a:extLst>
              <a:ext uri="{FF2B5EF4-FFF2-40B4-BE49-F238E27FC236}">
                <a16:creationId xmlns:a16="http://schemas.microsoft.com/office/drawing/2014/main" xmlns="" id="{9F81375B-A641-41FC-8246-961FF4AD3AE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140425" y="1723779"/>
            <a:ext cx="2005409" cy="1025346"/>
          </a:xfrm>
          <a:prstGeom prst="rect">
            <a:avLst/>
          </a:prstGeom>
        </p:spPr>
      </p:pic>
      <p:sp>
        <p:nvSpPr>
          <p:cNvPr id="15" name="TextBox 14">
            <a:extLst>
              <a:ext uri="{FF2B5EF4-FFF2-40B4-BE49-F238E27FC236}">
                <a16:creationId xmlns:a16="http://schemas.microsoft.com/office/drawing/2014/main" xmlns="" id="{2AF2CBCC-8511-4A67-B9BE-CF184285A097}"/>
              </a:ext>
            </a:extLst>
          </p:cNvPr>
          <p:cNvSpPr txBox="1"/>
          <p:nvPr/>
        </p:nvSpPr>
        <p:spPr>
          <a:xfrm>
            <a:off x="10098363" y="2749125"/>
            <a:ext cx="2005409" cy="4062651"/>
          </a:xfrm>
          <a:prstGeom prst="rect">
            <a:avLst/>
          </a:prstGeom>
          <a:noFill/>
        </p:spPr>
        <p:txBody>
          <a:bodyPr wrap="square" rtlCol="0">
            <a:spAutoFit/>
          </a:bodyPr>
          <a:lstStyle/>
          <a:p>
            <a:pPr algn="ctr"/>
            <a:r>
              <a:rPr lang="fr-FR" sz="1400" dirty="0">
                <a:solidFill>
                  <a:srgbClr val="FFFFFF"/>
                </a:solidFill>
              </a:rPr>
              <a:t>APRES LA RESTRUCTURATION </a:t>
            </a:r>
          </a:p>
          <a:p>
            <a:pPr algn="ctr"/>
            <a:r>
              <a:rPr lang="fr-FR" sz="1400" dirty="0">
                <a:solidFill>
                  <a:srgbClr val="FFFFFF"/>
                </a:solidFill>
              </a:rPr>
              <a:t>DES SECTEURS DES POSTES ET DES TELECOMMUNICATIONS</a:t>
            </a:r>
          </a:p>
          <a:p>
            <a:pPr algn="ctr"/>
            <a:r>
              <a:rPr lang="fr-FR" sz="1400" dirty="0">
                <a:solidFill>
                  <a:srgbClr val="BFE2F8"/>
                </a:solidFill>
              </a:rPr>
              <a:t>Bilan &amp; Défis et Perspectives</a:t>
            </a: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pPr algn="ctr"/>
            <a:r>
              <a:rPr lang="fr-FR" sz="1200" dirty="0">
                <a:solidFill>
                  <a:schemeClr val="bg1"/>
                </a:solidFill>
              </a:rPr>
              <a:t>MINISTÈRE DES POSTES, DES NOUVELLES TECHNOLOGIES DE L’INFORMATION ET DE LA COMMUNICATION </a:t>
            </a:r>
          </a:p>
          <a:p>
            <a:endParaRPr lang="fr-FR" sz="1400" dirty="0">
              <a:solidFill>
                <a:srgbClr val="BFE2F8"/>
              </a:solidFill>
            </a:endParaRPr>
          </a:p>
        </p:txBody>
      </p:sp>
      <p:pic>
        <p:nvPicPr>
          <p:cNvPr id="5" name="Picture 4">
            <a:extLst>
              <a:ext uri="{FF2B5EF4-FFF2-40B4-BE49-F238E27FC236}">
                <a16:creationId xmlns:a16="http://schemas.microsoft.com/office/drawing/2014/main" xmlns="" id="{343266A0-564D-467A-9828-3475DF619455}"/>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099862" y="4311299"/>
            <a:ext cx="1927040" cy="1224603"/>
          </a:xfrm>
          <a:prstGeom prst="rect">
            <a:avLst/>
          </a:prstGeom>
        </p:spPr>
      </p:pic>
      <p:pic>
        <p:nvPicPr>
          <p:cNvPr id="17" name="Picture 16">
            <a:extLst>
              <a:ext uri="{FF2B5EF4-FFF2-40B4-BE49-F238E27FC236}">
                <a16:creationId xmlns:a16="http://schemas.microsoft.com/office/drawing/2014/main" xmlns="" id="{C502AFEC-CC81-42D9-BC6F-B0096B2557A6}"/>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10732549" y="84579"/>
            <a:ext cx="821159" cy="674523"/>
          </a:xfrm>
          <a:prstGeom prst="rect">
            <a:avLst/>
          </a:prstGeom>
        </p:spPr>
      </p:pic>
      <p:pic>
        <p:nvPicPr>
          <p:cNvPr id="18" name="Picture 17">
            <a:extLst>
              <a:ext uri="{FF2B5EF4-FFF2-40B4-BE49-F238E27FC236}">
                <a16:creationId xmlns:a16="http://schemas.microsoft.com/office/drawing/2014/main" xmlns="" id="{CA286C35-23C4-4ABF-9742-A3D4A17C420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4177" y="805061"/>
            <a:ext cx="10087119" cy="5679048"/>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sp>
        <p:nvSpPr>
          <p:cNvPr id="2" name="Titre 1"/>
          <p:cNvSpPr>
            <a:spLocks noGrp="1"/>
          </p:cNvSpPr>
          <p:nvPr>
            <p:ph type="title"/>
          </p:nvPr>
        </p:nvSpPr>
        <p:spPr>
          <a:xfrm>
            <a:off x="-26022" y="730284"/>
            <a:ext cx="10094258" cy="1795025"/>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fr-FR" sz="2400" dirty="0">
                <a:solidFill>
                  <a:schemeClr val="bg1"/>
                </a:solidFill>
              </a:rPr>
              <a:t>V. L’utilisation des TIC dans les  situations de formation</a:t>
            </a:r>
          </a:p>
        </p:txBody>
      </p:sp>
      <p:sp>
        <p:nvSpPr>
          <p:cNvPr id="3" name="Espace réservé du contenu 2"/>
          <p:cNvSpPr>
            <a:spLocks noGrp="1"/>
          </p:cNvSpPr>
          <p:nvPr>
            <p:ph idx="1"/>
          </p:nvPr>
        </p:nvSpPr>
        <p:spPr>
          <a:xfrm>
            <a:off x="0" y="2901214"/>
            <a:ext cx="10006031" cy="3275748"/>
          </a:xfrm>
        </p:spPr>
        <p:txBody>
          <a:bodyPr>
            <a:normAutofit/>
          </a:bodyPr>
          <a:lstStyle/>
          <a:p>
            <a:pPr marL="0" indent="0" algn="ctr">
              <a:buNone/>
            </a:pPr>
            <a:r>
              <a:rPr lang="fr-FR" dirty="0"/>
              <a:t>1111</a:t>
            </a:r>
          </a:p>
        </p:txBody>
      </p:sp>
      <p:sp>
        <p:nvSpPr>
          <p:cNvPr id="48" name="Rectangle 47"/>
          <p:cNvSpPr/>
          <p:nvPr/>
        </p:nvSpPr>
        <p:spPr>
          <a:xfrm>
            <a:off x="0" y="84579"/>
            <a:ext cx="10087119" cy="54088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MINISTERE DE LA FORMATION PROFESSIONNELLE ET DES PETITS METIERS</a:t>
            </a:r>
          </a:p>
        </p:txBody>
      </p:sp>
      <p:sp>
        <p:nvSpPr>
          <p:cNvPr id="8" name="Ellipse 7"/>
          <p:cNvSpPr/>
          <p:nvPr/>
        </p:nvSpPr>
        <p:spPr>
          <a:xfrm>
            <a:off x="1759131" y="2704911"/>
            <a:ext cx="7114903" cy="698475"/>
          </a:xfrm>
          <a:prstGeom prst="ellipse">
            <a:avLst/>
          </a:prstGeom>
          <a:solidFill>
            <a:schemeClr val="accent2"/>
          </a:solidFill>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4 situations de formation permettent l’utilisation des TIC</a:t>
            </a:r>
          </a:p>
        </p:txBody>
      </p:sp>
      <p:sp>
        <p:nvSpPr>
          <p:cNvPr id="11" name="Rectangle 10"/>
          <p:cNvSpPr/>
          <p:nvPr/>
        </p:nvSpPr>
        <p:spPr>
          <a:xfrm>
            <a:off x="2185851" y="3584582"/>
            <a:ext cx="5982228" cy="40419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La formation collective à distance et synchrone</a:t>
            </a:r>
          </a:p>
        </p:txBody>
      </p:sp>
      <p:sp>
        <p:nvSpPr>
          <p:cNvPr id="13" name="Rectangle 12"/>
          <p:cNvSpPr/>
          <p:nvPr/>
        </p:nvSpPr>
        <p:spPr>
          <a:xfrm>
            <a:off x="2189054" y="4168379"/>
            <a:ext cx="5979025" cy="386203"/>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La formation collective à distance et asynchrone </a:t>
            </a:r>
          </a:p>
        </p:txBody>
      </p:sp>
      <p:sp>
        <p:nvSpPr>
          <p:cNvPr id="16" name="Rectangle 15"/>
          <p:cNvSpPr/>
          <p:nvPr/>
        </p:nvSpPr>
        <p:spPr>
          <a:xfrm>
            <a:off x="2185851" y="4679407"/>
            <a:ext cx="5982228" cy="559895"/>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La formation individuelle en dehors de la présence direct d’un  formateur via une médiatisation de la relation pédagogique</a:t>
            </a:r>
          </a:p>
        </p:txBody>
      </p:sp>
      <p:sp>
        <p:nvSpPr>
          <p:cNvPr id="19" name="Rectangle 18"/>
          <p:cNvSpPr/>
          <p:nvPr/>
        </p:nvSpPr>
        <p:spPr>
          <a:xfrm>
            <a:off x="2193660" y="5426014"/>
            <a:ext cx="5974419" cy="750948"/>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Formation dans des centre de relai en présence d’un tiers qui assure une fonction de  médiation entre l’apprenant et l’organisme de formation</a:t>
            </a:r>
          </a:p>
        </p:txBody>
      </p:sp>
      <p:sp>
        <p:nvSpPr>
          <p:cNvPr id="21" name="Rectangle 20"/>
          <p:cNvSpPr/>
          <p:nvPr/>
        </p:nvSpPr>
        <p:spPr>
          <a:xfrm rot="10800000" flipV="1">
            <a:off x="487680" y="3644584"/>
            <a:ext cx="486871" cy="344193"/>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a:t>
            </a:r>
          </a:p>
        </p:txBody>
      </p:sp>
      <p:sp>
        <p:nvSpPr>
          <p:cNvPr id="25" name="Rectangle 24"/>
          <p:cNvSpPr/>
          <p:nvPr/>
        </p:nvSpPr>
        <p:spPr>
          <a:xfrm>
            <a:off x="487679" y="4185080"/>
            <a:ext cx="486871" cy="369502"/>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a:t>
            </a:r>
          </a:p>
        </p:txBody>
      </p:sp>
      <p:sp>
        <p:nvSpPr>
          <p:cNvPr id="26" name="Rectangle 25"/>
          <p:cNvSpPr/>
          <p:nvPr/>
        </p:nvSpPr>
        <p:spPr>
          <a:xfrm>
            <a:off x="487679" y="4732147"/>
            <a:ext cx="486871" cy="503473"/>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3</a:t>
            </a:r>
          </a:p>
        </p:txBody>
      </p:sp>
      <p:sp>
        <p:nvSpPr>
          <p:cNvPr id="28" name="Rectangle 27"/>
          <p:cNvSpPr/>
          <p:nvPr/>
        </p:nvSpPr>
        <p:spPr>
          <a:xfrm>
            <a:off x="487679" y="5426014"/>
            <a:ext cx="486871" cy="672595"/>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4</a:t>
            </a:r>
          </a:p>
        </p:txBody>
      </p:sp>
    </p:spTree>
    <p:extLst>
      <p:ext uri="{BB962C8B-B14F-4D97-AF65-F5344CB8AC3E}">
        <p14:creationId xmlns:p14="http://schemas.microsoft.com/office/powerpoint/2010/main" val="303618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1AAD1AF8-666E-4A2F-8F4B-DABDB24DF7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20340"/>
            <a:ext cx="10132617" cy="937659"/>
          </a:xfrm>
          <a:prstGeom prst="rect">
            <a:avLst/>
          </a:prstGeom>
        </p:spPr>
      </p:pic>
      <p:sp>
        <p:nvSpPr>
          <p:cNvPr id="10" name="Rectangle 9">
            <a:extLst>
              <a:ext uri="{FF2B5EF4-FFF2-40B4-BE49-F238E27FC236}">
                <a16:creationId xmlns:a16="http://schemas.microsoft.com/office/drawing/2014/main" xmlns="" id="{4C71B564-B198-4224-9E1E-A124E0FDD1E2}"/>
              </a:ext>
            </a:extLst>
          </p:cNvPr>
          <p:cNvSpPr/>
          <p:nvPr/>
        </p:nvSpPr>
        <p:spPr>
          <a:xfrm>
            <a:off x="10094259" y="834962"/>
            <a:ext cx="2097742" cy="602303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pic>
        <p:nvPicPr>
          <p:cNvPr id="12" name="Picture 11">
            <a:extLst>
              <a:ext uri="{FF2B5EF4-FFF2-40B4-BE49-F238E27FC236}">
                <a16:creationId xmlns:a16="http://schemas.microsoft.com/office/drawing/2014/main" xmlns="" id="{40123720-243C-40FD-BD4E-C1A856C6310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181296" y="834963"/>
            <a:ext cx="2121817" cy="1224603"/>
          </a:xfrm>
          <a:prstGeom prst="rect">
            <a:avLst/>
          </a:prstGeom>
        </p:spPr>
      </p:pic>
      <p:pic>
        <p:nvPicPr>
          <p:cNvPr id="14" name="Picture 13">
            <a:extLst>
              <a:ext uri="{FF2B5EF4-FFF2-40B4-BE49-F238E27FC236}">
                <a16:creationId xmlns:a16="http://schemas.microsoft.com/office/drawing/2014/main" xmlns="" id="{9F81375B-A641-41FC-8246-961FF4AD3AE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140425" y="1723779"/>
            <a:ext cx="2005409" cy="1025346"/>
          </a:xfrm>
          <a:prstGeom prst="rect">
            <a:avLst/>
          </a:prstGeom>
        </p:spPr>
      </p:pic>
      <p:sp>
        <p:nvSpPr>
          <p:cNvPr id="15" name="TextBox 14">
            <a:extLst>
              <a:ext uri="{FF2B5EF4-FFF2-40B4-BE49-F238E27FC236}">
                <a16:creationId xmlns:a16="http://schemas.microsoft.com/office/drawing/2014/main" xmlns="" id="{2AF2CBCC-8511-4A67-B9BE-CF184285A097}"/>
              </a:ext>
            </a:extLst>
          </p:cNvPr>
          <p:cNvSpPr txBox="1"/>
          <p:nvPr/>
        </p:nvSpPr>
        <p:spPr>
          <a:xfrm>
            <a:off x="10098363" y="2749125"/>
            <a:ext cx="2005409" cy="4062651"/>
          </a:xfrm>
          <a:prstGeom prst="rect">
            <a:avLst/>
          </a:prstGeom>
          <a:noFill/>
        </p:spPr>
        <p:txBody>
          <a:bodyPr wrap="square" rtlCol="0">
            <a:spAutoFit/>
          </a:bodyPr>
          <a:lstStyle/>
          <a:p>
            <a:pPr algn="ctr"/>
            <a:r>
              <a:rPr lang="fr-FR" sz="1400" dirty="0">
                <a:solidFill>
                  <a:srgbClr val="FFFFFF"/>
                </a:solidFill>
              </a:rPr>
              <a:t>APRES LA RESTRUCTURATION </a:t>
            </a:r>
          </a:p>
          <a:p>
            <a:pPr algn="ctr"/>
            <a:r>
              <a:rPr lang="fr-FR" sz="1400" dirty="0">
                <a:solidFill>
                  <a:srgbClr val="FFFFFF"/>
                </a:solidFill>
              </a:rPr>
              <a:t>DES SECTEURS DES POSTES ET DES TELECOMMUNICATIONS</a:t>
            </a:r>
          </a:p>
          <a:p>
            <a:pPr algn="ctr"/>
            <a:r>
              <a:rPr lang="fr-FR" sz="1400" dirty="0">
                <a:solidFill>
                  <a:srgbClr val="BFE2F8"/>
                </a:solidFill>
              </a:rPr>
              <a:t>Bilan &amp; Défis et Perspectives</a:t>
            </a: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pPr algn="ctr"/>
            <a:r>
              <a:rPr lang="fr-FR" sz="1200" dirty="0">
                <a:solidFill>
                  <a:schemeClr val="bg1"/>
                </a:solidFill>
              </a:rPr>
              <a:t>MINISTÈRE DES POSTES, DES NOUVELLES TECHNOLOGIES DE L’INFORMATION ET DE LA COMMUNICATION </a:t>
            </a:r>
          </a:p>
          <a:p>
            <a:endParaRPr lang="fr-FR" sz="1400" dirty="0">
              <a:solidFill>
                <a:srgbClr val="BFE2F8"/>
              </a:solidFill>
            </a:endParaRPr>
          </a:p>
        </p:txBody>
      </p:sp>
      <p:pic>
        <p:nvPicPr>
          <p:cNvPr id="5" name="Picture 4">
            <a:extLst>
              <a:ext uri="{FF2B5EF4-FFF2-40B4-BE49-F238E27FC236}">
                <a16:creationId xmlns:a16="http://schemas.microsoft.com/office/drawing/2014/main" xmlns="" id="{343266A0-564D-467A-9828-3475DF619455}"/>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099862" y="4311299"/>
            <a:ext cx="1927040" cy="1224603"/>
          </a:xfrm>
          <a:prstGeom prst="rect">
            <a:avLst/>
          </a:prstGeom>
        </p:spPr>
      </p:pic>
      <p:pic>
        <p:nvPicPr>
          <p:cNvPr id="17" name="Picture 16">
            <a:extLst>
              <a:ext uri="{FF2B5EF4-FFF2-40B4-BE49-F238E27FC236}">
                <a16:creationId xmlns:a16="http://schemas.microsoft.com/office/drawing/2014/main" xmlns="" id="{C502AFEC-CC81-42D9-BC6F-B0096B2557A6}"/>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10732549" y="84579"/>
            <a:ext cx="821159" cy="674523"/>
          </a:xfrm>
          <a:prstGeom prst="rect">
            <a:avLst/>
          </a:prstGeom>
        </p:spPr>
      </p:pic>
      <p:pic>
        <p:nvPicPr>
          <p:cNvPr id="18" name="Picture 17">
            <a:extLst>
              <a:ext uri="{FF2B5EF4-FFF2-40B4-BE49-F238E27FC236}">
                <a16:creationId xmlns:a16="http://schemas.microsoft.com/office/drawing/2014/main" xmlns="" id="{CA286C35-23C4-4ABF-9742-A3D4A17C420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4177" y="782864"/>
            <a:ext cx="10087119" cy="5679048"/>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sp>
        <p:nvSpPr>
          <p:cNvPr id="2" name="Titre 1"/>
          <p:cNvSpPr>
            <a:spLocks noGrp="1"/>
          </p:cNvSpPr>
          <p:nvPr>
            <p:ph type="title"/>
          </p:nvPr>
        </p:nvSpPr>
        <p:spPr>
          <a:xfrm>
            <a:off x="-26022" y="730284"/>
            <a:ext cx="10094258" cy="1795025"/>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fr-FR" sz="2400" dirty="0">
                <a:solidFill>
                  <a:schemeClr val="bg1"/>
                </a:solidFill>
              </a:rPr>
              <a:t>VI. Typologies  d’utilisation de TIC dans la formation Professionnelle</a:t>
            </a:r>
          </a:p>
        </p:txBody>
      </p:sp>
      <p:sp>
        <p:nvSpPr>
          <p:cNvPr id="3" name="Espace réservé du contenu 2"/>
          <p:cNvSpPr>
            <a:spLocks noGrp="1"/>
          </p:cNvSpPr>
          <p:nvPr>
            <p:ph idx="1"/>
          </p:nvPr>
        </p:nvSpPr>
        <p:spPr>
          <a:xfrm>
            <a:off x="0" y="2901214"/>
            <a:ext cx="10006031" cy="3275748"/>
          </a:xfrm>
        </p:spPr>
        <p:txBody>
          <a:bodyPr>
            <a:normAutofit/>
          </a:bodyPr>
          <a:lstStyle/>
          <a:p>
            <a:pPr marL="0" indent="0" algn="ctr">
              <a:buNone/>
            </a:pPr>
            <a:r>
              <a:rPr lang="fr-FR" dirty="0"/>
              <a:t>1111</a:t>
            </a:r>
          </a:p>
        </p:txBody>
      </p:sp>
      <p:sp>
        <p:nvSpPr>
          <p:cNvPr id="48" name="Rectangle 47"/>
          <p:cNvSpPr/>
          <p:nvPr/>
        </p:nvSpPr>
        <p:spPr>
          <a:xfrm>
            <a:off x="0" y="84579"/>
            <a:ext cx="10087119" cy="54088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MINISTERE DE LA FORMATION PROFESSIONNELLE ET DES PETITS METIERS</a:t>
            </a:r>
          </a:p>
        </p:txBody>
      </p:sp>
      <p:sp>
        <p:nvSpPr>
          <p:cNvPr id="8" name="Ellipse 7"/>
          <p:cNvSpPr/>
          <p:nvPr/>
        </p:nvSpPr>
        <p:spPr>
          <a:xfrm>
            <a:off x="1759131" y="2704911"/>
            <a:ext cx="7114903" cy="698475"/>
          </a:xfrm>
          <a:prstGeom prst="ellipse">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 fonctions d’utilisation de TIC  dans la Formation professionnelle</a:t>
            </a:r>
          </a:p>
        </p:txBody>
      </p:sp>
      <p:sp>
        <p:nvSpPr>
          <p:cNvPr id="11" name="Rectangle 10"/>
          <p:cNvSpPr/>
          <p:nvPr/>
        </p:nvSpPr>
        <p:spPr>
          <a:xfrm>
            <a:off x="4101737" y="3587931"/>
            <a:ext cx="4066342" cy="556943"/>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Information et communication</a:t>
            </a:r>
          </a:p>
        </p:txBody>
      </p:sp>
      <p:sp>
        <p:nvSpPr>
          <p:cNvPr id="16" name="Rectangle 15"/>
          <p:cNvSpPr/>
          <p:nvPr/>
        </p:nvSpPr>
        <p:spPr>
          <a:xfrm>
            <a:off x="4101737" y="4618957"/>
            <a:ext cx="5547360" cy="559895"/>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Orientation-positionnement-apprentissage-entrainement-evaluation- suivi………….</a:t>
            </a:r>
          </a:p>
        </p:txBody>
      </p:sp>
      <p:sp>
        <p:nvSpPr>
          <p:cNvPr id="21" name="Rectangle 20"/>
          <p:cNvSpPr/>
          <p:nvPr/>
        </p:nvSpPr>
        <p:spPr>
          <a:xfrm rot="10800000" flipV="1">
            <a:off x="287381" y="3582988"/>
            <a:ext cx="2255520" cy="561888"/>
          </a:xfrm>
          <a:prstGeom prst="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Fonction générale</a:t>
            </a:r>
          </a:p>
        </p:txBody>
      </p:sp>
      <p:sp>
        <p:nvSpPr>
          <p:cNvPr id="26" name="Rectangle 25"/>
          <p:cNvSpPr/>
          <p:nvPr/>
        </p:nvSpPr>
        <p:spPr>
          <a:xfrm>
            <a:off x="287383" y="4618957"/>
            <a:ext cx="2255519" cy="559892"/>
          </a:xfrm>
          <a:prstGeom prst="rect">
            <a:avLst/>
          </a:prstGeo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Fonction pédagogique</a:t>
            </a:r>
          </a:p>
        </p:txBody>
      </p:sp>
      <p:sp>
        <p:nvSpPr>
          <p:cNvPr id="4" name="Flèche droite 3"/>
          <p:cNvSpPr/>
          <p:nvPr/>
        </p:nvSpPr>
        <p:spPr>
          <a:xfrm>
            <a:off x="3108960" y="3857897"/>
            <a:ext cx="705394" cy="2869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droite 8"/>
          <p:cNvSpPr/>
          <p:nvPr/>
        </p:nvSpPr>
        <p:spPr>
          <a:xfrm>
            <a:off x="3108960" y="4737464"/>
            <a:ext cx="705394" cy="339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802023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1AAD1AF8-666E-4A2F-8F4B-DABDB24DF7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20340"/>
            <a:ext cx="10132617" cy="937659"/>
          </a:xfrm>
          <a:prstGeom prst="rect">
            <a:avLst/>
          </a:prstGeom>
        </p:spPr>
      </p:pic>
      <p:sp>
        <p:nvSpPr>
          <p:cNvPr id="10" name="Rectangle 9">
            <a:extLst>
              <a:ext uri="{FF2B5EF4-FFF2-40B4-BE49-F238E27FC236}">
                <a16:creationId xmlns:a16="http://schemas.microsoft.com/office/drawing/2014/main" xmlns="" id="{4C71B564-B198-4224-9E1E-A124E0FDD1E2}"/>
              </a:ext>
            </a:extLst>
          </p:cNvPr>
          <p:cNvSpPr/>
          <p:nvPr/>
        </p:nvSpPr>
        <p:spPr>
          <a:xfrm>
            <a:off x="10094259" y="834962"/>
            <a:ext cx="2097742" cy="602303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endParaRPr>
          </a:p>
        </p:txBody>
      </p:sp>
      <p:pic>
        <p:nvPicPr>
          <p:cNvPr id="12" name="Picture 11">
            <a:extLst>
              <a:ext uri="{FF2B5EF4-FFF2-40B4-BE49-F238E27FC236}">
                <a16:creationId xmlns:a16="http://schemas.microsoft.com/office/drawing/2014/main" xmlns="" id="{40123720-243C-40FD-BD4E-C1A856C6310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181296" y="834963"/>
            <a:ext cx="2121817" cy="1224603"/>
          </a:xfrm>
          <a:prstGeom prst="rect">
            <a:avLst/>
          </a:prstGeom>
        </p:spPr>
      </p:pic>
      <p:pic>
        <p:nvPicPr>
          <p:cNvPr id="14" name="Picture 13">
            <a:extLst>
              <a:ext uri="{FF2B5EF4-FFF2-40B4-BE49-F238E27FC236}">
                <a16:creationId xmlns:a16="http://schemas.microsoft.com/office/drawing/2014/main" xmlns="" id="{9F81375B-A641-41FC-8246-961FF4AD3AE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140425" y="1723779"/>
            <a:ext cx="2005409" cy="1025346"/>
          </a:xfrm>
          <a:prstGeom prst="rect">
            <a:avLst/>
          </a:prstGeom>
        </p:spPr>
      </p:pic>
      <p:sp>
        <p:nvSpPr>
          <p:cNvPr id="15" name="TextBox 14">
            <a:extLst>
              <a:ext uri="{FF2B5EF4-FFF2-40B4-BE49-F238E27FC236}">
                <a16:creationId xmlns:a16="http://schemas.microsoft.com/office/drawing/2014/main" xmlns="" id="{2AF2CBCC-8511-4A67-B9BE-CF184285A097}"/>
              </a:ext>
            </a:extLst>
          </p:cNvPr>
          <p:cNvSpPr txBox="1"/>
          <p:nvPr/>
        </p:nvSpPr>
        <p:spPr>
          <a:xfrm>
            <a:off x="10098363" y="2749125"/>
            <a:ext cx="2005409" cy="4062651"/>
          </a:xfrm>
          <a:prstGeom prst="rect">
            <a:avLst/>
          </a:prstGeom>
          <a:noFill/>
        </p:spPr>
        <p:txBody>
          <a:bodyPr wrap="square" rtlCol="0">
            <a:spAutoFit/>
          </a:bodyPr>
          <a:lstStyle/>
          <a:p>
            <a:pPr algn="ctr"/>
            <a:r>
              <a:rPr lang="fr-FR" sz="1400" dirty="0">
                <a:solidFill>
                  <a:srgbClr val="FFFFFF"/>
                </a:solidFill>
              </a:rPr>
              <a:t>APRES LA RESTRUCTURATION </a:t>
            </a:r>
          </a:p>
          <a:p>
            <a:pPr algn="ctr"/>
            <a:r>
              <a:rPr lang="fr-FR" sz="1400" dirty="0">
                <a:solidFill>
                  <a:srgbClr val="FFFFFF"/>
                </a:solidFill>
              </a:rPr>
              <a:t>DES SECTEURS DES POSTES ET DES TELECOMMUNICATIONS</a:t>
            </a:r>
          </a:p>
          <a:p>
            <a:pPr algn="ctr"/>
            <a:r>
              <a:rPr lang="fr-FR" sz="1400" dirty="0">
                <a:solidFill>
                  <a:srgbClr val="BFE2F8"/>
                </a:solidFill>
              </a:rPr>
              <a:t>Bilan &amp; Défis et Perspectives</a:t>
            </a: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endParaRPr lang="fr-FR" sz="1400" dirty="0">
              <a:solidFill>
                <a:srgbClr val="BFE2F8"/>
              </a:solidFill>
            </a:endParaRPr>
          </a:p>
          <a:p>
            <a:pPr algn="ctr"/>
            <a:r>
              <a:rPr lang="fr-FR" sz="1200" dirty="0">
                <a:solidFill>
                  <a:schemeClr val="bg1"/>
                </a:solidFill>
              </a:rPr>
              <a:t>MINISTÈRE DES POSTES, DES NOUVELLES TECHNOLOGIES DE L’INFORMATION ET DE LA COMMUNICATION </a:t>
            </a:r>
          </a:p>
          <a:p>
            <a:endParaRPr lang="fr-FR" sz="1400" dirty="0">
              <a:solidFill>
                <a:srgbClr val="BFE2F8"/>
              </a:solidFill>
            </a:endParaRPr>
          </a:p>
        </p:txBody>
      </p:sp>
      <p:pic>
        <p:nvPicPr>
          <p:cNvPr id="5" name="Picture 4">
            <a:extLst>
              <a:ext uri="{FF2B5EF4-FFF2-40B4-BE49-F238E27FC236}">
                <a16:creationId xmlns:a16="http://schemas.microsoft.com/office/drawing/2014/main" xmlns="" id="{343266A0-564D-467A-9828-3475DF619455}"/>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099862" y="4311299"/>
            <a:ext cx="1927040" cy="1224603"/>
          </a:xfrm>
          <a:prstGeom prst="rect">
            <a:avLst/>
          </a:prstGeom>
        </p:spPr>
      </p:pic>
      <p:pic>
        <p:nvPicPr>
          <p:cNvPr id="17" name="Picture 16">
            <a:extLst>
              <a:ext uri="{FF2B5EF4-FFF2-40B4-BE49-F238E27FC236}">
                <a16:creationId xmlns:a16="http://schemas.microsoft.com/office/drawing/2014/main" xmlns="" id="{C502AFEC-CC81-42D9-BC6F-B0096B2557A6}"/>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10732549" y="84579"/>
            <a:ext cx="821159" cy="674523"/>
          </a:xfrm>
          <a:prstGeom prst="rect">
            <a:avLst/>
          </a:prstGeom>
        </p:spPr>
      </p:pic>
      <p:pic>
        <p:nvPicPr>
          <p:cNvPr id="18" name="Picture 17">
            <a:extLst>
              <a:ext uri="{FF2B5EF4-FFF2-40B4-BE49-F238E27FC236}">
                <a16:creationId xmlns:a16="http://schemas.microsoft.com/office/drawing/2014/main" xmlns="" id="{CA286C35-23C4-4ABF-9742-A3D4A17C420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4177" y="805060"/>
            <a:ext cx="10087119" cy="5679048"/>
          </a:xfrm>
          <a:prstGeom prst="rect">
            <a:avLst/>
          </a:prstGeom>
          <a:ln>
            <a:noFill/>
          </a:ln>
          <a:effectLst>
            <a:outerShdw dist="50800" dir="5400000" algn="ctr" rotWithShape="0">
              <a:schemeClr val="bg1"/>
            </a:outerShdw>
          </a:effectLst>
          <a:scene3d>
            <a:camera prst="orthographicFront">
              <a:rot lat="0" lon="0" rev="0"/>
            </a:camera>
            <a:lightRig rig="chilly" dir="t">
              <a:rot lat="0" lon="0" rev="18480000"/>
            </a:lightRig>
          </a:scene3d>
          <a:sp3d extrusionH="76200" contourW="12700" prstMaterial="clear">
            <a:bevelT w="12700" h="12700"/>
            <a:extrusionClr>
              <a:srgbClr val="00B0F0"/>
            </a:extrusionClr>
            <a:contourClr>
              <a:srgbClr val="00B0F0"/>
            </a:contourClr>
          </a:sp3d>
        </p:spPr>
      </p:pic>
      <p:sp>
        <p:nvSpPr>
          <p:cNvPr id="2" name="Titre 1"/>
          <p:cNvSpPr>
            <a:spLocks noGrp="1"/>
          </p:cNvSpPr>
          <p:nvPr>
            <p:ph type="title"/>
          </p:nvPr>
        </p:nvSpPr>
        <p:spPr>
          <a:xfrm>
            <a:off x="-26022" y="730284"/>
            <a:ext cx="10094258" cy="1795025"/>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fr-FR" sz="2400" dirty="0">
                <a:solidFill>
                  <a:schemeClr val="bg1"/>
                </a:solidFill>
              </a:rPr>
              <a:t>VII. pluralité d’utilisation de TIC dans un dispositif d’apprentissage</a:t>
            </a:r>
          </a:p>
        </p:txBody>
      </p:sp>
      <p:sp>
        <p:nvSpPr>
          <p:cNvPr id="3" name="Espace réservé du contenu 2"/>
          <p:cNvSpPr>
            <a:spLocks noGrp="1"/>
          </p:cNvSpPr>
          <p:nvPr>
            <p:ph idx="1"/>
          </p:nvPr>
        </p:nvSpPr>
        <p:spPr>
          <a:xfrm>
            <a:off x="0" y="2901214"/>
            <a:ext cx="10006031" cy="3275748"/>
          </a:xfrm>
        </p:spPr>
        <p:txBody>
          <a:bodyPr>
            <a:normAutofit/>
          </a:bodyPr>
          <a:lstStyle/>
          <a:p>
            <a:pPr marL="0" indent="0" algn="ctr">
              <a:buNone/>
            </a:pPr>
            <a:endParaRPr lang="fr-FR" dirty="0"/>
          </a:p>
        </p:txBody>
      </p:sp>
      <p:sp>
        <p:nvSpPr>
          <p:cNvPr id="48" name="Rectangle 47"/>
          <p:cNvSpPr/>
          <p:nvPr/>
        </p:nvSpPr>
        <p:spPr>
          <a:xfrm>
            <a:off x="45498" y="101863"/>
            <a:ext cx="10087119" cy="54088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MINISTERE DE LA FORMATION PROFESSIONNELLE ET DES PETITS METIERS</a:t>
            </a:r>
          </a:p>
        </p:txBody>
      </p:sp>
      <p:cxnSp>
        <p:nvCxnSpPr>
          <p:cNvPr id="20" name="Connecteur droit 19"/>
          <p:cNvCxnSpPr/>
          <p:nvPr/>
        </p:nvCxnSpPr>
        <p:spPr>
          <a:xfrm flipH="1">
            <a:off x="4920343" y="3905944"/>
            <a:ext cx="8709" cy="1924595"/>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flipV="1">
            <a:off x="2751909" y="4702630"/>
            <a:ext cx="4737462" cy="8707"/>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flipV="1">
            <a:off x="3143794" y="3734312"/>
            <a:ext cx="3492137" cy="2088986"/>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4380412" y="3507890"/>
            <a:ext cx="1262742" cy="39805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synchrone</a:t>
            </a:r>
          </a:p>
        </p:txBody>
      </p:sp>
      <p:sp>
        <p:nvSpPr>
          <p:cNvPr id="31" name="Rectangle 30"/>
          <p:cNvSpPr/>
          <p:nvPr/>
        </p:nvSpPr>
        <p:spPr>
          <a:xfrm>
            <a:off x="4380412" y="5830539"/>
            <a:ext cx="1262742" cy="38443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asynchrone</a:t>
            </a:r>
          </a:p>
        </p:txBody>
      </p:sp>
      <p:sp>
        <p:nvSpPr>
          <p:cNvPr id="32" name="Rectangle 31"/>
          <p:cNvSpPr/>
          <p:nvPr/>
        </p:nvSpPr>
        <p:spPr>
          <a:xfrm>
            <a:off x="7489370" y="4441370"/>
            <a:ext cx="1114582" cy="496389"/>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présence</a:t>
            </a:r>
          </a:p>
        </p:txBody>
      </p:sp>
      <p:sp>
        <p:nvSpPr>
          <p:cNvPr id="33" name="Rectangle 32"/>
          <p:cNvSpPr/>
          <p:nvPr/>
        </p:nvSpPr>
        <p:spPr>
          <a:xfrm>
            <a:off x="1637328" y="4441370"/>
            <a:ext cx="1114581" cy="496389"/>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distance</a:t>
            </a:r>
          </a:p>
        </p:txBody>
      </p:sp>
      <p:sp>
        <p:nvSpPr>
          <p:cNvPr id="34" name="Rectangle 33"/>
          <p:cNvSpPr/>
          <p:nvPr/>
        </p:nvSpPr>
        <p:spPr>
          <a:xfrm>
            <a:off x="6724159" y="3458789"/>
            <a:ext cx="1062446" cy="44715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individu</a:t>
            </a:r>
          </a:p>
        </p:txBody>
      </p:sp>
      <p:sp>
        <p:nvSpPr>
          <p:cNvPr id="35" name="Rectangle 34"/>
          <p:cNvSpPr/>
          <p:nvPr/>
        </p:nvSpPr>
        <p:spPr>
          <a:xfrm>
            <a:off x="1863634" y="5710837"/>
            <a:ext cx="1280160" cy="43592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groupe</a:t>
            </a:r>
          </a:p>
        </p:txBody>
      </p:sp>
    </p:spTree>
    <p:extLst>
      <p:ext uri="{BB962C8B-B14F-4D97-AF65-F5344CB8AC3E}">
        <p14:creationId xmlns:p14="http://schemas.microsoft.com/office/powerpoint/2010/main" val="18773278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2376</TotalTime>
  <Words>1244</Words>
  <Application>Microsoft Macintosh PowerPoint</Application>
  <PresentationFormat>Grand écran</PresentationFormat>
  <Paragraphs>275</Paragraphs>
  <Slides>14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Calibri</vt:lpstr>
      <vt:lpstr>Calibri Light</vt:lpstr>
      <vt:lpstr>Wingdings</vt:lpstr>
      <vt:lpstr>Arial</vt:lpstr>
      <vt:lpstr>Office Theme</vt:lpstr>
      <vt:lpstr>t</vt:lpstr>
      <vt:lpstr>Plan de la Présentation</vt:lpstr>
      <vt:lpstr>I. introduction</vt:lpstr>
      <vt:lpstr>II. Contexte de la création du MFPPM</vt:lpstr>
      <vt:lpstr>III. Principales attributions</vt:lpstr>
      <vt:lpstr>IV. Les structures du MFPPM</vt:lpstr>
      <vt:lpstr>V. L’utilisation des TIC dans les  situations de formation</vt:lpstr>
      <vt:lpstr>VI. Typologies  d’utilisation de TIC dans la formation Professionnelle</vt:lpstr>
      <vt:lpstr>VII. pluralité d’utilisation de TIC dans un dispositif d’apprentissage</vt:lpstr>
      <vt:lpstr>VIII. Avantages de TIC dans l’apprentissage </vt:lpstr>
      <vt:lpstr>IX. Défis </vt:lpstr>
      <vt:lpstr>X. perspectives</vt:lpstr>
      <vt:lpstr>XI CONCLUSION</vt:lpstr>
      <vt:lpstr>Présentation PowerPoint</vt:lpstr>
    </vt:vector>
  </TitlesOfParts>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Roland Ben</cp:lastModifiedBy>
  <cp:revision>121</cp:revision>
  <dcterms:created xsi:type="dcterms:W3CDTF">2019-04-13T15:34:17Z</dcterms:created>
  <dcterms:modified xsi:type="dcterms:W3CDTF">2019-07-08T10:50:55Z</dcterms:modified>
</cp:coreProperties>
</file>