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5" r:id="rId3"/>
    <p:sldId id="266"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BFE2F8"/>
    <a:srgbClr val="55A9DB"/>
    <a:srgbClr val="FFFFFF"/>
    <a:srgbClr val="06A0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00" autoAdjust="0"/>
    <p:restoredTop sz="94660"/>
  </p:normalViewPr>
  <p:slideViewPr>
    <p:cSldViewPr snapToGrid="0">
      <p:cViewPr varScale="1">
        <p:scale>
          <a:sx n="129" d="100"/>
          <a:sy n="129" d="100"/>
        </p:scale>
        <p:origin x="2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B222F9-36CA-403C-A31E-D4477994CDD5}" type="doc">
      <dgm:prSet loTypeId="urn:microsoft.com/office/officeart/2005/8/layout/radial6" loCatId="relationship" qsTypeId="urn:microsoft.com/office/officeart/2005/8/quickstyle/simple4" qsCatId="simple" csTypeId="urn:microsoft.com/office/officeart/2005/8/colors/colorful4" csCatId="colorful" phldr="1"/>
      <dgm:spPr/>
      <dgm:t>
        <a:bodyPr/>
        <a:lstStyle/>
        <a:p>
          <a:endParaRPr lang="fr-FR"/>
        </a:p>
      </dgm:t>
    </dgm:pt>
    <dgm:pt modelId="{1E2A38D0-FE77-4F94-BB08-34A52C4468C9}">
      <dgm:prSet phldrT="[Texte]" custT="1">
        <dgm:style>
          <a:lnRef idx="2">
            <a:schemeClr val="accent2"/>
          </a:lnRef>
          <a:fillRef idx="1">
            <a:schemeClr val="lt1"/>
          </a:fillRef>
          <a:effectRef idx="0">
            <a:schemeClr val="accent2"/>
          </a:effectRef>
          <a:fontRef idx="minor">
            <a:schemeClr val="dk1"/>
          </a:fontRef>
        </dgm:style>
      </dgm:prSet>
      <dgm:spPr>
        <a:solidFill>
          <a:schemeClr val="tx1"/>
        </a:solidFill>
        <a:ln>
          <a:solidFill>
            <a:schemeClr val="tx2"/>
          </a:solidFill>
        </a:ln>
      </dgm:spPr>
      <dgm:t>
        <a:bodyPr/>
        <a:lstStyle/>
        <a:p>
          <a:pPr algn="ctr">
            <a:lnSpc>
              <a:spcPct val="150000"/>
            </a:lnSpc>
          </a:pPr>
          <a:r>
            <a:rPr lang="fr-FR" sz="2000" b="1" dirty="0">
              <a:solidFill>
                <a:schemeClr val="accent1"/>
              </a:solidFill>
              <a:effectLst>
                <a:outerShdw blurRad="38100" dist="38100" dir="2700000" algn="tl">
                  <a:srgbClr val="000000">
                    <a:alpha val="43137"/>
                  </a:srgbClr>
                </a:outerShdw>
              </a:effectLst>
              <a:latin typeface="Agency FB" pitchFamily="34" charset="0"/>
            </a:rPr>
            <a:t>DISPOSITIONS INTERNATIONALES </a:t>
          </a:r>
        </a:p>
      </dgm:t>
    </dgm:pt>
    <dgm:pt modelId="{8E9D8004-BB43-4DE2-A78C-C2BD33197A83}" type="parTrans" cxnId="{CD1B6E38-CCF0-4326-9C0F-F867D6DF4123}">
      <dgm:prSet/>
      <dgm:spPr/>
      <dgm:t>
        <a:bodyPr/>
        <a:lstStyle/>
        <a:p>
          <a:pPr algn="ctr"/>
          <a:endParaRPr lang="fr-FR">
            <a:latin typeface="Cambria" pitchFamily="18" charset="0"/>
          </a:endParaRPr>
        </a:p>
      </dgm:t>
    </dgm:pt>
    <dgm:pt modelId="{5830C20A-5B7C-4FA7-AD3F-96D98A0699B5}" type="sibTrans" cxnId="{CD1B6E38-CCF0-4326-9C0F-F867D6DF4123}">
      <dgm:prSet/>
      <dgm:spPr/>
      <dgm:t>
        <a:bodyPr/>
        <a:lstStyle/>
        <a:p>
          <a:pPr algn="ctr"/>
          <a:endParaRPr lang="fr-FR">
            <a:latin typeface="Cambria" pitchFamily="18" charset="0"/>
          </a:endParaRPr>
        </a:p>
      </dgm:t>
    </dgm:pt>
    <dgm:pt modelId="{A8581847-7B54-4F71-AAFC-4B48AE2FD38F}">
      <dgm:prSet phldrT="[Texte]"/>
      <dgm:spPr/>
      <dgm:t>
        <a:bodyPr/>
        <a:lstStyle/>
        <a:p>
          <a:pPr algn="ctr"/>
          <a:r>
            <a:rPr lang="fr-FR" b="1" dirty="0">
              <a:solidFill>
                <a:schemeClr val="tx1"/>
              </a:solidFill>
              <a:latin typeface="Agency FB" pitchFamily="34" charset="0"/>
            </a:rPr>
            <a:t>AMGI</a:t>
          </a:r>
        </a:p>
      </dgm:t>
    </dgm:pt>
    <dgm:pt modelId="{4FE6D2F0-2FE5-4927-AE34-D883FB58AF0A}" type="parTrans" cxnId="{B85FCE79-DE74-4CD3-82AE-E9E2BE1F6C5A}">
      <dgm:prSet/>
      <dgm:spPr/>
      <dgm:t>
        <a:bodyPr/>
        <a:lstStyle/>
        <a:p>
          <a:pPr algn="ctr"/>
          <a:endParaRPr lang="fr-FR">
            <a:latin typeface="Cambria" pitchFamily="18" charset="0"/>
          </a:endParaRPr>
        </a:p>
      </dgm:t>
    </dgm:pt>
    <dgm:pt modelId="{61B59CC6-34E4-4670-807B-9248DB80C81C}" type="sibTrans" cxnId="{B85FCE79-DE74-4CD3-82AE-E9E2BE1F6C5A}">
      <dgm:prSet/>
      <dgm:spPr/>
      <dgm:t>
        <a:bodyPr/>
        <a:lstStyle/>
        <a:p>
          <a:pPr algn="ctr"/>
          <a:endParaRPr lang="fr-FR">
            <a:latin typeface="Cambria" pitchFamily="18" charset="0"/>
          </a:endParaRPr>
        </a:p>
      </dgm:t>
    </dgm:pt>
    <dgm:pt modelId="{6EBB87C3-FAD7-4F77-B804-759CAA93CDBC}">
      <dgm:prSet phldrT="[Texte]"/>
      <dgm:spPr/>
      <dgm:t>
        <a:bodyPr/>
        <a:lstStyle/>
        <a:p>
          <a:pPr algn="ctr"/>
          <a:r>
            <a:rPr lang="fr-FR" b="1" dirty="0">
              <a:solidFill>
                <a:schemeClr val="tx1"/>
              </a:solidFill>
              <a:latin typeface="Agency FB" pitchFamily="34" charset="0"/>
            </a:rPr>
            <a:t>CIRDI</a:t>
          </a:r>
        </a:p>
      </dgm:t>
    </dgm:pt>
    <dgm:pt modelId="{A01795A8-777C-4CDA-9093-983A009B132C}" type="parTrans" cxnId="{03E89C6B-9905-4BC1-8EC9-DD27FAABBB11}">
      <dgm:prSet/>
      <dgm:spPr/>
      <dgm:t>
        <a:bodyPr/>
        <a:lstStyle/>
        <a:p>
          <a:pPr algn="ctr"/>
          <a:endParaRPr lang="fr-FR">
            <a:latin typeface="Cambria" pitchFamily="18" charset="0"/>
          </a:endParaRPr>
        </a:p>
      </dgm:t>
    </dgm:pt>
    <dgm:pt modelId="{1A48A237-7A0E-473E-B0CC-CBD737C0ED89}" type="sibTrans" cxnId="{03E89C6B-9905-4BC1-8EC9-DD27FAABBB11}">
      <dgm:prSet/>
      <dgm:spPr/>
      <dgm:t>
        <a:bodyPr/>
        <a:lstStyle/>
        <a:p>
          <a:pPr algn="ctr"/>
          <a:endParaRPr lang="fr-FR">
            <a:latin typeface="Cambria" pitchFamily="18" charset="0"/>
          </a:endParaRPr>
        </a:p>
      </dgm:t>
    </dgm:pt>
    <dgm:pt modelId="{B2C0C864-C520-4EF6-8744-E3F3A1FA0835}">
      <dgm:prSet phldrT="[Texte]"/>
      <dgm:spPr/>
      <dgm:t>
        <a:bodyPr/>
        <a:lstStyle/>
        <a:p>
          <a:pPr algn="ctr"/>
          <a:r>
            <a:rPr lang="fr-FR" b="1" dirty="0">
              <a:solidFill>
                <a:schemeClr val="tx1"/>
              </a:solidFill>
              <a:latin typeface="Agency FB" pitchFamily="34" charset="0"/>
            </a:rPr>
            <a:t>CCJA</a:t>
          </a:r>
        </a:p>
      </dgm:t>
    </dgm:pt>
    <dgm:pt modelId="{506C38D9-7F2F-4CC5-B561-CE5FFB6E28CE}" type="parTrans" cxnId="{5F121515-B585-482B-99B0-7F6E4CF839F2}">
      <dgm:prSet/>
      <dgm:spPr/>
      <dgm:t>
        <a:bodyPr/>
        <a:lstStyle/>
        <a:p>
          <a:pPr algn="ctr"/>
          <a:endParaRPr lang="fr-FR">
            <a:latin typeface="Cambria" pitchFamily="18" charset="0"/>
          </a:endParaRPr>
        </a:p>
      </dgm:t>
    </dgm:pt>
    <dgm:pt modelId="{529456E2-FE09-473F-86EA-9CFDF3F65493}" type="sibTrans" cxnId="{5F121515-B585-482B-99B0-7F6E4CF839F2}">
      <dgm:prSet/>
      <dgm:spPr/>
      <dgm:t>
        <a:bodyPr/>
        <a:lstStyle/>
        <a:p>
          <a:pPr algn="ctr"/>
          <a:endParaRPr lang="fr-FR">
            <a:latin typeface="Cambria" pitchFamily="18" charset="0"/>
          </a:endParaRPr>
        </a:p>
      </dgm:t>
    </dgm:pt>
    <dgm:pt modelId="{D1448C73-B16E-4515-8842-915F61E0C0FE}">
      <dgm:prSet phldrT="[Texte]"/>
      <dgm:spPr/>
      <dgm:t>
        <a:bodyPr/>
        <a:lstStyle/>
        <a:p>
          <a:pPr algn="ctr"/>
          <a:r>
            <a:rPr lang="fr-FR" b="1" dirty="0">
              <a:solidFill>
                <a:schemeClr val="tx1"/>
              </a:solidFill>
              <a:latin typeface="Agency FB" pitchFamily="34" charset="0"/>
            </a:rPr>
            <a:t>CEMAC</a:t>
          </a:r>
        </a:p>
      </dgm:t>
    </dgm:pt>
    <dgm:pt modelId="{51CB0E4C-9402-49C7-8E7E-72B7F7954B5F}" type="parTrans" cxnId="{5303A4E3-5ED1-470C-B5AA-F7CC8371AD56}">
      <dgm:prSet/>
      <dgm:spPr/>
      <dgm:t>
        <a:bodyPr/>
        <a:lstStyle/>
        <a:p>
          <a:pPr algn="ctr"/>
          <a:endParaRPr lang="fr-FR">
            <a:latin typeface="Cambria" pitchFamily="18" charset="0"/>
          </a:endParaRPr>
        </a:p>
      </dgm:t>
    </dgm:pt>
    <dgm:pt modelId="{87ED724E-683B-4AAF-BAF4-EE12E3F31927}" type="sibTrans" cxnId="{5303A4E3-5ED1-470C-B5AA-F7CC8371AD56}">
      <dgm:prSet/>
      <dgm:spPr/>
      <dgm:t>
        <a:bodyPr/>
        <a:lstStyle/>
        <a:p>
          <a:pPr algn="ctr"/>
          <a:endParaRPr lang="fr-FR">
            <a:latin typeface="Cambria" pitchFamily="18" charset="0"/>
          </a:endParaRPr>
        </a:p>
      </dgm:t>
    </dgm:pt>
    <dgm:pt modelId="{F557FEF9-0104-4762-A1EF-4B7A2A3A7B07}">
      <dgm:prSet phldrT="[Texte]"/>
      <dgm:spPr/>
      <dgm:t>
        <a:bodyPr/>
        <a:lstStyle/>
        <a:p>
          <a:pPr algn="ctr"/>
          <a:r>
            <a:rPr lang="fr-FR" b="1" dirty="0">
              <a:solidFill>
                <a:schemeClr val="tx1"/>
              </a:solidFill>
              <a:latin typeface="Agency FB" pitchFamily="34" charset="0"/>
            </a:rPr>
            <a:t>OHADA</a:t>
          </a:r>
        </a:p>
      </dgm:t>
    </dgm:pt>
    <dgm:pt modelId="{0DDCE76E-C8D4-4790-B843-1BBA746C9136}" type="parTrans" cxnId="{F1363856-3666-4B86-A2B5-DA712662DF6D}">
      <dgm:prSet/>
      <dgm:spPr/>
      <dgm:t>
        <a:bodyPr/>
        <a:lstStyle/>
        <a:p>
          <a:pPr algn="ctr"/>
          <a:endParaRPr lang="fr-FR">
            <a:latin typeface="Cambria" pitchFamily="18" charset="0"/>
          </a:endParaRPr>
        </a:p>
      </dgm:t>
    </dgm:pt>
    <dgm:pt modelId="{F966F6C3-D735-4EEF-9D7E-CF8A78F00CDB}" type="sibTrans" cxnId="{F1363856-3666-4B86-A2B5-DA712662DF6D}">
      <dgm:prSet/>
      <dgm:spPr/>
      <dgm:t>
        <a:bodyPr/>
        <a:lstStyle/>
        <a:p>
          <a:pPr algn="ctr"/>
          <a:endParaRPr lang="fr-FR">
            <a:latin typeface="Cambria" pitchFamily="18" charset="0"/>
          </a:endParaRPr>
        </a:p>
      </dgm:t>
    </dgm:pt>
    <dgm:pt modelId="{178F4674-21D5-4A59-A235-56737501988F}" type="pres">
      <dgm:prSet presAssocID="{97B222F9-36CA-403C-A31E-D4477994CDD5}" presName="Name0" presStyleCnt="0">
        <dgm:presLayoutVars>
          <dgm:chMax val="1"/>
          <dgm:dir/>
          <dgm:animLvl val="ctr"/>
          <dgm:resizeHandles val="exact"/>
        </dgm:presLayoutVars>
      </dgm:prSet>
      <dgm:spPr/>
    </dgm:pt>
    <dgm:pt modelId="{137A0DD7-44AF-4105-92F3-903383A0BC04}" type="pres">
      <dgm:prSet presAssocID="{1E2A38D0-FE77-4F94-BB08-34A52C4468C9}" presName="centerShape" presStyleLbl="node0" presStyleIdx="0" presStyleCnt="1" custScaleX="145907" custLinFactNeighborX="-677" custLinFactNeighborY="375"/>
      <dgm:spPr/>
    </dgm:pt>
    <dgm:pt modelId="{B0B839EC-1F61-4C66-B445-9B1EF542904A}" type="pres">
      <dgm:prSet presAssocID="{A8581847-7B54-4F71-AAFC-4B48AE2FD38F}" presName="node" presStyleLbl="node1" presStyleIdx="0" presStyleCnt="5">
        <dgm:presLayoutVars>
          <dgm:bulletEnabled val="1"/>
        </dgm:presLayoutVars>
      </dgm:prSet>
      <dgm:spPr/>
    </dgm:pt>
    <dgm:pt modelId="{9268EB1D-2C68-44BB-96A2-ACA6AB08969D}" type="pres">
      <dgm:prSet presAssocID="{A8581847-7B54-4F71-AAFC-4B48AE2FD38F}" presName="dummy" presStyleCnt="0"/>
      <dgm:spPr/>
    </dgm:pt>
    <dgm:pt modelId="{D94A0879-84F7-478E-8885-6D2A7807D822}" type="pres">
      <dgm:prSet presAssocID="{61B59CC6-34E4-4670-807B-9248DB80C81C}" presName="sibTrans" presStyleLbl="sibTrans2D1" presStyleIdx="0" presStyleCnt="5"/>
      <dgm:spPr/>
    </dgm:pt>
    <dgm:pt modelId="{1E188117-7B7D-4F3F-9A47-C3C703B7BEBD}" type="pres">
      <dgm:prSet presAssocID="{6EBB87C3-FAD7-4F77-B804-759CAA93CDBC}" presName="node" presStyleLbl="node1" presStyleIdx="1" presStyleCnt="5">
        <dgm:presLayoutVars>
          <dgm:bulletEnabled val="1"/>
        </dgm:presLayoutVars>
      </dgm:prSet>
      <dgm:spPr/>
    </dgm:pt>
    <dgm:pt modelId="{7D453CAF-5AD2-4B64-BB88-B6A1433F1E26}" type="pres">
      <dgm:prSet presAssocID="{6EBB87C3-FAD7-4F77-B804-759CAA93CDBC}" presName="dummy" presStyleCnt="0"/>
      <dgm:spPr/>
    </dgm:pt>
    <dgm:pt modelId="{61C06375-6CD8-456F-B5ED-A91F93836EAB}" type="pres">
      <dgm:prSet presAssocID="{1A48A237-7A0E-473E-B0CC-CBD737C0ED89}" presName="sibTrans" presStyleLbl="sibTrans2D1" presStyleIdx="1" presStyleCnt="5"/>
      <dgm:spPr/>
    </dgm:pt>
    <dgm:pt modelId="{D2B6DB0F-018A-4E79-8F46-EFEAA6D9AEF8}" type="pres">
      <dgm:prSet presAssocID="{D1448C73-B16E-4515-8842-915F61E0C0FE}" presName="node" presStyleLbl="node1" presStyleIdx="2" presStyleCnt="5">
        <dgm:presLayoutVars>
          <dgm:bulletEnabled val="1"/>
        </dgm:presLayoutVars>
      </dgm:prSet>
      <dgm:spPr/>
    </dgm:pt>
    <dgm:pt modelId="{89867219-9517-4463-A6F8-28F5B36470C4}" type="pres">
      <dgm:prSet presAssocID="{D1448C73-B16E-4515-8842-915F61E0C0FE}" presName="dummy" presStyleCnt="0"/>
      <dgm:spPr/>
    </dgm:pt>
    <dgm:pt modelId="{F3794844-DD7F-46C6-92A6-6EA6FB709BC1}" type="pres">
      <dgm:prSet presAssocID="{87ED724E-683B-4AAF-BAF4-EE12E3F31927}" presName="sibTrans" presStyleLbl="sibTrans2D1" presStyleIdx="2" presStyleCnt="5"/>
      <dgm:spPr/>
    </dgm:pt>
    <dgm:pt modelId="{13AD3EBF-8AE8-4200-9004-176AB66D43E7}" type="pres">
      <dgm:prSet presAssocID="{B2C0C864-C520-4EF6-8744-E3F3A1FA0835}" presName="node" presStyleLbl="node1" presStyleIdx="3" presStyleCnt="5">
        <dgm:presLayoutVars>
          <dgm:bulletEnabled val="1"/>
        </dgm:presLayoutVars>
      </dgm:prSet>
      <dgm:spPr/>
    </dgm:pt>
    <dgm:pt modelId="{EB8731B1-F077-4C86-941E-85F0333AA70F}" type="pres">
      <dgm:prSet presAssocID="{B2C0C864-C520-4EF6-8744-E3F3A1FA0835}" presName="dummy" presStyleCnt="0"/>
      <dgm:spPr/>
    </dgm:pt>
    <dgm:pt modelId="{09870FA3-FA28-4917-A257-08CD99DA2BA3}" type="pres">
      <dgm:prSet presAssocID="{529456E2-FE09-473F-86EA-9CFDF3F65493}" presName="sibTrans" presStyleLbl="sibTrans2D1" presStyleIdx="3" presStyleCnt="5"/>
      <dgm:spPr/>
    </dgm:pt>
    <dgm:pt modelId="{E8001BC5-A748-496F-A5BD-EDA25D294B7C}" type="pres">
      <dgm:prSet presAssocID="{F557FEF9-0104-4762-A1EF-4B7A2A3A7B07}" presName="node" presStyleLbl="node1" presStyleIdx="4" presStyleCnt="5">
        <dgm:presLayoutVars>
          <dgm:bulletEnabled val="1"/>
        </dgm:presLayoutVars>
      </dgm:prSet>
      <dgm:spPr/>
    </dgm:pt>
    <dgm:pt modelId="{3129BFB8-6703-4658-B597-23C9B7477154}" type="pres">
      <dgm:prSet presAssocID="{F557FEF9-0104-4762-A1EF-4B7A2A3A7B07}" presName="dummy" presStyleCnt="0"/>
      <dgm:spPr/>
    </dgm:pt>
    <dgm:pt modelId="{CB49C659-D202-4931-9457-D8A6F6288FFD}" type="pres">
      <dgm:prSet presAssocID="{F966F6C3-D735-4EEF-9D7E-CF8A78F00CDB}" presName="sibTrans" presStyleLbl="sibTrans2D1" presStyleIdx="4" presStyleCnt="5"/>
      <dgm:spPr/>
    </dgm:pt>
  </dgm:ptLst>
  <dgm:cxnLst>
    <dgm:cxn modelId="{F38DE110-7402-45EA-8651-F081904C60BE}" type="presOf" srcId="{97B222F9-36CA-403C-A31E-D4477994CDD5}" destId="{178F4674-21D5-4A59-A235-56737501988F}" srcOrd="0" destOrd="0" presId="urn:microsoft.com/office/officeart/2005/8/layout/radial6"/>
    <dgm:cxn modelId="{5F121515-B585-482B-99B0-7F6E4CF839F2}" srcId="{1E2A38D0-FE77-4F94-BB08-34A52C4468C9}" destId="{B2C0C864-C520-4EF6-8744-E3F3A1FA0835}" srcOrd="3" destOrd="0" parTransId="{506C38D9-7F2F-4CC5-B561-CE5FFB6E28CE}" sibTransId="{529456E2-FE09-473F-86EA-9CFDF3F65493}"/>
    <dgm:cxn modelId="{D355661F-83C5-43A3-BC37-E02F160D5BCB}" type="presOf" srcId="{D1448C73-B16E-4515-8842-915F61E0C0FE}" destId="{D2B6DB0F-018A-4E79-8F46-EFEAA6D9AEF8}" srcOrd="0" destOrd="0" presId="urn:microsoft.com/office/officeart/2005/8/layout/radial6"/>
    <dgm:cxn modelId="{CD1B6E38-CCF0-4326-9C0F-F867D6DF4123}" srcId="{97B222F9-36CA-403C-A31E-D4477994CDD5}" destId="{1E2A38D0-FE77-4F94-BB08-34A52C4468C9}" srcOrd="0" destOrd="0" parTransId="{8E9D8004-BB43-4DE2-A78C-C2BD33197A83}" sibTransId="{5830C20A-5B7C-4FA7-AD3F-96D98A0699B5}"/>
    <dgm:cxn modelId="{F1363856-3666-4B86-A2B5-DA712662DF6D}" srcId="{1E2A38D0-FE77-4F94-BB08-34A52C4468C9}" destId="{F557FEF9-0104-4762-A1EF-4B7A2A3A7B07}" srcOrd="4" destOrd="0" parTransId="{0DDCE76E-C8D4-4790-B843-1BBA746C9136}" sibTransId="{F966F6C3-D735-4EEF-9D7E-CF8A78F00CDB}"/>
    <dgm:cxn modelId="{82F2136A-BD74-46F2-AF04-F3772EA22D26}" type="presOf" srcId="{1A48A237-7A0E-473E-B0CC-CBD737C0ED89}" destId="{61C06375-6CD8-456F-B5ED-A91F93836EAB}" srcOrd="0" destOrd="0" presId="urn:microsoft.com/office/officeart/2005/8/layout/radial6"/>
    <dgm:cxn modelId="{21927E6B-E22D-4CC3-B379-CB9C03A6B204}" type="presOf" srcId="{87ED724E-683B-4AAF-BAF4-EE12E3F31927}" destId="{F3794844-DD7F-46C6-92A6-6EA6FB709BC1}" srcOrd="0" destOrd="0" presId="urn:microsoft.com/office/officeart/2005/8/layout/radial6"/>
    <dgm:cxn modelId="{03E89C6B-9905-4BC1-8EC9-DD27FAABBB11}" srcId="{1E2A38D0-FE77-4F94-BB08-34A52C4468C9}" destId="{6EBB87C3-FAD7-4F77-B804-759CAA93CDBC}" srcOrd="1" destOrd="0" parTransId="{A01795A8-777C-4CDA-9093-983A009B132C}" sibTransId="{1A48A237-7A0E-473E-B0CC-CBD737C0ED89}"/>
    <dgm:cxn modelId="{B85FCE79-DE74-4CD3-82AE-E9E2BE1F6C5A}" srcId="{1E2A38D0-FE77-4F94-BB08-34A52C4468C9}" destId="{A8581847-7B54-4F71-AAFC-4B48AE2FD38F}" srcOrd="0" destOrd="0" parTransId="{4FE6D2F0-2FE5-4927-AE34-D883FB58AF0A}" sibTransId="{61B59CC6-34E4-4670-807B-9248DB80C81C}"/>
    <dgm:cxn modelId="{34F38AB4-1E4E-4B84-A8CB-744645103483}" type="presOf" srcId="{6EBB87C3-FAD7-4F77-B804-759CAA93CDBC}" destId="{1E188117-7B7D-4F3F-9A47-C3C703B7BEBD}" srcOrd="0" destOrd="0" presId="urn:microsoft.com/office/officeart/2005/8/layout/radial6"/>
    <dgm:cxn modelId="{401301C3-CD11-45C8-828D-51164407A6C9}" type="presOf" srcId="{A8581847-7B54-4F71-AAFC-4B48AE2FD38F}" destId="{B0B839EC-1F61-4C66-B445-9B1EF542904A}" srcOrd="0" destOrd="0" presId="urn:microsoft.com/office/officeart/2005/8/layout/radial6"/>
    <dgm:cxn modelId="{1A70C1CE-42EA-43C5-B9EA-A5DF48CF2124}" type="presOf" srcId="{61B59CC6-34E4-4670-807B-9248DB80C81C}" destId="{D94A0879-84F7-478E-8885-6D2A7807D822}" srcOrd="0" destOrd="0" presId="urn:microsoft.com/office/officeart/2005/8/layout/radial6"/>
    <dgm:cxn modelId="{A72E5BD3-D0B9-4884-82DE-0B8693D2AC3C}" type="presOf" srcId="{1E2A38D0-FE77-4F94-BB08-34A52C4468C9}" destId="{137A0DD7-44AF-4105-92F3-903383A0BC04}" srcOrd="0" destOrd="0" presId="urn:microsoft.com/office/officeart/2005/8/layout/radial6"/>
    <dgm:cxn modelId="{03984FD7-5FE1-48F3-B59D-487E9B79BBFC}" type="presOf" srcId="{F966F6C3-D735-4EEF-9D7E-CF8A78F00CDB}" destId="{CB49C659-D202-4931-9457-D8A6F6288FFD}" srcOrd="0" destOrd="0" presId="urn:microsoft.com/office/officeart/2005/8/layout/radial6"/>
    <dgm:cxn modelId="{5303A4E3-5ED1-470C-B5AA-F7CC8371AD56}" srcId="{1E2A38D0-FE77-4F94-BB08-34A52C4468C9}" destId="{D1448C73-B16E-4515-8842-915F61E0C0FE}" srcOrd="2" destOrd="0" parTransId="{51CB0E4C-9402-49C7-8E7E-72B7F7954B5F}" sibTransId="{87ED724E-683B-4AAF-BAF4-EE12E3F31927}"/>
    <dgm:cxn modelId="{029F10E8-E68C-47CC-9EE7-FCEAC744F733}" type="presOf" srcId="{B2C0C864-C520-4EF6-8744-E3F3A1FA0835}" destId="{13AD3EBF-8AE8-4200-9004-176AB66D43E7}" srcOrd="0" destOrd="0" presId="urn:microsoft.com/office/officeart/2005/8/layout/radial6"/>
    <dgm:cxn modelId="{083778EA-106D-4380-85F4-22630255E087}" type="presOf" srcId="{F557FEF9-0104-4762-A1EF-4B7A2A3A7B07}" destId="{E8001BC5-A748-496F-A5BD-EDA25D294B7C}" srcOrd="0" destOrd="0" presId="urn:microsoft.com/office/officeart/2005/8/layout/radial6"/>
    <dgm:cxn modelId="{3DF5C6ED-6EAF-44D1-BB64-D4217D4E8F88}" type="presOf" srcId="{529456E2-FE09-473F-86EA-9CFDF3F65493}" destId="{09870FA3-FA28-4917-A257-08CD99DA2BA3}" srcOrd="0" destOrd="0" presId="urn:microsoft.com/office/officeart/2005/8/layout/radial6"/>
    <dgm:cxn modelId="{962826EA-667F-4B11-8867-0CB70278E32C}" type="presParOf" srcId="{178F4674-21D5-4A59-A235-56737501988F}" destId="{137A0DD7-44AF-4105-92F3-903383A0BC04}" srcOrd="0" destOrd="0" presId="urn:microsoft.com/office/officeart/2005/8/layout/radial6"/>
    <dgm:cxn modelId="{BF91E802-8D15-4A93-957D-418419A7296B}" type="presParOf" srcId="{178F4674-21D5-4A59-A235-56737501988F}" destId="{B0B839EC-1F61-4C66-B445-9B1EF542904A}" srcOrd="1" destOrd="0" presId="urn:microsoft.com/office/officeart/2005/8/layout/radial6"/>
    <dgm:cxn modelId="{2B52C80F-4E06-495B-8FAB-F2D57C6415D4}" type="presParOf" srcId="{178F4674-21D5-4A59-A235-56737501988F}" destId="{9268EB1D-2C68-44BB-96A2-ACA6AB08969D}" srcOrd="2" destOrd="0" presId="urn:microsoft.com/office/officeart/2005/8/layout/radial6"/>
    <dgm:cxn modelId="{366643F6-07A4-4306-B9CC-7EF950595B2E}" type="presParOf" srcId="{178F4674-21D5-4A59-A235-56737501988F}" destId="{D94A0879-84F7-478E-8885-6D2A7807D822}" srcOrd="3" destOrd="0" presId="urn:microsoft.com/office/officeart/2005/8/layout/radial6"/>
    <dgm:cxn modelId="{E2B3EB09-0EEC-4259-8B93-9F0917ADF338}" type="presParOf" srcId="{178F4674-21D5-4A59-A235-56737501988F}" destId="{1E188117-7B7D-4F3F-9A47-C3C703B7BEBD}" srcOrd="4" destOrd="0" presId="urn:microsoft.com/office/officeart/2005/8/layout/radial6"/>
    <dgm:cxn modelId="{98884476-E1AD-4EE4-88DE-3352B5AC9409}" type="presParOf" srcId="{178F4674-21D5-4A59-A235-56737501988F}" destId="{7D453CAF-5AD2-4B64-BB88-B6A1433F1E26}" srcOrd="5" destOrd="0" presId="urn:microsoft.com/office/officeart/2005/8/layout/radial6"/>
    <dgm:cxn modelId="{5C7DBC7A-9B38-40F4-B007-38751C997ECF}" type="presParOf" srcId="{178F4674-21D5-4A59-A235-56737501988F}" destId="{61C06375-6CD8-456F-B5ED-A91F93836EAB}" srcOrd="6" destOrd="0" presId="urn:microsoft.com/office/officeart/2005/8/layout/radial6"/>
    <dgm:cxn modelId="{15CB17A0-C4D5-41F5-A363-4B167AF9A13E}" type="presParOf" srcId="{178F4674-21D5-4A59-A235-56737501988F}" destId="{D2B6DB0F-018A-4E79-8F46-EFEAA6D9AEF8}" srcOrd="7" destOrd="0" presId="urn:microsoft.com/office/officeart/2005/8/layout/radial6"/>
    <dgm:cxn modelId="{443EC68C-735B-4D66-A468-1007F7B81267}" type="presParOf" srcId="{178F4674-21D5-4A59-A235-56737501988F}" destId="{89867219-9517-4463-A6F8-28F5B36470C4}" srcOrd="8" destOrd="0" presId="urn:microsoft.com/office/officeart/2005/8/layout/radial6"/>
    <dgm:cxn modelId="{12D77B79-B177-4B6A-A338-BCBFA7CC0CA2}" type="presParOf" srcId="{178F4674-21D5-4A59-A235-56737501988F}" destId="{F3794844-DD7F-46C6-92A6-6EA6FB709BC1}" srcOrd="9" destOrd="0" presId="urn:microsoft.com/office/officeart/2005/8/layout/radial6"/>
    <dgm:cxn modelId="{A5D52228-4DFD-4A79-9AA7-BF77C4D8238E}" type="presParOf" srcId="{178F4674-21D5-4A59-A235-56737501988F}" destId="{13AD3EBF-8AE8-4200-9004-176AB66D43E7}" srcOrd="10" destOrd="0" presId="urn:microsoft.com/office/officeart/2005/8/layout/radial6"/>
    <dgm:cxn modelId="{1FD0EC6A-D741-4E16-93C0-AE322B144EB7}" type="presParOf" srcId="{178F4674-21D5-4A59-A235-56737501988F}" destId="{EB8731B1-F077-4C86-941E-85F0333AA70F}" srcOrd="11" destOrd="0" presId="urn:microsoft.com/office/officeart/2005/8/layout/radial6"/>
    <dgm:cxn modelId="{D7B5F1A8-0362-4F48-B6C6-7366F9BCE93A}" type="presParOf" srcId="{178F4674-21D5-4A59-A235-56737501988F}" destId="{09870FA3-FA28-4917-A257-08CD99DA2BA3}" srcOrd="12" destOrd="0" presId="urn:microsoft.com/office/officeart/2005/8/layout/radial6"/>
    <dgm:cxn modelId="{3E360C34-A4F6-4E22-BA61-F2409A721F4B}" type="presParOf" srcId="{178F4674-21D5-4A59-A235-56737501988F}" destId="{E8001BC5-A748-496F-A5BD-EDA25D294B7C}" srcOrd="13" destOrd="0" presId="urn:microsoft.com/office/officeart/2005/8/layout/radial6"/>
    <dgm:cxn modelId="{C0EA6236-CED8-4938-947D-30BB44F8A824}" type="presParOf" srcId="{178F4674-21D5-4A59-A235-56737501988F}" destId="{3129BFB8-6703-4658-B597-23C9B7477154}" srcOrd="14" destOrd="0" presId="urn:microsoft.com/office/officeart/2005/8/layout/radial6"/>
    <dgm:cxn modelId="{F894C28B-2ABE-4AAD-A870-DD13EC76B964}" type="presParOf" srcId="{178F4674-21D5-4A59-A235-56737501988F}" destId="{CB49C659-D202-4931-9457-D8A6F6288FFD}" srcOrd="15"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9C659-D202-4931-9457-D8A6F6288FFD}">
      <dsp:nvSpPr>
        <dsp:cNvPr id="0" name=""/>
        <dsp:cNvSpPr/>
      </dsp:nvSpPr>
      <dsp:spPr>
        <a:xfrm>
          <a:off x="2174522" y="581670"/>
          <a:ext cx="3880554" cy="3880554"/>
        </a:xfrm>
        <a:prstGeom prst="blockArc">
          <a:avLst>
            <a:gd name="adj1" fmla="val 11880000"/>
            <a:gd name="adj2" fmla="val 16200000"/>
            <a:gd name="adj3" fmla="val 464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9870FA3-FA28-4917-A257-08CD99DA2BA3}">
      <dsp:nvSpPr>
        <dsp:cNvPr id="0" name=""/>
        <dsp:cNvSpPr/>
      </dsp:nvSpPr>
      <dsp:spPr>
        <a:xfrm>
          <a:off x="2174522" y="581670"/>
          <a:ext cx="3880554" cy="3880554"/>
        </a:xfrm>
        <a:prstGeom prst="blockArc">
          <a:avLst>
            <a:gd name="adj1" fmla="val 7560000"/>
            <a:gd name="adj2" fmla="val 11880000"/>
            <a:gd name="adj3" fmla="val 4640"/>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3794844-DD7F-46C6-92A6-6EA6FB709BC1}">
      <dsp:nvSpPr>
        <dsp:cNvPr id="0" name=""/>
        <dsp:cNvSpPr/>
      </dsp:nvSpPr>
      <dsp:spPr>
        <a:xfrm>
          <a:off x="2174522" y="581670"/>
          <a:ext cx="3880554" cy="3880554"/>
        </a:xfrm>
        <a:prstGeom prst="blockArc">
          <a:avLst>
            <a:gd name="adj1" fmla="val 3240000"/>
            <a:gd name="adj2" fmla="val 7560000"/>
            <a:gd name="adj3" fmla="val 464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1C06375-6CD8-456F-B5ED-A91F93836EAB}">
      <dsp:nvSpPr>
        <dsp:cNvPr id="0" name=""/>
        <dsp:cNvSpPr/>
      </dsp:nvSpPr>
      <dsp:spPr>
        <a:xfrm>
          <a:off x="2174522" y="581670"/>
          <a:ext cx="3880554" cy="3880554"/>
        </a:xfrm>
        <a:prstGeom prst="blockArc">
          <a:avLst>
            <a:gd name="adj1" fmla="val 20520000"/>
            <a:gd name="adj2" fmla="val 3240000"/>
            <a:gd name="adj3" fmla="val 4640"/>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94A0879-84F7-478E-8885-6D2A7807D822}">
      <dsp:nvSpPr>
        <dsp:cNvPr id="0" name=""/>
        <dsp:cNvSpPr/>
      </dsp:nvSpPr>
      <dsp:spPr>
        <a:xfrm>
          <a:off x="2174522" y="581670"/>
          <a:ext cx="3880554" cy="3880554"/>
        </a:xfrm>
        <a:prstGeom prst="blockArc">
          <a:avLst>
            <a:gd name="adj1" fmla="val 16200000"/>
            <a:gd name="adj2" fmla="val 20520000"/>
            <a:gd name="adj3" fmla="val 464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37A0DD7-44AF-4105-92F3-903383A0BC04}">
      <dsp:nvSpPr>
        <dsp:cNvPr id="0" name=""/>
        <dsp:cNvSpPr/>
      </dsp:nvSpPr>
      <dsp:spPr>
        <a:xfrm>
          <a:off x="2786071" y="1643082"/>
          <a:ext cx="2606133" cy="1786160"/>
        </a:xfrm>
        <a:prstGeom prst="ellipse">
          <a:avLst/>
        </a:prstGeom>
        <a:solidFill>
          <a:schemeClr val="tx1"/>
        </a:solidFill>
        <a:ln w="12700" cap="flat" cmpd="sng" algn="ctr">
          <a:solidFill>
            <a:schemeClr val="tx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150000"/>
            </a:lnSpc>
            <a:spcBef>
              <a:spcPct val="0"/>
            </a:spcBef>
            <a:spcAft>
              <a:spcPct val="35000"/>
            </a:spcAft>
            <a:buNone/>
          </a:pPr>
          <a:r>
            <a:rPr lang="fr-FR" sz="2000" b="1" kern="1200" dirty="0">
              <a:solidFill>
                <a:schemeClr val="accent1"/>
              </a:solidFill>
              <a:effectLst>
                <a:outerShdw blurRad="38100" dist="38100" dir="2700000" algn="tl">
                  <a:srgbClr val="000000">
                    <a:alpha val="43137"/>
                  </a:srgbClr>
                </a:outerShdw>
              </a:effectLst>
              <a:latin typeface="Agency FB" pitchFamily="34" charset="0"/>
            </a:rPr>
            <a:t>DISPOSITIONS INTERNATIONALES </a:t>
          </a:r>
        </a:p>
      </dsp:txBody>
      <dsp:txXfrm>
        <a:off x="3167730" y="1904659"/>
        <a:ext cx="1842815" cy="1263006"/>
      </dsp:txXfrm>
    </dsp:sp>
    <dsp:sp modelId="{B0B839EC-1F61-4C66-B445-9B1EF542904A}">
      <dsp:nvSpPr>
        <dsp:cNvPr id="0" name=""/>
        <dsp:cNvSpPr/>
      </dsp:nvSpPr>
      <dsp:spPr>
        <a:xfrm>
          <a:off x="3489643" y="1525"/>
          <a:ext cx="1250312" cy="125031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latin typeface="Agency FB" pitchFamily="34" charset="0"/>
            </a:rPr>
            <a:t>AMGI</a:t>
          </a:r>
        </a:p>
      </dsp:txBody>
      <dsp:txXfrm>
        <a:off x="3672747" y="184629"/>
        <a:ext cx="884104" cy="884104"/>
      </dsp:txXfrm>
    </dsp:sp>
    <dsp:sp modelId="{1E188117-7B7D-4F3F-9A47-C3C703B7BEBD}">
      <dsp:nvSpPr>
        <dsp:cNvPr id="0" name=""/>
        <dsp:cNvSpPr/>
      </dsp:nvSpPr>
      <dsp:spPr>
        <a:xfrm>
          <a:off x="5292148" y="1311122"/>
          <a:ext cx="1250312" cy="1250312"/>
        </a:xfrm>
        <a:prstGeom prst="ellipse">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latin typeface="Agency FB" pitchFamily="34" charset="0"/>
            </a:rPr>
            <a:t>CIRDI</a:t>
          </a:r>
        </a:p>
      </dsp:txBody>
      <dsp:txXfrm>
        <a:off x="5475252" y="1494226"/>
        <a:ext cx="884104" cy="884104"/>
      </dsp:txXfrm>
    </dsp:sp>
    <dsp:sp modelId="{D2B6DB0F-018A-4E79-8F46-EFEAA6D9AEF8}">
      <dsp:nvSpPr>
        <dsp:cNvPr id="0" name=""/>
        <dsp:cNvSpPr/>
      </dsp:nvSpPr>
      <dsp:spPr>
        <a:xfrm>
          <a:off x="4603653" y="3430094"/>
          <a:ext cx="1250312" cy="1250312"/>
        </a:xfrm>
        <a:prstGeom prst="ellips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latin typeface="Agency FB" pitchFamily="34" charset="0"/>
            </a:rPr>
            <a:t>CEMAC</a:t>
          </a:r>
        </a:p>
      </dsp:txBody>
      <dsp:txXfrm>
        <a:off x="4786757" y="3613198"/>
        <a:ext cx="884104" cy="884104"/>
      </dsp:txXfrm>
    </dsp:sp>
    <dsp:sp modelId="{13AD3EBF-8AE8-4200-9004-176AB66D43E7}">
      <dsp:nvSpPr>
        <dsp:cNvPr id="0" name=""/>
        <dsp:cNvSpPr/>
      </dsp:nvSpPr>
      <dsp:spPr>
        <a:xfrm>
          <a:off x="2375634" y="3430094"/>
          <a:ext cx="1250312" cy="1250312"/>
        </a:xfrm>
        <a:prstGeom prst="ellipse">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latin typeface="Agency FB" pitchFamily="34" charset="0"/>
            </a:rPr>
            <a:t>CCJA</a:t>
          </a:r>
        </a:p>
      </dsp:txBody>
      <dsp:txXfrm>
        <a:off x="2558738" y="3613198"/>
        <a:ext cx="884104" cy="884104"/>
      </dsp:txXfrm>
    </dsp:sp>
    <dsp:sp modelId="{E8001BC5-A748-496F-A5BD-EDA25D294B7C}">
      <dsp:nvSpPr>
        <dsp:cNvPr id="0" name=""/>
        <dsp:cNvSpPr/>
      </dsp:nvSpPr>
      <dsp:spPr>
        <a:xfrm>
          <a:off x="1687138" y="1311122"/>
          <a:ext cx="1250312" cy="1250312"/>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latin typeface="Agency FB" pitchFamily="34" charset="0"/>
            </a:rPr>
            <a:t>OHADA</a:t>
          </a:r>
        </a:p>
      </dsp:txBody>
      <dsp:txXfrm>
        <a:off x="1870242" y="1494226"/>
        <a:ext cx="884104" cy="88410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9EDA-9FFE-4B9C-8542-A12B739CF7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26160003-3EAF-4969-AEA4-595A39615E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5CB281A5-6208-4BD4-93B1-E3392F8C4D85}"/>
              </a:ext>
            </a:extLst>
          </p:cNvPr>
          <p:cNvSpPr>
            <a:spLocks noGrp="1"/>
          </p:cNvSpPr>
          <p:nvPr>
            <p:ph type="dt" sz="half" idx="10"/>
          </p:nvPr>
        </p:nvSpPr>
        <p:spPr/>
        <p:txBody>
          <a:bodyPr/>
          <a:lstStyle/>
          <a:p>
            <a:fld id="{E85CA381-E034-42C2-9967-B8596373035A}" type="datetimeFigureOut">
              <a:rPr lang="fr-FR" smtClean="0"/>
              <a:t>06/07/2019</a:t>
            </a:fld>
            <a:endParaRPr lang="fr-FR"/>
          </a:p>
        </p:txBody>
      </p:sp>
      <p:sp>
        <p:nvSpPr>
          <p:cNvPr id="5" name="Footer Placeholder 4">
            <a:extLst>
              <a:ext uri="{FF2B5EF4-FFF2-40B4-BE49-F238E27FC236}">
                <a16:creationId xmlns:a16="http://schemas.microsoft.com/office/drawing/2014/main" id="{99D29809-68D6-42A6-B0BD-451F6613DBC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083825F-68A0-4E54-AEA6-0C3AD72D6D5D}"/>
              </a:ext>
            </a:extLst>
          </p:cNvPr>
          <p:cNvSpPr>
            <a:spLocks noGrp="1"/>
          </p:cNvSpPr>
          <p:nvPr>
            <p:ph type="sldNum" sz="quarter" idx="12"/>
          </p:nvPr>
        </p:nvSpPr>
        <p:spPr/>
        <p:txBody>
          <a:bodyPr/>
          <a:lstStyle/>
          <a:p>
            <a:fld id="{8064EC47-505F-4639-8058-F1B2672C4BFE}" type="slidenum">
              <a:rPr lang="fr-FR" smtClean="0"/>
              <a:t>‹N°›</a:t>
            </a:fld>
            <a:endParaRPr lang="fr-FR"/>
          </a:p>
        </p:txBody>
      </p:sp>
    </p:spTree>
    <p:extLst>
      <p:ext uri="{BB962C8B-B14F-4D97-AF65-F5344CB8AC3E}">
        <p14:creationId xmlns:p14="http://schemas.microsoft.com/office/powerpoint/2010/main" val="120007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173A4-A7EB-4B74-B710-EC468E647316}"/>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3CA9A33A-C9A0-45C2-8A22-937BC074AA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D33724D1-5480-42BB-9EAE-15E3F59AD845}"/>
              </a:ext>
            </a:extLst>
          </p:cNvPr>
          <p:cNvSpPr>
            <a:spLocks noGrp="1"/>
          </p:cNvSpPr>
          <p:nvPr>
            <p:ph type="dt" sz="half" idx="10"/>
          </p:nvPr>
        </p:nvSpPr>
        <p:spPr/>
        <p:txBody>
          <a:bodyPr/>
          <a:lstStyle/>
          <a:p>
            <a:fld id="{E85CA381-E034-42C2-9967-B8596373035A}" type="datetimeFigureOut">
              <a:rPr lang="fr-FR" smtClean="0"/>
              <a:t>06/07/2019</a:t>
            </a:fld>
            <a:endParaRPr lang="fr-FR"/>
          </a:p>
        </p:txBody>
      </p:sp>
      <p:sp>
        <p:nvSpPr>
          <p:cNvPr id="5" name="Footer Placeholder 4">
            <a:extLst>
              <a:ext uri="{FF2B5EF4-FFF2-40B4-BE49-F238E27FC236}">
                <a16:creationId xmlns:a16="http://schemas.microsoft.com/office/drawing/2014/main" id="{B4C0F6B5-6D63-4F91-BCE7-07AC54D7BE26}"/>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C98E1D8-ECDC-400C-AC79-34DFD0E58FF7}"/>
              </a:ext>
            </a:extLst>
          </p:cNvPr>
          <p:cNvSpPr>
            <a:spLocks noGrp="1"/>
          </p:cNvSpPr>
          <p:nvPr>
            <p:ph type="sldNum" sz="quarter" idx="12"/>
          </p:nvPr>
        </p:nvSpPr>
        <p:spPr/>
        <p:txBody>
          <a:bodyPr/>
          <a:lstStyle/>
          <a:p>
            <a:fld id="{8064EC47-505F-4639-8058-F1B2672C4BFE}" type="slidenum">
              <a:rPr lang="fr-FR" smtClean="0"/>
              <a:t>‹N°›</a:t>
            </a:fld>
            <a:endParaRPr lang="fr-FR"/>
          </a:p>
        </p:txBody>
      </p:sp>
    </p:spTree>
    <p:extLst>
      <p:ext uri="{BB962C8B-B14F-4D97-AF65-F5344CB8AC3E}">
        <p14:creationId xmlns:p14="http://schemas.microsoft.com/office/powerpoint/2010/main" val="1896835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E486F7-4DF2-4887-AAA0-EC384A020C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CC7327BC-3A02-4380-926A-6A1BA694AC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0AA2C13-8B10-4AA9-ABDE-28BF17DC9BEB}"/>
              </a:ext>
            </a:extLst>
          </p:cNvPr>
          <p:cNvSpPr>
            <a:spLocks noGrp="1"/>
          </p:cNvSpPr>
          <p:nvPr>
            <p:ph type="dt" sz="half" idx="10"/>
          </p:nvPr>
        </p:nvSpPr>
        <p:spPr/>
        <p:txBody>
          <a:bodyPr/>
          <a:lstStyle/>
          <a:p>
            <a:fld id="{E85CA381-E034-42C2-9967-B8596373035A}" type="datetimeFigureOut">
              <a:rPr lang="fr-FR" smtClean="0"/>
              <a:t>06/07/2019</a:t>
            </a:fld>
            <a:endParaRPr lang="fr-FR"/>
          </a:p>
        </p:txBody>
      </p:sp>
      <p:sp>
        <p:nvSpPr>
          <p:cNvPr id="5" name="Footer Placeholder 4">
            <a:extLst>
              <a:ext uri="{FF2B5EF4-FFF2-40B4-BE49-F238E27FC236}">
                <a16:creationId xmlns:a16="http://schemas.microsoft.com/office/drawing/2014/main" id="{6C56D9FB-A95B-4158-B7DB-3189EEB3575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651628FB-8C55-4E05-A449-607A96B3DB54}"/>
              </a:ext>
            </a:extLst>
          </p:cNvPr>
          <p:cNvSpPr>
            <a:spLocks noGrp="1"/>
          </p:cNvSpPr>
          <p:nvPr>
            <p:ph type="sldNum" sz="quarter" idx="12"/>
          </p:nvPr>
        </p:nvSpPr>
        <p:spPr/>
        <p:txBody>
          <a:bodyPr/>
          <a:lstStyle/>
          <a:p>
            <a:fld id="{8064EC47-505F-4639-8058-F1B2672C4BFE}" type="slidenum">
              <a:rPr lang="fr-FR" smtClean="0"/>
              <a:t>‹N°›</a:t>
            </a:fld>
            <a:endParaRPr lang="fr-FR"/>
          </a:p>
        </p:txBody>
      </p:sp>
    </p:spTree>
    <p:extLst>
      <p:ext uri="{BB962C8B-B14F-4D97-AF65-F5344CB8AC3E}">
        <p14:creationId xmlns:p14="http://schemas.microsoft.com/office/powerpoint/2010/main" val="3538175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BEDC7-2F24-4A52-A7D4-D405B0DE8BB4}"/>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9AAA62CA-CC85-4B12-AF1D-17FCC36B76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D05AF02F-D0FA-432C-ABAE-782D14376512}"/>
              </a:ext>
            </a:extLst>
          </p:cNvPr>
          <p:cNvSpPr>
            <a:spLocks noGrp="1"/>
          </p:cNvSpPr>
          <p:nvPr>
            <p:ph type="dt" sz="half" idx="10"/>
          </p:nvPr>
        </p:nvSpPr>
        <p:spPr/>
        <p:txBody>
          <a:bodyPr/>
          <a:lstStyle/>
          <a:p>
            <a:fld id="{E85CA381-E034-42C2-9967-B8596373035A}" type="datetimeFigureOut">
              <a:rPr lang="fr-FR" smtClean="0"/>
              <a:t>06/07/2019</a:t>
            </a:fld>
            <a:endParaRPr lang="fr-FR"/>
          </a:p>
        </p:txBody>
      </p:sp>
      <p:sp>
        <p:nvSpPr>
          <p:cNvPr id="5" name="Footer Placeholder 4">
            <a:extLst>
              <a:ext uri="{FF2B5EF4-FFF2-40B4-BE49-F238E27FC236}">
                <a16:creationId xmlns:a16="http://schemas.microsoft.com/office/drawing/2014/main" id="{C430495B-4C99-41B7-A6A1-9AC8924B0F6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36F1244-2E1E-4529-BCEE-B04AE79DA134}"/>
              </a:ext>
            </a:extLst>
          </p:cNvPr>
          <p:cNvSpPr>
            <a:spLocks noGrp="1"/>
          </p:cNvSpPr>
          <p:nvPr>
            <p:ph type="sldNum" sz="quarter" idx="12"/>
          </p:nvPr>
        </p:nvSpPr>
        <p:spPr/>
        <p:txBody>
          <a:bodyPr/>
          <a:lstStyle/>
          <a:p>
            <a:fld id="{8064EC47-505F-4639-8058-F1B2672C4BFE}" type="slidenum">
              <a:rPr lang="fr-FR" smtClean="0"/>
              <a:t>‹N°›</a:t>
            </a:fld>
            <a:endParaRPr lang="fr-FR"/>
          </a:p>
        </p:txBody>
      </p:sp>
    </p:spTree>
    <p:extLst>
      <p:ext uri="{BB962C8B-B14F-4D97-AF65-F5344CB8AC3E}">
        <p14:creationId xmlns:p14="http://schemas.microsoft.com/office/powerpoint/2010/main" val="2932723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3493A-89E6-4304-B169-7F0EC3D70C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BFAC9314-2685-4B54-A8F6-9072220ABE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3BE7F3D-42F2-41BA-8002-72E9B5193606}"/>
              </a:ext>
            </a:extLst>
          </p:cNvPr>
          <p:cNvSpPr>
            <a:spLocks noGrp="1"/>
          </p:cNvSpPr>
          <p:nvPr>
            <p:ph type="dt" sz="half" idx="10"/>
          </p:nvPr>
        </p:nvSpPr>
        <p:spPr/>
        <p:txBody>
          <a:bodyPr/>
          <a:lstStyle/>
          <a:p>
            <a:fld id="{E85CA381-E034-42C2-9967-B8596373035A}" type="datetimeFigureOut">
              <a:rPr lang="fr-FR" smtClean="0"/>
              <a:t>06/07/2019</a:t>
            </a:fld>
            <a:endParaRPr lang="fr-FR"/>
          </a:p>
        </p:txBody>
      </p:sp>
      <p:sp>
        <p:nvSpPr>
          <p:cNvPr id="5" name="Footer Placeholder 4">
            <a:extLst>
              <a:ext uri="{FF2B5EF4-FFF2-40B4-BE49-F238E27FC236}">
                <a16:creationId xmlns:a16="http://schemas.microsoft.com/office/drawing/2014/main" id="{D818BED9-207C-4F61-8631-60F2DBF785B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9554C127-58D7-4778-935B-470978822A4E}"/>
              </a:ext>
            </a:extLst>
          </p:cNvPr>
          <p:cNvSpPr>
            <a:spLocks noGrp="1"/>
          </p:cNvSpPr>
          <p:nvPr>
            <p:ph type="sldNum" sz="quarter" idx="12"/>
          </p:nvPr>
        </p:nvSpPr>
        <p:spPr/>
        <p:txBody>
          <a:bodyPr/>
          <a:lstStyle/>
          <a:p>
            <a:fld id="{8064EC47-505F-4639-8058-F1B2672C4BFE}" type="slidenum">
              <a:rPr lang="fr-FR" smtClean="0"/>
              <a:t>‹N°›</a:t>
            </a:fld>
            <a:endParaRPr lang="fr-FR"/>
          </a:p>
        </p:txBody>
      </p:sp>
    </p:spTree>
    <p:extLst>
      <p:ext uri="{BB962C8B-B14F-4D97-AF65-F5344CB8AC3E}">
        <p14:creationId xmlns:p14="http://schemas.microsoft.com/office/powerpoint/2010/main" val="76783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FF73F-E233-409D-8F39-04D0A9C63F64}"/>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9709EFB0-FB98-4815-9C69-48FFE3B519A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661746EC-21AF-422E-9F1F-DD1BDAEDEB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19C433C7-B150-40E4-BDC8-FC4E31356B12}"/>
              </a:ext>
            </a:extLst>
          </p:cNvPr>
          <p:cNvSpPr>
            <a:spLocks noGrp="1"/>
          </p:cNvSpPr>
          <p:nvPr>
            <p:ph type="dt" sz="half" idx="10"/>
          </p:nvPr>
        </p:nvSpPr>
        <p:spPr/>
        <p:txBody>
          <a:bodyPr/>
          <a:lstStyle/>
          <a:p>
            <a:fld id="{E85CA381-E034-42C2-9967-B8596373035A}" type="datetimeFigureOut">
              <a:rPr lang="fr-FR" smtClean="0"/>
              <a:t>06/07/2019</a:t>
            </a:fld>
            <a:endParaRPr lang="fr-FR"/>
          </a:p>
        </p:txBody>
      </p:sp>
      <p:sp>
        <p:nvSpPr>
          <p:cNvPr id="6" name="Footer Placeholder 5">
            <a:extLst>
              <a:ext uri="{FF2B5EF4-FFF2-40B4-BE49-F238E27FC236}">
                <a16:creationId xmlns:a16="http://schemas.microsoft.com/office/drawing/2014/main" id="{452F3191-FDA5-416B-8E04-9C65C324AD83}"/>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8A2B50AE-B24A-403E-8A88-63F928B65B6B}"/>
              </a:ext>
            </a:extLst>
          </p:cNvPr>
          <p:cNvSpPr>
            <a:spLocks noGrp="1"/>
          </p:cNvSpPr>
          <p:nvPr>
            <p:ph type="sldNum" sz="quarter" idx="12"/>
          </p:nvPr>
        </p:nvSpPr>
        <p:spPr/>
        <p:txBody>
          <a:bodyPr/>
          <a:lstStyle/>
          <a:p>
            <a:fld id="{8064EC47-505F-4639-8058-F1B2672C4BFE}" type="slidenum">
              <a:rPr lang="fr-FR" smtClean="0"/>
              <a:t>‹N°›</a:t>
            </a:fld>
            <a:endParaRPr lang="fr-FR"/>
          </a:p>
        </p:txBody>
      </p:sp>
    </p:spTree>
    <p:extLst>
      <p:ext uri="{BB962C8B-B14F-4D97-AF65-F5344CB8AC3E}">
        <p14:creationId xmlns:p14="http://schemas.microsoft.com/office/powerpoint/2010/main" val="396897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D5D4-F606-4AD4-A82E-04D51812B03A}"/>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0CE756E-67F1-4353-8148-42CAE47CD5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59E1D4F-F19E-473E-AF9E-F306F809556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D18B41A5-A9BB-4F3F-99E3-C056A59A0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22BCEAC-8631-4070-B8B4-C753A06374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1A27E329-BEC0-477D-8882-F549A60AC021}"/>
              </a:ext>
            </a:extLst>
          </p:cNvPr>
          <p:cNvSpPr>
            <a:spLocks noGrp="1"/>
          </p:cNvSpPr>
          <p:nvPr>
            <p:ph type="dt" sz="half" idx="10"/>
          </p:nvPr>
        </p:nvSpPr>
        <p:spPr/>
        <p:txBody>
          <a:bodyPr/>
          <a:lstStyle/>
          <a:p>
            <a:fld id="{E85CA381-E034-42C2-9967-B8596373035A}" type="datetimeFigureOut">
              <a:rPr lang="fr-FR" smtClean="0"/>
              <a:t>06/07/2019</a:t>
            </a:fld>
            <a:endParaRPr lang="fr-FR"/>
          </a:p>
        </p:txBody>
      </p:sp>
      <p:sp>
        <p:nvSpPr>
          <p:cNvPr id="8" name="Footer Placeholder 7">
            <a:extLst>
              <a:ext uri="{FF2B5EF4-FFF2-40B4-BE49-F238E27FC236}">
                <a16:creationId xmlns:a16="http://schemas.microsoft.com/office/drawing/2014/main" id="{7AE3179A-C220-4974-B81E-F7B9B3BA89F6}"/>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C3FB64A-DE3C-4A62-BEE8-4F5E4C2BECEB}"/>
              </a:ext>
            </a:extLst>
          </p:cNvPr>
          <p:cNvSpPr>
            <a:spLocks noGrp="1"/>
          </p:cNvSpPr>
          <p:nvPr>
            <p:ph type="sldNum" sz="quarter" idx="12"/>
          </p:nvPr>
        </p:nvSpPr>
        <p:spPr/>
        <p:txBody>
          <a:bodyPr/>
          <a:lstStyle/>
          <a:p>
            <a:fld id="{8064EC47-505F-4639-8058-F1B2672C4BFE}" type="slidenum">
              <a:rPr lang="fr-FR" smtClean="0"/>
              <a:t>‹N°›</a:t>
            </a:fld>
            <a:endParaRPr lang="fr-FR"/>
          </a:p>
        </p:txBody>
      </p:sp>
    </p:spTree>
    <p:extLst>
      <p:ext uri="{BB962C8B-B14F-4D97-AF65-F5344CB8AC3E}">
        <p14:creationId xmlns:p14="http://schemas.microsoft.com/office/powerpoint/2010/main" val="3529470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C8107-825B-489F-9AD8-C3DAEE97AB6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C446075C-5D3A-4D29-A87F-A07A8032CE1D}"/>
              </a:ext>
            </a:extLst>
          </p:cNvPr>
          <p:cNvSpPr>
            <a:spLocks noGrp="1"/>
          </p:cNvSpPr>
          <p:nvPr>
            <p:ph type="dt" sz="half" idx="10"/>
          </p:nvPr>
        </p:nvSpPr>
        <p:spPr/>
        <p:txBody>
          <a:bodyPr/>
          <a:lstStyle/>
          <a:p>
            <a:fld id="{E85CA381-E034-42C2-9967-B8596373035A}" type="datetimeFigureOut">
              <a:rPr lang="fr-FR" smtClean="0"/>
              <a:t>06/07/2019</a:t>
            </a:fld>
            <a:endParaRPr lang="fr-FR"/>
          </a:p>
        </p:txBody>
      </p:sp>
      <p:sp>
        <p:nvSpPr>
          <p:cNvPr id="4" name="Footer Placeholder 3">
            <a:extLst>
              <a:ext uri="{FF2B5EF4-FFF2-40B4-BE49-F238E27FC236}">
                <a16:creationId xmlns:a16="http://schemas.microsoft.com/office/drawing/2014/main" id="{B67CA5F8-6B90-4910-8F42-5CC3230389BC}"/>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D58D8F01-B67C-4971-890E-9746821CF7D3}"/>
              </a:ext>
            </a:extLst>
          </p:cNvPr>
          <p:cNvSpPr>
            <a:spLocks noGrp="1"/>
          </p:cNvSpPr>
          <p:nvPr>
            <p:ph type="sldNum" sz="quarter" idx="12"/>
          </p:nvPr>
        </p:nvSpPr>
        <p:spPr/>
        <p:txBody>
          <a:bodyPr/>
          <a:lstStyle/>
          <a:p>
            <a:fld id="{8064EC47-505F-4639-8058-F1B2672C4BFE}" type="slidenum">
              <a:rPr lang="fr-FR" smtClean="0"/>
              <a:t>‹N°›</a:t>
            </a:fld>
            <a:endParaRPr lang="fr-FR"/>
          </a:p>
        </p:txBody>
      </p:sp>
    </p:spTree>
    <p:extLst>
      <p:ext uri="{BB962C8B-B14F-4D97-AF65-F5344CB8AC3E}">
        <p14:creationId xmlns:p14="http://schemas.microsoft.com/office/powerpoint/2010/main" val="2814513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1EFA4E-DBA3-4360-AA8A-C22492BC7EA3}"/>
              </a:ext>
            </a:extLst>
          </p:cNvPr>
          <p:cNvSpPr>
            <a:spLocks noGrp="1"/>
          </p:cNvSpPr>
          <p:nvPr>
            <p:ph type="dt" sz="half" idx="10"/>
          </p:nvPr>
        </p:nvSpPr>
        <p:spPr/>
        <p:txBody>
          <a:bodyPr/>
          <a:lstStyle/>
          <a:p>
            <a:fld id="{E85CA381-E034-42C2-9967-B8596373035A}" type="datetimeFigureOut">
              <a:rPr lang="fr-FR" smtClean="0"/>
              <a:t>06/07/2019</a:t>
            </a:fld>
            <a:endParaRPr lang="fr-FR"/>
          </a:p>
        </p:txBody>
      </p:sp>
      <p:sp>
        <p:nvSpPr>
          <p:cNvPr id="3" name="Footer Placeholder 2">
            <a:extLst>
              <a:ext uri="{FF2B5EF4-FFF2-40B4-BE49-F238E27FC236}">
                <a16:creationId xmlns:a16="http://schemas.microsoft.com/office/drawing/2014/main" id="{8BC6ECD1-49A8-4B2C-B0DC-2452AEEFA8ED}"/>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20008850-51A0-470E-9F34-C0656DD5FAFC}"/>
              </a:ext>
            </a:extLst>
          </p:cNvPr>
          <p:cNvSpPr>
            <a:spLocks noGrp="1"/>
          </p:cNvSpPr>
          <p:nvPr>
            <p:ph type="sldNum" sz="quarter" idx="12"/>
          </p:nvPr>
        </p:nvSpPr>
        <p:spPr/>
        <p:txBody>
          <a:bodyPr/>
          <a:lstStyle/>
          <a:p>
            <a:fld id="{8064EC47-505F-4639-8058-F1B2672C4BFE}" type="slidenum">
              <a:rPr lang="fr-FR" smtClean="0"/>
              <a:t>‹N°›</a:t>
            </a:fld>
            <a:endParaRPr lang="fr-FR"/>
          </a:p>
        </p:txBody>
      </p:sp>
    </p:spTree>
    <p:extLst>
      <p:ext uri="{BB962C8B-B14F-4D97-AF65-F5344CB8AC3E}">
        <p14:creationId xmlns:p14="http://schemas.microsoft.com/office/powerpoint/2010/main" val="2857887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3CEB6-3D49-4A73-8E61-4698B604C6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093AD362-2C29-4963-9BFC-269262D6AB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4FBD01F5-0674-4518-8AD0-C5C8DAA4F4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8A785B-7D8E-4273-BFE3-6AA9D65D86E7}"/>
              </a:ext>
            </a:extLst>
          </p:cNvPr>
          <p:cNvSpPr>
            <a:spLocks noGrp="1"/>
          </p:cNvSpPr>
          <p:nvPr>
            <p:ph type="dt" sz="half" idx="10"/>
          </p:nvPr>
        </p:nvSpPr>
        <p:spPr/>
        <p:txBody>
          <a:bodyPr/>
          <a:lstStyle/>
          <a:p>
            <a:fld id="{E85CA381-E034-42C2-9967-B8596373035A}" type="datetimeFigureOut">
              <a:rPr lang="fr-FR" smtClean="0"/>
              <a:t>06/07/2019</a:t>
            </a:fld>
            <a:endParaRPr lang="fr-FR"/>
          </a:p>
        </p:txBody>
      </p:sp>
      <p:sp>
        <p:nvSpPr>
          <p:cNvPr id="6" name="Footer Placeholder 5">
            <a:extLst>
              <a:ext uri="{FF2B5EF4-FFF2-40B4-BE49-F238E27FC236}">
                <a16:creationId xmlns:a16="http://schemas.microsoft.com/office/drawing/2014/main" id="{5BFA1B11-39D2-46B1-808B-80E786A70C37}"/>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63EF1409-0578-41B8-8DED-C5F703563BA8}"/>
              </a:ext>
            </a:extLst>
          </p:cNvPr>
          <p:cNvSpPr>
            <a:spLocks noGrp="1"/>
          </p:cNvSpPr>
          <p:nvPr>
            <p:ph type="sldNum" sz="quarter" idx="12"/>
          </p:nvPr>
        </p:nvSpPr>
        <p:spPr/>
        <p:txBody>
          <a:bodyPr/>
          <a:lstStyle/>
          <a:p>
            <a:fld id="{8064EC47-505F-4639-8058-F1B2672C4BFE}" type="slidenum">
              <a:rPr lang="fr-FR" smtClean="0"/>
              <a:t>‹N°›</a:t>
            </a:fld>
            <a:endParaRPr lang="fr-FR"/>
          </a:p>
        </p:txBody>
      </p:sp>
    </p:spTree>
    <p:extLst>
      <p:ext uri="{BB962C8B-B14F-4D97-AF65-F5344CB8AC3E}">
        <p14:creationId xmlns:p14="http://schemas.microsoft.com/office/powerpoint/2010/main" val="2805123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052D-E06C-47A5-A7B1-EA24EBFCD5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0213F78A-B584-42CA-A077-E33FC7EBC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B2E7CC9E-E5EE-45CF-9FCF-7CEC4D7C78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62FD82-C334-4E01-9AB2-612482DE5FFD}"/>
              </a:ext>
            </a:extLst>
          </p:cNvPr>
          <p:cNvSpPr>
            <a:spLocks noGrp="1"/>
          </p:cNvSpPr>
          <p:nvPr>
            <p:ph type="dt" sz="half" idx="10"/>
          </p:nvPr>
        </p:nvSpPr>
        <p:spPr/>
        <p:txBody>
          <a:bodyPr/>
          <a:lstStyle/>
          <a:p>
            <a:fld id="{E85CA381-E034-42C2-9967-B8596373035A}" type="datetimeFigureOut">
              <a:rPr lang="fr-FR" smtClean="0"/>
              <a:t>06/07/2019</a:t>
            </a:fld>
            <a:endParaRPr lang="fr-FR"/>
          </a:p>
        </p:txBody>
      </p:sp>
      <p:sp>
        <p:nvSpPr>
          <p:cNvPr id="6" name="Footer Placeholder 5">
            <a:extLst>
              <a:ext uri="{FF2B5EF4-FFF2-40B4-BE49-F238E27FC236}">
                <a16:creationId xmlns:a16="http://schemas.microsoft.com/office/drawing/2014/main" id="{B945D987-95E5-4FAE-9EF8-6581E889133E}"/>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99F005A-BAE6-4CDE-B847-5B379285A2EB}"/>
              </a:ext>
            </a:extLst>
          </p:cNvPr>
          <p:cNvSpPr>
            <a:spLocks noGrp="1"/>
          </p:cNvSpPr>
          <p:nvPr>
            <p:ph type="sldNum" sz="quarter" idx="12"/>
          </p:nvPr>
        </p:nvSpPr>
        <p:spPr/>
        <p:txBody>
          <a:bodyPr/>
          <a:lstStyle/>
          <a:p>
            <a:fld id="{8064EC47-505F-4639-8058-F1B2672C4BFE}" type="slidenum">
              <a:rPr lang="fr-FR" smtClean="0"/>
              <a:t>‹N°›</a:t>
            </a:fld>
            <a:endParaRPr lang="fr-FR"/>
          </a:p>
        </p:txBody>
      </p:sp>
    </p:spTree>
    <p:extLst>
      <p:ext uri="{BB962C8B-B14F-4D97-AF65-F5344CB8AC3E}">
        <p14:creationId xmlns:p14="http://schemas.microsoft.com/office/powerpoint/2010/main" val="2769077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8D35A5-B26F-42D3-BACB-08708FB359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4AF21ACE-2F97-4304-B8AE-9EE7200BF9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F49307A-7182-471B-81EA-66CA53BBBE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CA381-E034-42C2-9967-B8596373035A}" type="datetimeFigureOut">
              <a:rPr lang="fr-FR" smtClean="0"/>
              <a:t>06/07/2019</a:t>
            </a:fld>
            <a:endParaRPr lang="fr-FR"/>
          </a:p>
        </p:txBody>
      </p:sp>
      <p:sp>
        <p:nvSpPr>
          <p:cNvPr id="5" name="Footer Placeholder 4">
            <a:extLst>
              <a:ext uri="{FF2B5EF4-FFF2-40B4-BE49-F238E27FC236}">
                <a16:creationId xmlns:a16="http://schemas.microsoft.com/office/drawing/2014/main" id="{A669CF61-68AD-4D51-A03A-31A74A8862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3A68AA5D-CC18-46A1-BD6F-8FDF1672D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4EC47-505F-4639-8058-F1B2672C4BFE}" type="slidenum">
              <a:rPr lang="fr-FR" smtClean="0"/>
              <a:t>‹N°›</a:t>
            </a:fld>
            <a:endParaRPr lang="fr-FR"/>
          </a:p>
        </p:txBody>
      </p:sp>
    </p:spTree>
    <p:extLst>
      <p:ext uri="{BB962C8B-B14F-4D97-AF65-F5344CB8AC3E}">
        <p14:creationId xmlns:p14="http://schemas.microsoft.com/office/powerpoint/2010/main" val="858665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file:///C:/Users/Abou%20Hani/Desktop/ANIE/Mise%20&#224;%20niveau%20Entreprises" TargetMode="External"/><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jpeg"/><Relationship Id="rId5" Type="http://schemas.openxmlformats.org/officeDocument/2006/relationships/image" Target="../media/image4.png"/><Relationship Id="rId10" Type="http://schemas.openxmlformats.org/officeDocument/2006/relationships/image" Target="../media/image39.jpeg"/><Relationship Id="rId4" Type="http://schemas.openxmlformats.org/officeDocument/2006/relationships/image" Target="../media/image3.png"/><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1.png"/><Relationship Id="rId12" Type="http://schemas.openxmlformats.org/officeDocument/2006/relationships/image" Target="../media/image42.jpe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1.jpeg"/><Relationship Id="rId5" Type="http://schemas.openxmlformats.org/officeDocument/2006/relationships/image" Target="../media/image4.png"/><Relationship Id="rId10" Type="http://schemas.openxmlformats.org/officeDocument/2006/relationships/image" Target="../media/image40.jpeg"/><Relationship Id="rId4" Type="http://schemas.openxmlformats.org/officeDocument/2006/relationships/image" Target="../media/image3.png"/><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1.png"/><Relationship Id="rId12" Type="http://schemas.openxmlformats.org/officeDocument/2006/relationships/image" Target="../media/image47.jpe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6.jpeg"/><Relationship Id="rId5" Type="http://schemas.openxmlformats.org/officeDocument/2006/relationships/image" Target="../media/image4.png"/><Relationship Id="rId10" Type="http://schemas.openxmlformats.org/officeDocument/2006/relationships/image" Target="../media/image45.jpeg"/><Relationship Id="rId4" Type="http://schemas.openxmlformats.org/officeDocument/2006/relationships/image" Target="../media/image3.png"/><Relationship Id="rId9" Type="http://schemas.openxmlformats.org/officeDocument/2006/relationships/image" Target="../media/image44.jpe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1.jpeg"/><Relationship Id="rId4" Type="http://schemas.openxmlformats.org/officeDocument/2006/relationships/image" Target="../media/image3.png"/><Relationship Id="rId9" Type="http://schemas.openxmlformats.org/officeDocument/2006/relationships/image" Target="../media/image44.jpeg"/></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7.jpeg"/><Relationship Id="rId5" Type="http://schemas.openxmlformats.org/officeDocument/2006/relationships/image" Target="../media/image4.png"/><Relationship Id="rId10" Type="http://schemas.openxmlformats.org/officeDocument/2006/relationships/image" Target="../media/image54.jpeg"/><Relationship Id="rId4" Type="http://schemas.openxmlformats.org/officeDocument/2006/relationships/image" Target="../media/image3.png"/><Relationship Id="rId9" Type="http://schemas.openxmlformats.org/officeDocument/2006/relationships/image" Target="../media/image53.jpeg"/></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4.jpeg"/><Relationship Id="rId4" Type="http://schemas.openxmlformats.org/officeDocument/2006/relationships/image" Target="../media/image3.png"/><Relationship Id="rId9"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3" Type="http://schemas.openxmlformats.org/officeDocument/2006/relationships/image" Target="../media/image2.png"/><Relationship Id="rId7" Type="http://schemas.openxmlformats.org/officeDocument/2006/relationships/image" Target="../media/image1.png"/><Relationship Id="rId12" Type="http://schemas.openxmlformats.org/officeDocument/2006/relationships/image" Target="../media/image59.jpe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8.jpeg"/><Relationship Id="rId5" Type="http://schemas.openxmlformats.org/officeDocument/2006/relationships/image" Target="../media/image4.png"/><Relationship Id="rId10" Type="http://schemas.openxmlformats.org/officeDocument/2006/relationships/image" Target="../media/image57.jpeg"/><Relationship Id="rId4" Type="http://schemas.openxmlformats.org/officeDocument/2006/relationships/image" Target="../media/image3.png"/><Relationship Id="rId9" Type="http://schemas.openxmlformats.org/officeDocument/2006/relationships/image" Target="../media/image56.png"/><Relationship Id="rId14" Type="http://schemas.openxmlformats.org/officeDocument/2006/relationships/image" Target="../media/image61.jpeg"/></Relationships>
</file>

<file path=ppt/slides/_rels/slide1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png"/><Relationship Id="rId7" Type="http://schemas.openxmlformats.org/officeDocument/2006/relationships/image" Target="../media/image1.png"/><Relationship Id="rId12" Type="http://schemas.openxmlformats.org/officeDocument/2006/relationships/image" Target="../media/image65.jpe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4.jpeg"/><Relationship Id="rId5" Type="http://schemas.openxmlformats.org/officeDocument/2006/relationships/image" Target="../media/image4.png"/><Relationship Id="rId10" Type="http://schemas.openxmlformats.org/officeDocument/2006/relationships/image" Target="../media/image63.jpeg"/><Relationship Id="rId4" Type="http://schemas.openxmlformats.org/officeDocument/2006/relationships/image" Target="../media/image3.png"/><Relationship Id="rId9"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3" Type="http://schemas.openxmlformats.org/officeDocument/2006/relationships/image" Target="../media/image2.png"/><Relationship Id="rId7" Type="http://schemas.openxmlformats.org/officeDocument/2006/relationships/image" Target="../media/image1.png"/><Relationship Id="rId12" Type="http://schemas.openxmlformats.org/officeDocument/2006/relationships/image" Target="../media/image70.jpe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9.jpeg"/><Relationship Id="rId5" Type="http://schemas.openxmlformats.org/officeDocument/2006/relationships/image" Target="../media/image4.png"/><Relationship Id="rId15" Type="http://schemas.openxmlformats.org/officeDocument/2006/relationships/image" Target="../media/image73.jpeg"/><Relationship Id="rId10" Type="http://schemas.openxmlformats.org/officeDocument/2006/relationships/image" Target="../media/image68.jpeg"/><Relationship Id="rId4" Type="http://schemas.openxmlformats.org/officeDocument/2006/relationships/image" Target="../media/image3.png"/><Relationship Id="rId9" Type="http://schemas.openxmlformats.org/officeDocument/2006/relationships/image" Target="../media/image67.jpeg"/><Relationship Id="rId14" Type="http://schemas.openxmlformats.org/officeDocument/2006/relationships/image" Target="../media/image72.jpeg"/></Relationships>
</file>

<file path=ppt/slides/_rels/slide2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5.jpeg"/><Relationship Id="rId4" Type="http://schemas.openxmlformats.org/officeDocument/2006/relationships/image" Target="../media/image3.png"/><Relationship Id="rId9" Type="http://schemas.openxmlformats.org/officeDocument/2006/relationships/image" Target="../media/image74.jpe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7.jpe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3.jpeg"/><Relationship Id="rId4" Type="http://schemas.openxmlformats.org/officeDocument/2006/relationships/image" Target="../media/image3.png"/><Relationship Id="rId9" Type="http://schemas.openxmlformats.org/officeDocument/2006/relationships/image" Target="../media/image66.jpeg"/></Relationships>
</file>

<file path=ppt/slides/_rels/slide2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2.png"/><Relationship Id="rId4" Type="http://schemas.openxmlformats.org/officeDocument/2006/relationships/image" Target="../media/image3.png"/><Relationship Id="rId9"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2.png"/><Relationship Id="rId7" Type="http://schemas.openxmlformats.org/officeDocument/2006/relationships/image" Target="../media/image1.png"/><Relationship Id="rId12" Type="http://schemas.microsoft.com/office/2007/relationships/diagramDrawing" Target="../diagrams/drawing1.xml"/><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diagramColors" Target="../diagrams/colors1.xml"/><Relationship Id="rId5" Type="http://schemas.openxmlformats.org/officeDocument/2006/relationships/image" Target="../media/image4.png"/><Relationship Id="rId10" Type="http://schemas.openxmlformats.org/officeDocument/2006/relationships/diagramQuickStyle" Target="../diagrams/quickStyle1.xml"/><Relationship Id="rId4" Type="http://schemas.openxmlformats.org/officeDocument/2006/relationships/image" Target="../media/image3.png"/><Relationship Id="rId9"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hyperlink" Target="file:///C:/Users/Abou%20Hani/Desktop/ANIE/Mise%20&#224;%20niveau%20Entreprises" TargetMode="External"/><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jpe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image" Target="../media/image2.png"/><Relationship Id="rId21" Type="http://schemas.openxmlformats.org/officeDocument/2006/relationships/image" Target="../media/image28.jpeg"/><Relationship Id="rId7" Type="http://schemas.openxmlformats.org/officeDocument/2006/relationships/image" Target="../media/image1.png"/><Relationship Id="rId12" Type="http://schemas.openxmlformats.org/officeDocument/2006/relationships/image" Target="../media/image19.png"/><Relationship Id="rId17" Type="http://schemas.openxmlformats.org/officeDocument/2006/relationships/image" Target="../media/image24.jpeg"/><Relationship Id="rId2" Type="http://schemas.openxmlformats.org/officeDocument/2006/relationships/image" Target="../media/image11.jpg"/><Relationship Id="rId16" Type="http://schemas.openxmlformats.org/officeDocument/2006/relationships/image" Target="../media/image23.jpeg"/><Relationship Id="rId20"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8.jpeg"/><Relationship Id="rId5" Type="http://schemas.openxmlformats.org/officeDocument/2006/relationships/image" Target="../media/image4.png"/><Relationship Id="rId15" Type="http://schemas.openxmlformats.org/officeDocument/2006/relationships/image" Target="../media/image22.jpeg"/><Relationship Id="rId10" Type="http://schemas.openxmlformats.org/officeDocument/2006/relationships/image" Target="../media/image17.jpeg"/><Relationship Id="rId19"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16.jpeg"/><Relationship Id="rId1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png"/><Relationship Id="rId7" Type="http://schemas.openxmlformats.org/officeDocument/2006/relationships/image" Target="../media/image1.png"/><Relationship Id="rId12" Type="http://schemas.openxmlformats.org/officeDocument/2006/relationships/image" Target="../media/image30.jpe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9.jpeg"/><Relationship Id="rId5" Type="http://schemas.openxmlformats.org/officeDocument/2006/relationships/image" Target="../media/image4.png"/><Relationship Id="rId10" Type="http://schemas.openxmlformats.org/officeDocument/2006/relationships/image" Target="../media/image22.jpeg"/><Relationship Id="rId4" Type="http://schemas.openxmlformats.org/officeDocument/2006/relationships/image" Target="../media/image3.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png"/><Relationship Id="rId12" Type="http://schemas.openxmlformats.org/officeDocument/2006/relationships/image" Target="../media/image32.jpe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1.jpeg"/><Relationship Id="rId5" Type="http://schemas.openxmlformats.org/officeDocument/2006/relationships/image" Target="../media/image4.png"/><Relationship Id="rId10" Type="http://schemas.openxmlformats.org/officeDocument/2006/relationships/image" Target="../media/image23.jpeg"/><Relationship Id="rId4" Type="http://schemas.openxmlformats.org/officeDocument/2006/relationships/image" Target="../media/image3.pn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35.jpeg"/><Relationship Id="rId3" Type="http://schemas.openxmlformats.org/officeDocument/2006/relationships/image" Target="../media/image2.png"/><Relationship Id="rId7" Type="http://schemas.openxmlformats.org/officeDocument/2006/relationships/image" Target="../media/image1.png"/><Relationship Id="rId12" Type="http://schemas.openxmlformats.org/officeDocument/2006/relationships/image" Target="../media/image34.jpe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3.jpeg"/><Relationship Id="rId5" Type="http://schemas.openxmlformats.org/officeDocument/2006/relationships/image" Target="../media/image4.png"/><Relationship Id="rId10" Type="http://schemas.openxmlformats.org/officeDocument/2006/relationships/image" Target="../media/image22.jpeg"/><Relationship Id="rId4" Type="http://schemas.openxmlformats.org/officeDocument/2006/relationships/image" Target="../media/image3.png"/><Relationship Id="rId9" Type="http://schemas.openxmlformats.org/officeDocument/2006/relationships/image" Target="../media/image20.jpeg"/><Relationship Id="rId1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AD1AF8-666E-4A2F-8F4B-DABDB24DF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0340"/>
            <a:ext cx="10132617" cy="937659"/>
          </a:xfrm>
          <a:prstGeom prst="rect">
            <a:avLst/>
          </a:prstGeom>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84579"/>
            <a:ext cx="821159" cy="674523"/>
          </a:xfrm>
          <a:prstGeom prst="rect">
            <a:avLst/>
          </a:prstGeom>
        </p:spPr>
      </p:pic>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4" y="834963"/>
            <a:ext cx="10087119" cy="567904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1" name="Titre 1">
            <a:extLst>
              <a:ext uri="{FF2B5EF4-FFF2-40B4-BE49-F238E27FC236}">
                <a16:creationId xmlns:a16="http://schemas.microsoft.com/office/drawing/2014/main" id="{DA89FEBD-7DE5-A843-8AFA-14FBEB3897FB}"/>
              </a:ext>
            </a:extLst>
          </p:cNvPr>
          <p:cNvSpPr txBox="1">
            <a:spLocks/>
          </p:cNvSpPr>
          <p:nvPr/>
        </p:nvSpPr>
        <p:spPr>
          <a:xfrm>
            <a:off x="721381" y="1264344"/>
            <a:ext cx="9119334" cy="1944216"/>
          </a:xfrm>
          <a:prstGeom prst="rect">
            <a:avLst/>
          </a:prstGeom>
          <a:solidFill>
            <a:schemeClr val="accent1"/>
          </a:solidFill>
          <a:ln>
            <a:solidFill>
              <a:srgbClr val="002060"/>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lvl="0" algn="ctr">
              <a:spcBef>
                <a:spcPct val="0"/>
              </a:spcBef>
              <a:defRPr/>
            </a:pPr>
            <a:br>
              <a:rPr lang="fr-FR" sz="4400" b="1" dirty="0">
                <a:effectLst>
                  <a:outerShdw blurRad="38100" dist="38100" dir="2700000" algn="tl">
                    <a:srgbClr val="000000">
                      <a:alpha val="43137"/>
                    </a:srgbClr>
                  </a:outerShdw>
                </a:effectLst>
                <a:latin typeface="Agency FB" pitchFamily="34" charset="0"/>
              </a:rPr>
            </a:br>
            <a:endParaRPr lang="fr-FR" sz="4400" b="1" dirty="0">
              <a:effectLst>
                <a:outerShdw blurRad="38100" dist="38100" dir="2700000" algn="tl">
                  <a:srgbClr val="000000">
                    <a:alpha val="43137"/>
                  </a:srgbClr>
                </a:outerShdw>
              </a:effectLst>
              <a:latin typeface="Agency FB" pitchFamily="34" charset="0"/>
            </a:endParaRPr>
          </a:p>
          <a:p>
            <a:pPr lvl="0" algn="ctr">
              <a:spcBef>
                <a:spcPct val="0"/>
              </a:spcBef>
              <a:defRPr/>
            </a:pPr>
            <a:r>
              <a:rPr lang="fr-FR" sz="3200" b="1" dirty="0">
                <a:effectLst>
                  <a:outerShdw blurRad="38100" dist="38100" dir="2700000" algn="tl">
                    <a:srgbClr val="000000">
                      <a:alpha val="43137"/>
                    </a:srgbClr>
                  </a:outerShdw>
                </a:effectLst>
                <a:latin typeface="Agency FB" pitchFamily="34" charset="0"/>
              </a:rPr>
              <a:t>TCHAD, le Territoire des Nouvelles Opportunités</a:t>
            </a:r>
            <a:br>
              <a:rPr lang="fr-FR" sz="2400" b="1" dirty="0">
                <a:solidFill>
                  <a:srgbClr val="002060"/>
                </a:solidFill>
                <a:effectLst>
                  <a:outerShdw blurRad="38100" dist="38100" dir="2700000" algn="tl">
                    <a:srgbClr val="000000">
                      <a:alpha val="43137"/>
                    </a:srgbClr>
                  </a:outerShdw>
                </a:effectLst>
                <a:latin typeface="Agency FB" pitchFamily="34" charset="0"/>
              </a:rPr>
            </a:br>
            <a:br>
              <a:rPr lang="fr-FR" sz="4400" b="1" dirty="0">
                <a:effectLst>
                  <a:outerShdw blurRad="38100" dist="38100" dir="2700000" algn="tl">
                    <a:srgbClr val="000000">
                      <a:alpha val="43137"/>
                    </a:srgbClr>
                  </a:outerShdw>
                </a:effectLst>
                <a:latin typeface="Agency FB" pitchFamily="34" charset="0"/>
              </a:rPr>
            </a:br>
            <a:endParaRPr lang="fr-FR" sz="4800" b="1" dirty="0">
              <a:effectLst>
                <a:outerShdw blurRad="38100" dist="38100" dir="2700000" algn="tl">
                  <a:srgbClr val="000000">
                    <a:alpha val="43137"/>
                  </a:srgbClr>
                </a:outerShdw>
              </a:effectLst>
              <a:latin typeface="Agency FB" pitchFamily="34" charset="0"/>
            </a:endParaRPr>
          </a:p>
        </p:txBody>
      </p:sp>
      <p:sp>
        <p:nvSpPr>
          <p:cNvPr id="13" name="ZoneTexte 12">
            <a:extLst>
              <a:ext uri="{FF2B5EF4-FFF2-40B4-BE49-F238E27FC236}">
                <a16:creationId xmlns:a16="http://schemas.microsoft.com/office/drawing/2014/main" id="{32E00956-5A1E-A94B-A510-436D4E1F921F}"/>
              </a:ext>
            </a:extLst>
          </p:cNvPr>
          <p:cNvSpPr txBox="1"/>
          <p:nvPr/>
        </p:nvSpPr>
        <p:spPr>
          <a:xfrm>
            <a:off x="2709654" y="4126633"/>
            <a:ext cx="4493668" cy="369332"/>
          </a:xfrm>
          <a:prstGeom prst="rect">
            <a:avLst/>
          </a:prstGeom>
          <a:noFill/>
        </p:spPr>
        <p:txBody>
          <a:bodyPr wrap="square" rtlCol="0">
            <a:spAutoFit/>
          </a:bodyPr>
          <a:lstStyle/>
          <a:p>
            <a:r>
              <a:rPr lang="fr-FR" b="1" i="1" dirty="0"/>
              <a:t>DIRECTION DE SERVICES AUX INVESTISSEURS</a:t>
            </a:r>
            <a:endParaRPr lang="en-US" b="1" i="1" dirty="0"/>
          </a:p>
        </p:txBody>
      </p:sp>
      <p:pic>
        <p:nvPicPr>
          <p:cNvPr id="16" name="Image 15" descr="01.jpg">
            <a:hlinkClick r:id="rId8"/>
            <a:extLst>
              <a:ext uri="{FF2B5EF4-FFF2-40B4-BE49-F238E27FC236}">
                <a16:creationId xmlns:a16="http://schemas.microsoft.com/office/drawing/2014/main" id="{2F47CA64-4FBA-7740-84F0-1A4D71201BFB}"/>
              </a:ext>
            </a:extLst>
          </p:cNvPr>
          <p:cNvPicPr/>
          <p:nvPr/>
        </p:nvPicPr>
        <p:blipFill>
          <a:blip r:embed="rId9" cstate="print"/>
          <a:stretch>
            <a:fillRect/>
          </a:stretch>
        </p:blipFill>
        <p:spPr>
          <a:xfrm>
            <a:off x="6054533" y="4735377"/>
            <a:ext cx="3786182" cy="1357322"/>
          </a:xfrm>
          <a:prstGeom prst="rect">
            <a:avLst/>
          </a:prstGeom>
        </p:spPr>
      </p:pic>
      <p:sp>
        <p:nvSpPr>
          <p:cNvPr id="19" name="Rectangle 18">
            <a:extLst>
              <a:ext uri="{FF2B5EF4-FFF2-40B4-BE49-F238E27FC236}">
                <a16:creationId xmlns:a16="http://schemas.microsoft.com/office/drawing/2014/main" id="{FC6F0F62-9A89-8E42-AC01-290440B31ADA}"/>
              </a:ext>
            </a:extLst>
          </p:cNvPr>
          <p:cNvSpPr/>
          <p:nvPr/>
        </p:nvSpPr>
        <p:spPr>
          <a:xfrm>
            <a:off x="6486581" y="6002486"/>
            <a:ext cx="3214678" cy="498598"/>
          </a:xfrm>
          <a:prstGeom prst="rect">
            <a:avLst/>
          </a:prstGeom>
        </p:spPr>
        <p:txBody>
          <a:bodyPr wrap="square">
            <a:spAutoFit/>
          </a:bodyPr>
          <a:lstStyle/>
          <a:p>
            <a:pPr lvl="0" algn="ctr">
              <a:lnSpc>
                <a:spcPct val="120000"/>
              </a:lnSpc>
              <a:spcBef>
                <a:spcPct val="20000"/>
              </a:spcBef>
            </a:pPr>
            <a:r>
              <a:rPr lang="fr-FR" sz="2200" b="1" dirty="0">
                <a:solidFill>
                  <a:srgbClr val="002060"/>
                </a:solidFill>
                <a:latin typeface="Agency FB" pitchFamily="34" charset="0"/>
              </a:rPr>
              <a:t>www.anie-tchad.com</a:t>
            </a:r>
          </a:p>
        </p:txBody>
      </p:sp>
    </p:spTree>
    <p:extLst>
      <p:ext uri="{BB962C8B-B14F-4D97-AF65-F5344CB8AC3E}">
        <p14:creationId xmlns:p14="http://schemas.microsoft.com/office/powerpoint/2010/main" val="2670193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31" name="Titre 4">
            <a:extLst>
              <a:ext uri="{FF2B5EF4-FFF2-40B4-BE49-F238E27FC236}">
                <a16:creationId xmlns:a16="http://schemas.microsoft.com/office/drawing/2014/main" id="{53F76AA9-8E6E-2E4A-9678-F0389BE739DC}"/>
              </a:ext>
            </a:extLst>
          </p:cNvPr>
          <p:cNvSpPr txBox="1">
            <a:spLocks/>
          </p:cNvSpPr>
          <p:nvPr/>
        </p:nvSpPr>
        <p:spPr>
          <a:xfrm>
            <a:off x="0" y="10567"/>
            <a:ext cx="10092053" cy="10715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800" b="1">
                <a:solidFill>
                  <a:schemeClr val="tx1"/>
                </a:solidFill>
                <a:effectLst>
                  <a:outerShdw blurRad="38100" dist="38100" dir="2700000" algn="tl">
                    <a:srgbClr val="000000">
                      <a:alpha val="43137"/>
                    </a:srgbClr>
                  </a:outerShdw>
                </a:effectLst>
                <a:latin typeface="Agency FB" pitchFamily="34" charset="0"/>
              </a:rPr>
              <a:t>Elevage</a:t>
            </a:r>
            <a:endParaRPr lang="fr-FR" sz="4800" b="1" dirty="0">
              <a:solidFill>
                <a:schemeClr val="tx1"/>
              </a:solidFill>
              <a:effectLst>
                <a:outerShdw blurRad="38100" dist="38100" dir="2700000" algn="tl">
                  <a:srgbClr val="000000">
                    <a:alpha val="43137"/>
                  </a:srgbClr>
                </a:outerShdw>
              </a:effectLst>
              <a:latin typeface="Agency FB" pitchFamily="34" charset="0"/>
            </a:endParaRPr>
          </a:p>
        </p:txBody>
      </p:sp>
      <p:pic>
        <p:nvPicPr>
          <p:cNvPr id="32" name="Image 31" descr="Résultat de recherche d'images pour &quot;viande&quot;">
            <a:extLst>
              <a:ext uri="{FF2B5EF4-FFF2-40B4-BE49-F238E27FC236}">
                <a16:creationId xmlns:a16="http://schemas.microsoft.com/office/drawing/2014/main" id="{D54C057E-4C00-3046-A98C-245EEC8BF80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4145" y="36568"/>
            <a:ext cx="2438465" cy="1000108"/>
          </a:xfrm>
          <a:prstGeom prst="rect">
            <a:avLst/>
          </a:prstGeom>
          <a:noFill/>
          <a:ln>
            <a:noFill/>
          </a:ln>
        </p:spPr>
      </p:pic>
      <p:pic>
        <p:nvPicPr>
          <p:cNvPr id="33" name="Picture 1" descr="C:\Users\communication anie\Desktop\Documents ANIE\Images Dépliant GU\DSC_5159 2.JPG">
            <a:extLst>
              <a:ext uri="{FF2B5EF4-FFF2-40B4-BE49-F238E27FC236}">
                <a16:creationId xmlns:a16="http://schemas.microsoft.com/office/drawing/2014/main" id="{AB42E637-DC99-DF40-AB9F-194643CEEB66}"/>
              </a:ext>
            </a:extLst>
          </p:cNvPr>
          <p:cNvPicPr>
            <a:picLocks noChangeAspect="1" noChangeArrowheads="1"/>
          </p:cNvPicPr>
          <p:nvPr/>
        </p:nvPicPr>
        <p:blipFill>
          <a:blip r:embed="rId9" cstate="print"/>
          <a:srcRect/>
          <a:stretch>
            <a:fillRect/>
          </a:stretch>
        </p:blipFill>
        <p:spPr bwMode="auto">
          <a:xfrm>
            <a:off x="281654" y="10568"/>
            <a:ext cx="2239487" cy="1052109"/>
          </a:xfrm>
          <a:prstGeom prst="rect">
            <a:avLst/>
          </a:prstGeom>
          <a:noFill/>
        </p:spPr>
      </p:pic>
      <p:pic>
        <p:nvPicPr>
          <p:cNvPr id="34" name="Picture 2" descr="C:\Users\admin\Desktop\DSI\DOC INVESTIR\invest manifesta\images bibliothek\vache elevage.jpg">
            <a:extLst>
              <a:ext uri="{FF2B5EF4-FFF2-40B4-BE49-F238E27FC236}">
                <a16:creationId xmlns:a16="http://schemas.microsoft.com/office/drawing/2014/main" id="{1B790FAB-024D-1945-854D-FDC5E0EF3D86}"/>
              </a:ext>
            </a:extLst>
          </p:cNvPr>
          <p:cNvPicPr>
            <a:picLocks noChangeAspect="1" noChangeArrowheads="1"/>
          </p:cNvPicPr>
          <p:nvPr/>
        </p:nvPicPr>
        <p:blipFill>
          <a:blip r:embed="rId10" cstate="print"/>
          <a:srcRect/>
          <a:stretch>
            <a:fillRect/>
          </a:stretch>
        </p:blipFill>
        <p:spPr bwMode="auto">
          <a:xfrm>
            <a:off x="0" y="1110350"/>
            <a:ext cx="2882790" cy="1391535"/>
          </a:xfrm>
          <a:prstGeom prst="rect">
            <a:avLst/>
          </a:prstGeom>
          <a:noFill/>
        </p:spPr>
      </p:pic>
      <p:pic>
        <p:nvPicPr>
          <p:cNvPr id="35" name="Image 34" descr="dromadaire tchad.jpg">
            <a:extLst>
              <a:ext uri="{FF2B5EF4-FFF2-40B4-BE49-F238E27FC236}">
                <a16:creationId xmlns:a16="http://schemas.microsoft.com/office/drawing/2014/main" id="{27CFF826-9195-B54C-8DFB-E965E5374A1F}"/>
              </a:ext>
            </a:extLst>
          </p:cNvPr>
          <p:cNvPicPr>
            <a:picLocks noChangeAspect="1"/>
          </p:cNvPicPr>
          <p:nvPr/>
        </p:nvPicPr>
        <p:blipFill>
          <a:blip r:embed="rId11"/>
          <a:stretch>
            <a:fillRect/>
          </a:stretch>
        </p:blipFill>
        <p:spPr>
          <a:xfrm>
            <a:off x="0" y="2501885"/>
            <a:ext cx="2890292" cy="1670637"/>
          </a:xfrm>
          <a:prstGeom prst="rect">
            <a:avLst/>
          </a:prstGeom>
        </p:spPr>
      </p:pic>
      <p:sp>
        <p:nvSpPr>
          <p:cNvPr id="36" name="Rectangle 35">
            <a:extLst>
              <a:ext uri="{FF2B5EF4-FFF2-40B4-BE49-F238E27FC236}">
                <a16:creationId xmlns:a16="http://schemas.microsoft.com/office/drawing/2014/main" id="{984A2E70-0DE3-C24A-BAD1-3D80E0B46A07}"/>
              </a:ext>
            </a:extLst>
          </p:cNvPr>
          <p:cNvSpPr/>
          <p:nvPr/>
        </p:nvSpPr>
        <p:spPr>
          <a:xfrm>
            <a:off x="2930855" y="1110350"/>
            <a:ext cx="7131325" cy="2428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v"/>
            </a:pPr>
            <a:r>
              <a:rPr lang="fr-FR" sz="1600" b="1" dirty="0">
                <a:solidFill>
                  <a:schemeClr val="tx1"/>
                </a:solidFill>
                <a:latin typeface="Agency FB" pitchFamily="34" charset="0"/>
              </a:rPr>
              <a:t>Premier producteur du bétail et de viande en Afrique centrale;</a:t>
            </a:r>
          </a:p>
          <a:p>
            <a:pPr>
              <a:buFont typeface="Wingdings" pitchFamily="2" charset="2"/>
              <a:buChar char="v"/>
            </a:pPr>
            <a:r>
              <a:rPr lang="fr-FR" sz="1600" b="1" dirty="0">
                <a:solidFill>
                  <a:schemeClr val="tx1"/>
                </a:solidFill>
                <a:latin typeface="Agency FB" pitchFamily="34" charset="0"/>
              </a:rPr>
              <a:t>113 562 111 millions de têtes de bétail, dont : 29.1 millions de bovins, 33.2 millions d’ovins, 36,5 millions de caprins, 7,7 millions de camelins, 1,2  million d’équins, 3,4 millions d’</a:t>
            </a:r>
            <a:r>
              <a:rPr lang="fr-FR" sz="1600" b="1" dirty="0" err="1">
                <a:solidFill>
                  <a:schemeClr val="tx1"/>
                </a:solidFill>
                <a:latin typeface="Agency FB" pitchFamily="34" charset="0"/>
              </a:rPr>
              <a:t>asins</a:t>
            </a:r>
            <a:r>
              <a:rPr lang="fr-FR" sz="1600" b="1" dirty="0">
                <a:solidFill>
                  <a:schemeClr val="tx1"/>
                </a:solidFill>
                <a:latin typeface="Agency FB" pitchFamily="34" charset="0"/>
              </a:rPr>
              <a:t>, 35.6 millions de volailles ;</a:t>
            </a:r>
          </a:p>
          <a:p>
            <a:pPr>
              <a:buFont typeface="Wingdings" pitchFamily="2" charset="2"/>
              <a:buChar char="v"/>
            </a:pPr>
            <a:r>
              <a:rPr lang="fr-FR" sz="1600" b="1" dirty="0">
                <a:solidFill>
                  <a:schemeClr val="tx1"/>
                </a:solidFill>
                <a:latin typeface="Agency FB" pitchFamily="34" charset="0"/>
              </a:rPr>
              <a:t>84 millions d’hectares de pâturages;</a:t>
            </a:r>
          </a:p>
          <a:p>
            <a:pPr>
              <a:buFont typeface="Wingdings" pitchFamily="2" charset="2"/>
              <a:buChar char="v"/>
            </a:pPr>
            <a:r>
              <a:rPr lang="fr-FR" sz="1600" b="1" dirty="0">
                <a:solidFill>
                  <a:schemeClr val="tx1"/>
                </a:solidFill>
                <a:latin typeface="Agency FB" pitchFamily="34" charset="0"/>
              </a:rPr>
              <a:t>23,3 millions d’hectares de formations forestières naturelles et d’écosystèmes d’une diversité biologique exceptionnellement riche;</a:t>
            </a:r>
          </a:p>
          <a:p>
            <a:pPr>
              <a:buFont typeface="Wingdings" pitchFamily="2" charset="2"/>
              <a:buChar char="v"/>
            </a:pPr>
            <a:r>
              <a:rPr lang="fr-FR" sz="1600" b="1" dirty="0">
                <a:solidFill>
                  <a:schemeClr val="tx1"/>
                </a:solidFill>
                <a:latin typeface="Agency FB" pitchFamily="34" charset="0"/>
              </a:rPr>
              <a:t>34 638 609 millions de têtes  de volaille</a:t>
            </a:r>
          </a:p>
        </p:txBody>
      </p:sp>
      <p:sp>
        <p:nvSpPr>
          <p:cNvPr id="37" name="Rectangle 36">
            <a:extLst>
              <a:ext uri="{FF2B5EF4-FFF2-40B4-BE49-F238E27FC236}">
                <a16:creationId xmlns:a16="http://schemas.microsoft.com/office/drawing/2014/main" id="{3FFE3F27-FE59-724C-9EE9-2C08D6BCB55C}"/>
              </a:ext>
            </a:extLst>
          </p:cNvPr>
          <p:cNvSpPr/>
          <p:nvPr/>
        </p:nvSpPr>
        <p:spPr>
          <a:xfrm>
            <a:off x="2930855" y="3554350"/>
            <a:ext cx="7136928" cy="3071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sz="1600" b="1" dirty="0">
                <a:solidFill>
                  <a:schemeClr val="tx1"/>
                </a:solidFill>
                <a:latin typeface="Agency FB" pitchFamily="34" charset="0"/>
              </a:rPr>
              <a:t>Flux monétaire annuel de 155 milliards de FCFA  soit 54% des exportations hors pétrole: </a:t>
            </a:r>
          </a:p>
          <a:p>
            <a:pPr lvl="0">
              <a:lnSpc>
                <a:spcPct val="150000"/>
              </a:lnSpc>
              <a:buFont typeface="Wingdings" pitchFamily="2" charset="2"/>
              <a:buChar char="§"/>
            </a:pPr>
            <a:r>
              <a:rPr lang="fr-FR" sz="1600" b="1" dirty="0">
                <a:solidFill>
                  <a:schemeClr val="tx1"/>
                </a:solidFill>
                <a:latin typeface="Agency FB" pitchFamily="34" charset="0"/>
              </a:rPr>
              <a:t>bœufs 275 millions de dollars US;</a:t>
            </a:r>
          </a:p>
          <a:p>
            <a:pPr lvl="0">
              <a:lnSpc>
                <a:spcPct val="150000"/>
              </a:lnSpc>
              <a:buFont typeface="Wingdings" pitchFamily="2" charset="2"/>
              <a:buChar char="§"/>
            </a:pPr>
            <a:r>
              <a:rPr lang="fr-FR" sz="1600" b="1" dirty="0">
                <a:solidFill>
                  <a:schemeClr val="tx1"/>
                </a:solidFill>
                <a:latin typeface="Agency FB" pitchFamily="34" charset="0"/>
              </a:rPr>
              <a:t> dromadaires 100 millions de dollars US;</a:t>
            </a:r>
          </a:p>
          <a:p>
            <a:pPr lvl="0" algn="just" fontAlgn="base">
              <a:lnSpc>
                <a:spcPct val="150000"/>
              </a:lnSpc>
              <a:spcBef>
                <a:spcPct val="0"/>
              </a:spcBef>
              <a:spcAft>
                <a:spcPct val="0"/>
              </a:spcAft>
              <a:buFont typeface="Wingdings" pitchFamily="2" charset="2"/>
              <a:buChar char="§"/>
            </a:pPr>
            <a:r>
              <a:rPr lang="fr-FR" sz="1600" b="1" dirty="0">
                <a:solidFill>
                  <a:schemeClr val="tx1"/>
                </a:solidFill>
                <a:latin typeface="Agency FB" pitchFamily="34" charset="0"/>
              </a:rPr>
              <a:t>moutons et chèvres (15 millions de dollars US);</a:t>
            </a:r>
          </a:p>
          <a:p>
            <a:pPr lvl="0" algn="just" fontAlgn="base">
              <a:lnSpc>
                <a:spcPct val="150000"/>
              </a:lnSpc>
              <a:spcBef>
                <a:spcPct val="0"/>
              </a:spcBef>
              <a:spcAft>
                <a:spcPct val="0"/>
              </a:spcAft>
              <a:buFont typeface="Wingdings" pitchFamily="2" charset="2"/>
              <a:buChar char="§"/>
            </a:pPr>
            <a:r>
              <a:rPr lang="fr-FR" sz="1600" b="1" dirty="0">
                <a:solidFill>
                  <a:schemeClr val="tx1"/>
                </a:solidFill>
                <a:latin typeface="Agency FB" pitchFamily="34" charset="0"/>
              </a:rPr>
              <a:t>peaux (3,5 millions de dollars US);</a:t>
            </a:r>
          </a:p>
          <a:p>
            <a:pPr lvl="0" algn="just" fontAlgn="base">
              <a:lnSpc>
                <a:spcPct val="150000"/>
              </a:lnSpc>
              <a:spcBef>
                <a:spcPct val="0"/>
              </a:spcBef>
              <a:spcAft>
                <a:spcPct val="0"/>
              </a:spcAft>
              <a:buFont typeface="Wingdings" pitchFamily="2" charset="2"/>
              <a:buChar char="§"/>
            </a:pPr>
            <a:r>
              <a:rPr lang="fr-FR" sz="1600" b="1" dirty="0">
                <a:solidFill>
                  <a:schemeClr val="tx1"/>
                </a:solidFill>
                <a:latin typeface="Agency FB" pitchFamily="34" charset="0"/>
              </a:rPr>
              <a:t>cuirs (0,9 millions de dollars US).</a:t>
            </a:r>
          </a:p>
          <a:p>
            <a:pPr lvl="0" algn="just" fontAlgn="base">
              <a:lnSpc>
                <a:spcPct val="150000"/>
              </a:lnSpc>
              <a:spcBef>
                <a:spcPct val="0"/>
              </a:spcBef>
              <a:spcAft>
                <a:spcPct val="0"/>
              </a:spcAft>
            </a:pPr>
            <a:r>
              <a:rPr lang="fr-FR" sz="1600" b="1" dirty="0">
                <a:solidFill>
                  <a:schemeClr val="tx1"/>
                </a:solidFill>
                <a:latin typeface="Agency FB" pitchFamily="34" charset="0"/>
              </a:rPr>
              <a:t> Il y a des exportations occasionnelles de viande fraîche et séchée. </a:t>
            </a:r>
          </a:p>
        </p:txBody>
      </p:sp>
      <p:pic>
        <p:nvPicPr>
          <p:cNvPr id="38" name="Image 37" descr="Résultat de recherche d'images pour &quot;viande&quot;">
            <a:extLst>
              <a:ext uri="{FF2B5EF4-FFF2-40B4-BE49-F238E27FC236}">
                <a16:creationId xmlns:a16="http://schemas.microsoft.com/office/drawing/2014/main" id="{8C337878-EAEA-8842-85BD-D70044E5DDD1}"/>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191958"/>
            <a:ext cx="2886895" cy="2434202"/>
          </a:xfrm>
          <a:prstGeom prst="rect">
            <a:avLst/>
          </a:prstGeom>
          <a:noFill/>
          <a:ln>
            <a:noFill/>
          </a:ln>
        </p:spPr>
      </p:pic>
    </p:spTree>
    <p:extLst>
      <p:ext uri="{BB962C8B-B14F-4D97-AF65-F5344CB8AC3E}">
        <p14:creationId xmlns:p14="http://schemas.microsoft.com/office/powerpoint/2010/main" val="782032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11" name="Titre 4">
            <a:extLst>
              <a:ext uri="{FF2B5EF4-FFF2-40B4-BE49-F238E27FC236}">
                <a16:creationId xmlns:a16="http://schemas.microsoft.com/office/drawing/2014/main" id="{96CAFFBA-7862-5545-BABC-32C43A034BAA}"/>
              </a:ext>
            </a:extLst>
          </p:cNvPr>
          <p:cNvSpPr txBox="1">
            <a:spLocks/>
          </p:cNvSpPr>
          <p:nvPr/>
        </p:nvSpPr>
        <p:spPr>
          <a:xfrm>
            <a:off x="26237" y="133754"/>
            <a:ext cx="10043989" cy="11874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800" b="1">
                <a:solidFill>
                  <a:schemeClr val="tx1"/>
                </a:solidFill>
                <a:effectLst>
                  <a:outerShdw blurRad="38100" dist="38100" dir="2700000" algn="tl">
                    <a:srgbClr val="000000">
                      <a:alpha val="43137"/>
                    </a:srgbClr>
                  </a:outerShdw>
                </a:effectLst>
                <a:latin typeface="Agency FB" pitchFamily="34" charset="0"/>
              </a:rPr>
              <a:t>Elevage</a:t>
            </a:r>
            <a:endParaRPr lang="fr-FR" sz="4800" b="1" dirty="0">
              <a:solidFill>
                <a:schemeClr val="tx1"/>
              </a:solidFill>
              <a:effectLst>
                <a:outerShdw blurRad="38100" dist="38100" dir="2700000" algn="tl">
                  <a:srgbClr val="000000">
                    <a:alpha val="43137"/>
                  </a:srgbClr>
                </a:outerShdw>
              </a:effectLst>
              <a:latin typeface="Agency FB" pitchFamily="34" charset="0"/>
            </a:endParaRPr>
          </a:p>
        </p:txBody>
      </p:sp>
      <p:pic>
        <p:nvPicPr>
          <p:cNvPr id="13" name="Picture 1" descr="C:\Users\communication anie\Desktop\Documents ANIE\Images Dépliant GU\DSC_5159 2.JPG">
            <a:extLst>
              <a:ext uri="{FF2B5EF4-FFF2-40B4-BE49-F238E27FC236}">
                <a16:creationId xmlns:a16="http://schemas.microsoft.com/office/drawing/2014/main" id="{64BF66B7-2C10-7747-8459-A87DBAD861C4}"/>
              </a:ext>
            </a:extLst>
          </p:cNvPr>
          <p:cNvPicPr>
            <a:picLocks noChangeAspect="1" noChangeArrowheads="1"/>
          </p:cNvPicPr>
          <p:nvPr/>
        </p:nvPicPr>
        <p:blipFill>
          <a:blip r:embed="rId8" cstate="print"/>
          <a:srcRect/>
          <a:stretch>
            <a:fillRect/>
          </a:stretch>
        </p:blipFill>
        <p:spPr bwMode="auto">
          <a:xfrm>
            <a:off x="57760" y="3171529"/>
            <a:ext cx="3286148" cy="2014091"/>
          </a:xfrm>
          <a:prstGeom prst="rect">
            <a:avLst/>
          </a:prstGeom>
          <a:noFill/>
        </p:spPr>
      </p:pic>
      <p:pic>
        <p:nvPicPr>
          <p:cNvPr id="19" name="Image 18" descr="Résultat de recherche d'images pour &quot;viande&quot;">
            <a:extLst>
              <a:ext uri="{FF2B5EF4-FFF2-40B4-BE49-F238E27FC236}">
                <a16:creationId xmlns:a16="http://schemas.microsoft.com/office/drawing/2014/main" id="{05C062BA-0FFC-F140-B80E-5256F948A8C9}"/>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6908" y="240530"/>
            <a:ext cx="2286016" cy="1000108"/>
          </a:xfrm>
          <a:prstGeom prst="rect">
            <a:avLst/>
          </a:prstGeom>
          <a:noFill/>
          <a:ln>
            <a:noFill/>
          </a:ln>
        </p:spPr>
      </p:pic>
      <p:sp>
        <p:nvSpPr>
          <p:cNvPr id="20" name="Rectangle 19">
            <a:extLst>
              <a:ext uri="{FF2B5EF4-FFF2-40B4-BE49-F238E27FC236}">
                <a16:creationId xmlns:a16="http://schemas.microsoft.com/office/drawing/2014/main" id="{6543E368-6441-9A4A-B05A-6536509BAE81}"/>
              </a:ext>
            </a:extLst>
          </p:cNvPr>
          <p:cNvSpPr/>
          <p:nvPr/>
        </p:nvSpPr>
        <p:spPr>
          <a:xfrm>
            <a:off x="3415345" y="1401709"/>
            <a:ext cx="6640955" cy="542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buFont typeface="Wingdings" pitchFamily="2" charset="2"/>
              <a:buChar char="v"/>
            </a:pPr>
            <a:r>
              <a:rPr lang="fr-FR" b="1" dirty="0">
                <a:solidFill>
                  <a:schemeClr val="tx1"/>
                </a:solidFill>
                <a:latin typeface="Agency FB" pitchFamily="34" charset="0"/>
              </a:rPr>
              <a:t>Construction d’abattoirs modernes (7 projets) ;</a:t>
            </a:r>
          </a:p>
          <a:p>
            <a:pPr lvl="0">
              <a:lnSpc>
                <a:spcPct val="150000"/>
              </a:lnSpc>
              <a:buFont typeface="Wingdings" pitchFamily="2" charset="2"/>
              <a:buChar char="v"/>
            </a:pPr>
            <a:r>
              <a:rPr lang="fr-FR" b="1" dirty="0">
                <a:solidFill>
                  <a:schemeClr val="tx1"/>
                </a:solidFill>
                <a:latin typeface="Agency FB" pitchFamily="34" charset="0"/>
              </a:rPr>
              <a:t>Unités de traitement de cuirs et peaux;</a:t>
            </a:r>
          </a:p>
          <a:p>
            <a:pPr lvl="0">
              <a:lnSpc>
                <a:spcPct val="150000"/>
              </a:lnSpc>
              <a:buFont typeface="Wingdings" pitchFamily="2" charset="2"/>
              <a:buChar char="v"/>
            </a:pPr>
            <a:r>
              <a:rPr lang="fr-FR" b="1" dirty="0">
                <a:solidFill>
                  <a:schemeClr val="tx1"/>
                </a:solidFill>
                <a:latin typeface="Agency FB" pitchFamily="34" charset="0"/>
                <a:cs typeface="Times New Roman" pitchFamily="18" charset="0"/>
              </a:rPr>
              <a:t>F</a:t>
            </a:r>
            <a:r>
              <a:rPr lang="fr-FR" b="1" dirty="0">
                <a:solidFill>
                  <a:schemeClr val="tx1"/>
                </a:solidFill>
                <a:latin typeface="Agency FB" pitchFamily="34" charset="0"/>
              </a:rPr>
              <a:t>ermes d’embouche bovines pour la production de la viande, conservation  et  exportation;</a:t>
            </a:r>
          </a:p>
          <a:p>
            <a:pPr lvl="0">
              <a:lnSpc>
                <a:spcPct val="150000"/>
              </a:lnSpc>
              <a:buFont typeface="Wingdings" pitchFamily="2" charset="2"/>
              <a:buChar char="v"/>
            </a:pPr>
            <a:r>
              <a:rPr lang="fr-FR" b="1" dirty="0">
                <a:solidFill>
                  <a:schemeClr val="tx1"/>
                </a:solidFill>
                <a:latin typeface="Agency FB" pitchFamily="34" charset="0"/>
                <a:ea typeface="Calibri" pitchFamily="34" charset="0"/>
                <a:cs typeface="Times New Roman" pitchFamily="18" charset="0"/>
              </a:rPr>
              <a:t>Services modernes de transport et distribution;</a:t>
            </a:r>
          </a:p>
          <a:p>
            <a:pPr lvl="0">
              <a:lnSpc>
                <a:spcPct val="150000"/>
              </a:lnSpc>
              <a:buFont typeface="Wingdings" pitchFamily="2" charset="2"/>
              <a:buChar char="v"/>
            </a:pPr>
            <a:r>
              <a:rPr lang="fr-FR" b="1" dirty="0">
                <a:solidFill>
                  <a:schemeClr val="tx1"/>
                </a:solidFill>
                <a:latin typeface="Agency FB" pitchFamily="34" charset="0"/>
              </a:rPr>
              <a:t>Amélioration génétique de la race locale;</a:t>
            </a:r>
          </a:p>
          <a:p>
            <a:pPr lvl="0">
              <a:lnSpc>
                <a:spcPct val="150000"/>
              </a:lnSpc>
              <a:buFont typeface="Wingdings" pitchFamily="2" charset="2"/>
              <a:buChar char="v"/>
            </a:pPr>
            <a:r>
              <a:rPr lang="fr-FR" b="1" dirty="0">
                <a:solidFill>
                  <a:schemeClr val="tx1"/>
                </a:solidFill>
                <a:latin typeface="Agency FB" pitchFamily="34" charset="0"/>
              </a:rPr>
              <a:t>Production d’aliments pour le bétail;</a:t>
            </a:r>
          </a:p>
          <a:p>
            <a:pPr lvl="0">
              <a:lnSpc>
                <a:spcPct val="150000"/>
              </a:lnSpc>
              <a:buFont typeface="Wingdings" pitchFamily="2" charset="2"/>
              <a:buChar char="v"/>
            </a:pPr>
            <a:r>
              <a:rPr lang="fr-FR" b="1" dirty="0">
                <a:solidFill>
                  <a:schemeClr val="tx1"/>
                </a:solidFill>
                <a:latin typeface="Agency FB" pitchFamily="34" charset="0"/>
              </a:rPr>
              <a:t>Fermes avicoles;</a:t>
            </a:r>
          </a:p>
          <a:p>
            <a:pPr>
              <a:lnSpc>
                <a:spcPct val="150000"/>
              </a:lnSpc>
              <a:buFont typeface="Wingdings" pitchFamily="2" charset="2"/>
              <a:buChar char="v"/>
            </a:pPr>
            <a:r>
              <a:rPr lang="fr-FR" b="1" dirty="0">
                <a:solidFill>
                  <a:schemeClr val="tx1"/>
                </a:solidFill>
                <a:latin typeface="Agency FB" pitchFamily="34" charset="0"/>
              </a:rPr>
              <a:t> Valorisation des bœufs </a:t>
            </a:r>
            <a:r>
              <a:rPr lang="fr-FR" b="1" dirty="0" err="1">
                <a:solidFill>
                  <a:schemeClr val="tx1"/>
                </a:solidFill>
                <a:latin typeface="Agency FB" pitchFamily="34" charset="0"/>
              </a:rPr>
              <a:t>Kouri</a:t>
            </a:r>
            <a:r>
              <a:rPr lang="fr-FR" b="1" dirty="0">
                <a:solidFill>
                  <a:schemeClr val="tx1"/>
                </a:solidFill>
                <a:latin typeface="Agency FB" pitchFamily="34" charset="0"/>
              </a:rPr>
              <a:t>;</a:t>
            </a:r>
          </a:p>
          <a:p>
            <a:pPr>
              <a:lnSpc>
                <a:spcPct val="150000"/>
              </a:lnSpc>
              <a:buFont typeface="Wingdings" pitchFamily="2" charset="2"/>
              <a:buChar char="v"/>
            </a:pPr>
            <a:r>
              <a:rPr lang="fr-FR" b="1" dirty="0">
                <a:solidFill>
                  <a:schemeClr val="tx1"/>
                </a:solidFill>
                <a:latin typeface="Agency FB" pitchFamily="34" charset="0"/>
              </a:rPr>
              <a:t>Fermes d’élevage laitier;</a:t>
            </a:r>
          </a:p>
          <a:p>
            <a:pPr lvl="0">
              <a:lnSpc>
                <a:spcPct val="150000"/>
              </a:lnSpc>
              <a:buFont typeface="Wingdings" pitchFamily="2" charset="2"/>
              <a:buChar char="v"/>
            </a:pPr>
            <a:r>
              <a:rPr lang="fr-FR" b="1" dirty="0">
                <a:solidFill>
                  <a:schemeClr val="tx1"/>
                </a:solidFill>
                <a:latin typeface="Agency FB" pitchFamily="34" charset="0"/>
              </a:rPr>
              <a:t>Production de vaccin et de médicaments vétérinaires;</a:t>
            </a:r>
          </a:p>
          <a:p>
            <a:pPr lvl="0">
              <a:lnSpc>
                <a:spcPct val="150000"/>
              </a:lnSpc>
              <a:buFont typeface="Wingdings" pitchFamily="2" charset="2"/>
              <a:buChar char="v"/>
            </a:pPr>
            <a:r>
              <a:rPr lang="fr-FR" b="1" dirty="0">
                <a:solidFill>
                  <a:schemeClr val="tx1"/>
                </a:solidFill>
                <a:latin typeface="Agency FB" pitchFamily="34" charset="0"/>
              </a:rPr>
              <a:t>Unité de production des produits laitiers yaourt, fromage, beurre ... </a:t>
            </a:r>
          </a:p>
          <a:p>
            <a:pPr>
              <a:lnSpc>
                <a:spcPct val="150000"/>
              </a:lnSpc>
              <a:buFont typeface="Wingdings" pitchFamily="2" charset="2"/>
              <a:buChar char="v"/>
            </a:pPr>
            <a:endParaRPr lang="fr-FR" sz="1400" b="1" dirty="0">
              <a:solidFill>
                <a:schemeClr val="tx1"/>
              </a:solidFill>
              <a:latin typeface="Agency FB" pitchFamily="34" charset="0"/>
            </a:endParaRPr>
          </a:p>
        </p:txBody>
      </p:sp>
      <p:pic>
        <p:nvPicPr>
          <p:cNvPr id="21" name="Picture 4" descr="C:\Users\TOSHIBA PC\Desktop\Dromadaires Tchad.jpg">
            <a:extLst>
              <a:ext uri="{FF2B5EF4-FFF2-40B4-BE49-F238E27FC236}">
                <a16:creationId xmlns:a16="http://schemas.microsoft.com/office/drawing/2014/main" id="{99CCBBDF-7A2D-0740-B2C2-5EA9FF8CCD10}"/>
              </a:ext>
            </a:extLst>
          </p:cNvPr>
          <p:cNvPicPr>
            <a:picLocks noChangeAspect="1" noChangeArrowheads="1"/>
          </p:cNvPicPr>
          <p:nvPr/>
        </p:nvPicPr>
        <p:blipFill>
          <a:blip r:embed="rId10" cstate="print"/>
          <a:srcRect/>
          <a:stretch>
            <a:fillRect/>
          </a:stretch>
        </p:blipFill>
        <p:spPr bwMode="auto">
          <a:xfrm>
            <a:off x="79740" y="1401710"/>
            <a:ext cx="3264168" cy="1928827"/>
          </a:xfrm>
          <a:prstGeom prst="rect">
            <a:avLst/>
          </a:prstGeom>
          <a:noFill/>
        </p:spPr>
      </p:pic>
      <p:pic>
        <p:nvPicPr>
          <p:cNvPr id="22" name="Picture 2" descr="C:\Users\admin\Desktop\DSI\DOC INVESTIR\invest manifesta\images bibliothek\elevage tcd.jpg">
            <a:extLst>
              <a:ext uri="{FF2B5EF4-FFF2-40B4-BE49-F238E27FC236}">
                <a16:creationId xmlns:a16="http://schemas.microsoft.com/office/drawing/2014/main" id="{55A1B2AA-C27D-554F-AD10-4487753B0883}"/>
              </a:ext>
            </a:extLst>
          </p:cNvPr>
          <p:cNvPicPr>
            <a:picLocks noChangeAspect="1" noChangeArrowheads="1"/>
          </p:cNvPicPr>
          <p:nvPr/>
        </p:nvPicPr>
        <p:blipFill>
          <a:blip r:embed="rId11"/>
          <a:srcRect/>
          <a:stretch>
            <a:fillRect/>
          </a:stretch>
        </p:blipFill>
        <p:spPr bwMode="auto">
          <a:xfrm>
            <a:off x="57760" y="5132112"/>
            <a:ext cx="3286148" cy="1745766"/>
          </a:xfrm>
          <a:prstGeom prst="rect">
            <a:avLst/>
          </a:prstGeom>
          <a:noFill/>
        </p:spPr>
      </p:pic>
      <p:pic>
        <p:nvPicPr>
          <p:cNvPr id="23" name="Picture 2" descr="F:\ \ANIE\vaches.jpg">
            <a:extLst>
              <a:ext uri="{FF2B5EF4-FFF2-40B4-BE49-F238E27FC236}">
                <a16:creationId xmlns:a16="http://schemas.microsoft.com/office/drawing/2014/main" id="{62D3D447-8E29-914A-AA05-213877E6788B}"/>
              </a:ext>
            </a:extLst>
          </p:cNvPr>
          <p:cNvPicPr>
            <a:picLocks noChangeAspect="1" noChangeArrowheads="1"/>
          </p:cNvPicPr>
          <p:nvPr/>
        </p:nvPicPr>
        <p:blipFill>
          <a:blip r:embed="rId12" cstate="print"/>
          <a:srcRect/>
          <a:stretch>
            <a:fillRect/>
          </a:stretch>
        </p:blipFill>
        <p:spPr bwMode="auto">
          <a:xfrm>
            <a:off x="123578" y="294895"/>
            <a:ext cx="2000216" cy="1000108"/>
          </a:xfrm>
          <a:prstGeom prst="rect">
            <a:avLst/>
          </a:prstGeom>
          <a:noFill/>
        </p:spPr>
      </p:pic>
    </p:spTree>
    <p:extLst>
      <p:ext uri="{BB962C8B-B14F-4D97-AF65-F5344CB8AC3E}">
        <p14:creationId xmlns:p14="http://schemas.microsoft.com/office/powerpoint/2010/main" val="3166851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11" name="Titre 4">
            <a:extLst>
              <a:ext uri="{FF2B5EF4-FFF2-40B4-BE49-F238E27FC236}">
                <a16:creationId xmlns:a16="http://schemas.microsoft.com/office/drawing/2014/main" id="{4927FCFD-AD1D-044A-A637-7F2F2A84B6F6}"/>
              </a:ext>
            </a:extLst>
          </p:cNvPr>
          <p:cNvSpPr txBox="1">
            <a:spLocks/>
          </p:cNvSpPr>
          <p:nvPr/>
        </p:nvSpPr>
        <p:spPr>
          <a:xfrm>
            <a:off x="9708" y="27438"/>
            <a:ext cx="10003118" cy="13328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800" b="1">
                <a:solidFill>
                  <a:schemeClr val="tx1"/>
                </a:solidFill>
                <a:effectLst>
                  <a:outerShdw blurRad="38100" dist="38100" dir="2700000" algn="tl">
                    <a:srgbClr val="000000">
                      <a:alpha val="43137"/>
                    </a:srgbClr>
                  </a:outerShdw>
                </a:effectLst>
                <a:latin typeface="Agency FB" pitchFamily="34" charset="0"/>
              </a:rPr>
              <a:t>Pêche</a:t>
            </a:r>
            <a:endParaRPr lang="fr-FR" sz="4800" b="1" dirty="0">
              <a:solidFill>
                <a:schemeClr val="tx1"/>
              </a:solidFill>
              <a:effectLst>
                <a:outerShdw blurRad="38100" dist="38100" dir="2700000" algn="tl">
                  <a:srgbClr val="000000">
                    <a:alpha val="43137"/>
                  </a:srgbClr>
                </a:outerShdw>
              </a:effectLst>
              <a:latin typeface="Agency FB" pitchFamily="34" charset="0"/>
            </a:endParaRPr>
          </a:p>
        </p:txBody>
      </p:sp>
      <p:pic>
        <p:nvPicPr>
          <p:cNvPr id="13" name="Picture 2" descr="F:\ \image investir\poissons_5 6666.jpg">
            <a:extLst>
              <a:ext uri="{FF2B5EF4-FFF2-40B4-BE49-F238E27FC236}">
                <a16:creationId xmlns:a16="http://schemas.microsoft.com/office/drawing/2014/main" id="{1A411D9C-E047-CF40-B60B-000A85943A26}"/>
              </a:ext>
            </a:extLst>
          </p:cNvPr>
          <p:cNvPicPr>
            <a:picLocks noChangeAspect="1" noChangeArrowheads="1"/>
          </p:cNvPicPr>
          <p:nvPr/>
        </p:nvPicPr>
        <p:blipFill>
          <a:blip r:embed="rId8"/>
          <a:srcRect/>
          <a:stretch>
            <a:fillRect/>
          </a:stretch>
        </p:blipFill>
        <p:spPr bwMode="auto">
          <a:xfrm>
            <a:off x="7033407" y="209074"/>
            <a:ext cx="2710896" cy="1142982"/>
          </a:xfrm>
          <a:prstGeom prst="rect">
            <a:avLst/>
          </a:prstGeom>
          <a:noFill/>
        </p:spPr>
      </p:pic>
      <p:pic>
        <p:nvPicPr>
          <p:cNvPr id="19" name="Picture 2">
            <a:extLst>
              <a:ext uri="{FF2B5EF4-FFF2-40B4-BE49-F238E27FC236}">
                <a16:creationId xmlns:a16="http://schemas.microsoft.com/office/drawing/2014/main" id="{2CF2BEAC-B81C-1D43-B15D-78C1FA44F790}"/>
              </a:ext>
            </a:extLst>
          </p:cNvPr>
          <p:cNvPicPr>
            <a:picLocks noChangeAspect="1" noChangeArrowheads="1"/>
          </p:cNvPicPr>
          <p:nvPr/>
        </p:nvPicPr>
        <p:blipFill>
          <a:blip r:embed="rId9" cstate="print"/>
          <a:srcRect/>
          <a:stretch>
            <a:fillRect/>
          </a:stretch>
        </p:blipFill>
        <p:spPr bwMode="auto">
          <a:xfrm>
            <a:off x="346985" y="241752"/>
            <a:ext cx="2456750" cy="1126652"/>
          </a:xfrm>
          <a:prstGeom prst="rect">
            <a:avLst/>
          </a:prstGeom>
          <a:noFill/>
          <a:ln w="9525">
            <a:noFill/>
            <a:miter lim="800000"/>
            <a:headEnd/>
            <a:tailEnd/>
          </a:ln>
        </p:spPr>
      </p:pic>
      <p:sp>
        <p:nvSpPr>
          <p:cNvPr id="20" name="Rectangle 19">
            <a:extLst>
              <a:ext uri="{FF2B5EF4-FFF2-40B4-BE49-F238E27FC236}">
                <a16:creationId xmlns:a16="http://schemas.microsoft.com/office/drawing/2014/main" id="{4D939B2E-56A0-414F-A5EE-52F3861D8561}"/>
              </a:ext>
            </a:extLst>
          </p:cNvPr>
          <p:cNvSpPr/>
          <p:nvPr/>
        </p:nvSpPr>
        <p:spPr>
          <a:xfrm>
            <a:off x="4153078" y="1503099"/>
            <a:ext cx="5852951" cy="2500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Font typeface="Wingdings" pitchFamily="2" charset="2"/>
              <a:buChar char="v"/>
            </a:pPr>
            <a:r>
              <a:rPr lang="fr-FR" sz="1600" b="1" dirty="0">
                <a:solidFill>
                  <a:schemeClr val="tx1"/>
                </a:solidFill>
                <a:effectLst>
                  <a:outerShdw blurRad="38100" dist="38100" dir="2700000" algn="tl">
                    <a:srgbClr val="000000">
                      <a:alpha val="43137"/>
                    </a:srgbClr>
                  </a:outerShdw>
                </a:effectLst>
                <a:latin typeface="Agency FB" pitchFamily="34" charset="0"/>
              </a:rPr>
              <a:t>Lac Tchad, Fitri, </a:t>
            </a:r>
            <a:r>
              <a:rPr lang="fr-FR" sz="1600" b="1" dirty="0" err="1">
                <a:solidFill>
                  <a:schemeClr val="tx1"/>
                </a:solidFill>
                <a:effectLst>
                  <a:outerShdw blurRad="38100" dist="38100" dir="2700000" algn="tl">
                    <a:srgbClr val="000000">
                      <a:alpha val="43137"/>
                    </a:srgbClr>
                  </a:outerShdw>
                </a:effectLst>
                <a:latin typeface="Agency FB" pitchFamily="34" charset="0"/>
              </a:rPr>
              <a:t>Iro</a:t>
            </a:r>
            <a:r>
              <a:rPr lang="fr-FR" sz="1600" b="1" dirty="0">
                <a:solidFill>
                  <a:schemeClr val="tx1"/>
                </a:solidFill>
                <a:effectLst>
                  <a:outerShdw blurRad="38100" dist="38100" dir="2700000" algn="tl">
                    <a:srgbClr val="000000">
                      <a:alpha val="43137"/>
                    </a:srgbClr>
                  </a:outerShdw>
                </a:effectLst>
                <a:latin typeface="Agency FB" pitchFamily="34" charset="0"/>
              </a:rPr>
              <a:t>, fleuves LOGONE ET CHARI;</a:t>
            </a:r>
          </a:p>
          <a:p>
            <a:pPr>
              <a:lnSpc>
                <a:spcPct val="150000"/>
              </a:lnSpc>
              <a:buFont typeface="Wingdings" pitchFamily="2" charset="2"/>
              <a:buChar char="v"/>
            </a:pPr>
            <a:r>
              <a:rPr lang="fr-FR" sz="1600" b="1" dirty="0">
                <a:solidFill>
                  <a:schemeClr val="tx1"/>
                </a:solidFill>
                <a:effectLst>
                  <a:outerShdw blurRad="38100" dist="38100" dir="2700000" algn="tl">
                    <a:srgbClr val="000000">
                      <a:alpha val="43137"/>
                    </a:srgbClr>
                  </a:outerShdw>
                </a:effectLst>
                <a:latin typeface="Agency FB" pitchFamily="34" charset="0"/>
              </a:rPr>
              <a:t>150 000 tonnes par an ;</a:t>
            </a:r>
          </a:p>
          <a:p>
            <a:pPr>
              <a:lnSpc>
                <a:spcPct val="150000"/>
              </a:lnSpc>
              <a:buFont typeface="Wingdings" pitchFamily="2" charset="2"/>
              <a:buChar char="v"/>
            </a:pPr>
            <a:r>
              <a:rPr lang="fr-FR" sz="1600" b="1" dirty="0">
                <a:solidFill>
                  <a:schemeClr val="tx1"/>
                </a:solidFill>
                <a:effectLst>
                  <a:outerShdw blurRad="38100" dist="38100" dir="2700000" algn="tl">
                    <a:srgbClr val="000000">
                      <a:alpha val="43137"/>
                    </a:srgbClr>
                  </a:outerShdw>
                </a:effectLst>
                <a:latin typeface="Agency FB" pitchFamily="34" charset="0"/>
              </a:rPr>
              <a:t>5% du PIB; </a:t>
            </a:r>
          </a:p>
          <a:p>
            <a:pPr>
              <a:lnSpc>
                <a:spcPct val="150000"/>
              </a:lnSpc>
              <a:buFont typeface="Wingdings" pitchFamily="2" charset="2"/>
              <a:buChar char="v"/>
            </a:pPr>
            <a:r>
              <a:rPr lang="fr-FR" sz="1600" b="1" dirty="0">
                <a:solidFill>
                  <a:schemeClr val="tx1"/>
                </a:solidFill>
                <a:effectLst>
                  <a:outerShdw blurRad="38100" dist="38100" dir="2700000" algn="tl">
                    <a:srgbClr val="000000">
                      <a:alpha val="43137"/>
                    </a:srgbClr>
                  </a:outerShdw>
                </a:effectLst>
                <a:latin typeface="Agency FB" pitchFamily="34" charset="0"/>
              </a:rPr>
              <a:t>44% de la Production est exportée vers Cameroun, République Centrafricaine, Nigéria.</a:t>
            </a:r>
          </a:p>
        </p:txBody>
      </p:sp>
      <p:sp>
        <p:nvSpPr>
          <p:cNvPr id="21" name="Rectangle 20">
            <a:extLst>
              <a:ext uri="{FF2B5EF4-FFF2-40B4-BE49-F238E27FC236}">
                <a16:creationId xmlns:a16="http://schemas.microsoft.com/office/drawing/2014/main" id="{592A52C5-9291-B942-82E2-FD34682819F7}"/>
              </a:ext>
            </a:extLst>
          </p:cNvPr>
          <p:cNvSpPr/>
          <p:nvPr/>
        </p:nvSpPr>
        <p:spPr>
          <a:xfrm>
            <a:off x="4123401" y="4075043"/>
            <a:ext cx="5928796" cy="2428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Wingdings" pitchFamily="2" charset="2"/>
              <a:buChar char="v"/>
            </a:pPr>
            <a:r>
              <a:rPr lang="fr-FR" b="1" dirty="0">
                <a:solidFill>
                  <a:schemeClr val="tx1"/>
                </a:solidFill>
                <a:effectLst>
                  <a:outerShdw blurRad="38100" dist="38100" dir="2700000" algn="tl">
                    <a:srgbClr val="000000">
                      <a:alpha val="43137"/>
                    </a:srgbClr>
                  </a:outerShdw>
                </a:effectLst>
                <a:latin typeface="Agency FB" pitchFamily="34" charset="0"/>
              </a:rPr>
              <a:t> Transformation et Conservation de poisson;</a:t>
            </a:r>
          </a:p>
          <a:p>
            <a:pPr marL="342900" indent="-342900">
              <a:lnSpc>
                <a:spcPct val="150000"/>
              </a:lnSpc>
              <a:buFont typeface="Wingdings" pitchFamily="2" charset="2"/>
              <a:buChar char="v"/>
            </a:pPr>
            <a:r>
              <a:rPr lang="fr-FR" b="1" dirty="0">
                <a:solidFill>
                  <a:schemeClr val="tx1"/>
                </a:solidFill>
                <a:effectLst>
                  <a:outerShdw blurRad="38100" dist="38100" dir="2700000" algn="tl">
                    <a:srgbClr val="000000">
                      <a:alpha val="43137"/>
                    </a:srgbClr>
                  </a:outerShdw>
                </a:effectLst>
                <a:latin typeface="Agency FB" pitchFamily="34" charset="0"/>
              </a:rPr>
              <a:t>Projets d’Aquaculture;</a:t>
            </a:r>
          </a:p>
          <a:p>
            <a:pPr marL="342900" indent="-342900">
              <a:lnSpc>
                <a:spcPct val="150000"/>
              </a:lnSpc>
              <a:buFont typeface="Wingdings" pitchFamily="2" charset="2"/>
              <a:buChar char="v"/>
            </a:pPr>
            <a:r>
              <a:rPr lang="fr-FR" b="1" dirty="0">
                <a:solidFill>
                  <a:schemeClr val="tx1"/>
                </a:solidFill>
                <a:effectLst>
                  <a:outerShdw blurRad="38100" dist="38100" dir="2700000" algn="tl">
                    <a:srgbClr val="000000">
                      <a:alpha val="43137"/>
                    </a:srgbClr>
                  </a:outerShdw>
                </a:effectLst>
                <a:latin typeface="Agency FB" pitchFamily="34" charset="0"/>
              </a:rPr>
              <a:t>Amélioration conditions de pêche, modernisation;</a:t>
            </a:r>
          </a:p>
          <a:p>
            <a:pPr marL="342900" indent="-342900">
              <a:lnSpc>
                <a:spcPct val="150000"/>
              </a:lnSpc>
              <a:buFont typeface="Wingdings" pitchFamily="2" charset="2"/>
              <a:buChar char="v"/>
            </a:pPr>
            <a:r>
              <a:rPr lang="fr-FR" b="1" dirty="0">
                <a:solidFill>
                  <a:schemeClr val="tx1"/>
                </a:solidFill>
                <a:effectLst>
                  <a:outerShdw blurRad="38100" dist="38100" dir="2700000" algn="tl">
                    <a:srgbClr val="000000">
                      <a:alpha val="43137"/>
                    </a:srgbClr>
                  </a:outerShdw>
                </a:effectLst>
                <a:latin typeface="Agency FB" pitchFamily="34" charset="0"/>
              </a:rPr>
              <a:t>Services de conservation et distribution;</a:t>
            </a:r>
          </a:p>
          <a:p>
            <a:pPr>
              <a:buFont typeface="Wingdings" pitchFamily="2" charset="2"/>
              <a:buChar char="v"/>
            </a:pPr>
            <a:endParaRPr lang="fr-FR" b="1" dirty="0">
              <a:solidFill>
                <a:schemeClr val="tx1"/>
              </a:solidFill>
              <a:effectLst>
                <a:outerShdw blurRad="38100" dist="38100" dir="2700000" algn="tl">
                  <a:srgbClr val="000000">
                    <a:alpha val="43137"/>
                  </a:srgbClr>
                </a:outerShdw>
              </a:effectLst>
              <a:latin typeface="Agency FB" pitchFamily="34" charset="0"/>
            </a:endParaRPr>
          </a:p>
        </p:txBody>
      </p:sp>
      <p:pic>
        <p:nvPicPr>
          <p:cNvPr id="22" name="Picture 2" descr="F:\ \image investir\poissons_5 6666.jpg">
            <a:extLst>
              <a:ext uri="{FF2B5EF4-FFF2-40B4-BE49-F238E27FC236}">
                <a16:creationId xmlns:a16="http://schemas.microsoft.com/office/drawing/2014/main" id="{09C9263C-E11A-164B-AD50-3B0D22E72C4F}"/>
              </a:ext>
            </a:extLst>
          </p:cNvPr>
          <p:cNvPicPr>
            <a:picLocks noChangeAspect="1" noChangeArrowheads="1"/>
          </p:cNvPicPr>
          <p:nvPr/>
        </p:nvPicPr>
        <p:blipFill>
          <a:blip r:embed="rId8"/>
          <a:srcRect/>
          <a:stretch>
            <a:fillRect/>
          </a:stretch>
        </p:blipFill>
        <p:spPr bwMode="auto">
          <a:xfrm>
            <a:off x="9708" y="1503099"/>
            <a:ext cx="4032260" cy="5000660"/>
          </a:xfrm>
          <a:prstGeom prst="rect">
            <a:avLst/>
          </a:prstGeom>
          <a:noFill/>
        </p:spPr>
      </p:pic>
    </p:spTree>
    <p:extLst>
      <p:ext uri="{BB962C8B-B14F-4D97-AF65-F5344CB8AC3E}">
        <p14:creationId xmlns:p14="http://schemas.microsoft.com/office/powerpoint/2010/main" val="924628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40" name="Titre 1">
            <a:extLst>
              <a:ext uri="{FF2B5EF4-FFF2-40B4-BE49-F238E27FC236}">
                <a16:creationId xmlns:a16="http://schemas.microsoft.com/office/drawing/2014/main" id="{944555B7-DFD1-7D4F-8DCF-FDAD96A39CB7}"/>
              </a:ext>
            </a:extLst>
          </p:cNvPr>
          <p:cNvSpPr txBox="1">
            <a:spLocks/>
          </p:cNvSpPr>
          <p:nvPr/>
        </p:nvSpPr>
        <p:spPr>
          <a:xfrm>
            <a:off x="1922192" y="760352"/>
            <a:ext cx="8229600" cy="5000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fr-FR" sz="2000" b="1" dirty="0">
                <a:effectLst>
                  <a:outerShdw blurRad="38100" dist="38100" dir="2700000" algn="tl">
                    <a:srgbClr val="000000">
                      <a:alpha val="43137"/>
                    </a:srgbClr>
                  </a:outerShdw>
                </a:effectLst>
                <a:latin typeface="Agency FB" pitchFamily="34" charset="0"/>
              </a:rPr>
            </a:br>
            <a:br>
              <a:rPr lang="fr-FR" sz="2000" b="1" dirty="0">
                <a:effectLst>
                  <a:outerShdw blurRad="38100" dist="38100" dir="2700000" algn="tl">
                    <a:srgbClr val="000000">
                      <a:alpha val="43137"/>
                    </a:srgbClr>
                  </a:outerShdw>
                </a:effectLst>
                <a:latin typeface="Agency FB" pitchFamily="34" charset="0"/>
              </a:rPr>
            </a:br>
            <a:br>
              <a:rPr lang="fr-FR" sz="2000" b="1" dirty="0">
                <a:effectLst>
                  <a:outerShdw blurRad="38100" dist="38100" dir="2700000" algn="tl">
                    <a:srgbClr val="000000">
                      <a:alpha val="43137"/>
                    </a:srgbClr>
                  </a:outerShdw>
                </a:effectLst>
                <a:latin typeface="Agency FB" pitchFamily="34" charset="0"/>
              </a:rPr>
            </a:br>
            <a:r>
              <a:rPr lang="fr-FR" sz="2800" b="1" dirty="0">
                <a:effectLst>
                  <a:outerShdw blurRad="38100" dist="38100" dir="2700000" algn="tl">
                    <a:srgbClr val="000000">
                      <a:alpha val="43137"/>
                    </a:srgbClr>
                  </a:outerShdw>
                </a:effectLst>
                <a:latin typeface="Agency FB" pitchFamily="34" charset="0"/>
              </a:rPr>
              <a:t>Domaine Pétrole, Mines et Industries</a:t>
            </a:r>
            <a:br>
              <a:rPr lang="fr-FR" sz="2800" b="1" dirty="0">
                <a:effectLst>
                  <a:outerShdw blurRad="38100" dist="38100" dir="2700000" algn="tl">
                    <a:srgbClr val="000000">
                      <a:alpha val="43137"/>
                    </a:srgbClr>
                  </a:outerShdw>
                </a:effectLst>
                <a:latin typeface="Agency FB" pitchFamily="34" charset="0"/>
              </a:rPr>
            </a:br>
            <a:br>
              <a:rPr lang="fr-FR" sz="2000" b="1" dirty="0">
                <a:effectLst>
                  <a:outerShdw blurRad="38100" dist="38100" dir="2700000" algn="tl">
                    <a:srgbClr val="000000">
                      <a:alpha val="43137"/>
                    </a:srgbClr>
                  </a:outerShdw>
                </a:effectLst>
                <a:latin typeface="Agency FB" pitchFamily="34" charset="0"/>
                <a:cs typeface="Aharoni" pitchFamily="2" charset="-79"/>
              </a:rPr>
            </a:br>
            <a:endParaRPr lang="fr-FR" sz="2000" b="1" dirty="0">
              <a:effectLst>
                <a:outerShdw blurRad="38100" dist="38100" dir="2700000" algn="tl">
                  <a:srgbClr val="000000">
                    <a:alpha val="43137"/>
                  </a:srgbClr>
                </a:outerShdw>
              </a:effectLst>
            </a:endParaRPr>
          </a:p>
        </p:txBody>
      </p:sp>
      <p:sp>
        <p:nvSpPr>
          <p:cNvPr id="41" name="Rectangle 40">
            <a:extLst>
              <a:ext uri="{FF2B5EF4-FFF2-40B4-BE49-F238E27FC236}">
                <a16:creationId xmlns:a16="http://schemas.microsoft.com/office/drawing/2014/main" id="{9B7169D8-1FD8-044B-BCC9-A772C48CA840}"/>
              </a:ext>
            </a:extLst>
          </p:cNvPr>
          <p:cNvSpPr/>
          <p:nvPr/>
        </p:nvSpPr>
        <p:spPr>
          <a:xfrm>
            <a:off x="5108298" y="860177"/>
            <a:ext cx="4939794" cy="3000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à coins arrondis 41">
            <a:extLst>
              <a:ext uri="{FF2B5EF4-FFF2-40B4-BE49-F238E27FC236}">
                <a16:creationId xmlns:a16="http://schemas.microsoft.com/office/drawing/2014/main" id="{B12E33B9-80EF-3741-815B-D85F316DF02F}"/>
              </a:ext>
            </a:extLst>
          </p:cNvPr>
          <p:cNvSpPr/>
          <p:nvPr/>
        </p:nvSpPr>
        <p:spPr>
          <a:xfrm>
            <a:off x="6036992" y="2217499"/>
            <a:ext cx="2286016"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effectLst>
                  <a:outerShdw blurRad="38100" dist="38100" dir="2700000" algn="tl">
                    <a:srgbClr val="000000">
                      <a:alpha val="43137"/>
                    </a:srgbClr>
                  </a:outerShdw>
                </a:effectLst>
                <a:latin typeface="Agency FB" pitchFamily="34" charset="0"/>
              </a:rPr>
              <a:t>Mines</a:t>
            </a:r>
          </a:p>
        </p:txBody>
      </p:sp>
      <p:pic>
        <p:nvPicPr>
          <p:cNvPr id="43" name="Picture 2" descr="C:\Users\admin\Desktop\DSI\DOC INVESTIR\invest manifesta\images bibliothek\mines.jpg">
            <a:extLst>
              <a:ext uri="{FF2B5EF4-FFF2-40B4-BE49-F238E27FC236}">
                <a16:creationId xmlns:a16="http://schemas.microsoft.com/office/drawing/2014/main" id="{73BE70C4-EF06-3D4E-A727-E4FDD1CB63BD}"/>
              </a:ext>
            </a:extLst>
          </p:cNvPr>
          <p:cNvPicPr>
            <a:picLocks noChangeAspect="1" noChangeArrowheads="1"/>
          </p:cNvPicPr>
          <p:nvPr/>
        </p:nvPicPr>
        <p:blipFill>
          <a:blip r:embed="rId8"/>
          <a:srcRect/>
          <a:stretch>
            <a:fillRect/>
          </a:stretch>
        </p:blipFill>
        <p:spPr bwMode="auto">
          <a:xfrm>
            <a:off x="7694347" y="2682564"/>
            <a:ext cx="2271647" cy="1117426"/>
          </a:xfrm>
          <a:prstGeom prst="rect">
            <a:avLst/>
          </a:prstGeom>
          <a:noFill/>
        </p:spPr>
      </p:pic>
      <p:pic>
        <p:nvPicPr>
          <p:cNvPr id="44" name="Picture 3" descr="C:\Users\admin\Desktop\DSI\DOC INVESTIR\invest manifesta\table ronde forum abou-dhabi\Nouveau dossier\mine333.jpg">
            <a:extLst>
              <a:ext uri="{FF2B5EF4-FFF2-40B4-BE49-F238E27FC236}">
                <a16:creationId xmlns:a16="http://schemas.microsoft.com/office/drawing/2014/main" id="{2640AA41-3AC2-C545-B84B-F1C3DC3643A7}"/>
              </a:ext>
            </a:extLst>
          </p:cNvPr>
          <p:cNvPicPr>
            <a:picLocks noChangeAspect="1" noChangeArrowheads="1"/>
          </p:cNvPicPr>
          <p:nvPr/>
        </p:nvPicPr>
        <p:blipFill>
          <a:blip r:embed="rId9"/>
          <a:srcRect/>
          <a:stretch>
            <a:fillRect/>
          </a:stretch>
        </p:blipFill>
        <p:spPr bwMode="auto">
          <a:xfrm>
            <a:off x="5170097" y="872784"/>
            <a:ext cx="4813049" cy="1201842"/>
          </a:xfrm>
          <a:prstGeom prst="rect">
            <a:avLst/>
          </a:prstGeom>
          <a:noFill/>
        </p:spPr>
      </p:pic>
      <p:sp>
        <p:nvSpPr>
          <p:cNvPr id="45" name="Rectangle 44">
            <a:extLst>
              <a:ext uri="{FF2B5EF4-FFF2-40B4-BE49-F238E27FC236}">
                <a16:creationId xmlns:a16="http://schemas.microsoft.com/office/drawing/2014/main" id="{C022881A-F297-D14A-8E3A-3C58E157598E}"/>
              </a:ext>
            </a:extLst>
          </p:cNvPr>
          <p:cNvSpPr/>
          <p:nvPr/>
        </p:nvSpPr>
        <p:spPr>
          <a:xfrm>
            <a:off x="5108297" y="4003449"/>
            <a:ext cx="4943899" cy="2786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6" name="Picture 1" descr="C:\Users\TOSHIBA PC\Desktop\ANIE\Photos\1311069156506.jpg">
            <a:extLst>
              <a:ext uri="{FF2B5EF4-FFF2-40B4-BE49-F238E27FC236}">
                <a16:creationId xmlns:a16="http://schemas.microsoft.com/office/drawing/2014/main" id="{6FB73B87-DE89-374B-87F7-374805838586}"/>
              </a:ext>
            </a:extLst>
          </p:cNvPr>
          <p:cNvPicPr>
            <a:picLocks noChangeAspect="1" noChangeArrowheads="1"/>
          </p:cNvPicPr>
          <p:nvPr/>
        </p:nvPicPr>
        <p:blipFill>
          <a:blip r:embed="rId10" cstate="print"/>
          <a:srcRect/>
          <a:stretch>
            <a:fillRect/>
          </a:stretch>
        </p:blipFill>
        <p:spPr bwMode="auto">
          <a:xfrm>
            <a:off x="5170097" y="4074888"/>
            <a:ext cx="4851395" cy="1058963"/>
          </a:xfrm>
          <a:prstGeom prst="rect">
            <a:avLst/>
          </a:prstGeom>
          <a:noFill/>
        </p:spPr>
      </p:pic>
      <p:sp>
        <p:nvSpPr>
          <p:cNvPr id="47" name="Rectangle à coins arrondis 46">
            <a:extLst>
              <a:ext uri="{FF2B5EF4-FFF2-40B4-BE49-F238E27FC236}">
                <a16:creationId xmlns:a16="http://schemas.microsoft.com/office/drawing/2014/main" id="{A47AD762-7047-1D43-B81D-E3C3C24FFEEE}"/>
              </a:ext>
            </a:extLst>
          </p:cNvPr>
          <p:cNvSpPr/>
          <p:nvPr/>
        </p:nvSpPr>
        <p:spPr>
          <a:xfrm>
            <a:off x="6251306" y="5217895"/>
            <a:ext cx="2357454" cy="285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effectLst>
                  <a:outerShdw blurRad="38100" dist="38100" dir="2700000" algn="tl">
                    <a:srgbClr val="000000">
                      <a:alpha val="43137"/>
                    </a:srgbClr>
                  </a:outerShdw>
                </a:effectLst>
                <a:latin typeface="Agency FB" pitchFamily="34" charset="0"/>
              </a:rPr>
              <a:t>Industries</a:t>
            </a:r>
          </a:p>
        </p:txBody>
      </p:sp>
      <p:pic>
        <p:nvPicPr>
          <p:cNvPr id="48" name="Picture 4" descr="C:\Users\TOSHIBA PC\Desktop\AFFICHES PR IMPRIMERIE\AFFICHES 4X3M\AFFICHE 4X3 PR 1.jpg">
            <a:extLst>
              <a:ext uri="{FF2B5EF4-FFF2-40B4-BE49-F238E27FC236}">
                <a16:creationId xmlns:a16="http://schemas.microsoft.com/office/drawing/2014/main" id="{7DC833DE-8E6C-834C-A790-F6AA0C06B7BE}"/>
              </a:ext>
            </a:extLst>
          </p:cNvPr>
          <p:cNvPicPr>
            <a:picLocks noChangeAspect="1" noChangeArrowheads="1"/>
          </p:cNvPicPr>
          <p:nvPr/>
        </p:nvPicPr>
        <p:blipFill>
          <a:blip r:embed="rId11" cstate="print"/>
          <a:srcRect/>
          <a:stretch>
            <a:fillRect/>
          </a:stretch>
        </p:blipFill>
        <p:spPr bwMode="auto">
          <a:xfrm>
            <a:off x="79930" y="881275"/>
            <a:ext cx="4958707" cy="5908280"/>
          </a:xfrm>
          <a:prstGeom prst="rect">
            <a:avLst/>
          </a:prstGeom>
          <a:noFill/>
        </p:spPr>
      </p:pic>
      <p:sp>
        <p:nvSpPr>
          <p:cNvPr id="49" name="Rectangle à coins arrondis 48">
            <a:extLst>
              <a:ext uri="{FF2B5EF4-FFF2-40B4-BE49-F238E27FC236}">
                <a16:creationId xmlns:a16="http://schemas.microsoft.com/office/drawing/2014/main" id="{79FC798C-D346-9946-B920-008DE3CA5F8C}"/>
              </a:ext>
            </a:extLst>
          </p:cNvPr>
          <p:cNvSpPr/>
          <p:nvPr/>
        </p:nvSpPr>
        <p:spPr>
          <a:xfrm>
            <a:off x="1012058" y="5825143"/>
            <a:ext cx="3136857"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effectLst>
                  <a:outerShdw blurRad="38100" dist="38100" dir="2700000" algn="tl">
                    <a:srgbClr val="000000">
                      <a:alpha val="43137"/>
                    </a:srgbClr>
                  </a:outerShdw>
                </a:effectLst>
                <a:latin typeface="Agency FB" pitchFamily="34" charset="0"/>
              </a:rPr>
              <a:t>Pétrole</a:t>
            </a:r>
          </a:p>
        </p:txBody>
      </p:sp>
      <p:pic>
        <p:nvPicPr>
          <p:cNvPr id="50" name="Picture 2" descr="C:\Users\admin\Desktop\DSI\DOC INVESTIR\invest manifesta\table ronde forum abou-dhabi\ \ANIE\DSC_0056.JPG">
            <a:extLst>
              <a:ext uri="{FF2B5EF4-FFF2-40B4-BE49-F238E27FC236}">
                <a16:creationId xmlns:a16="http://schemas.microsoft.com/office/drawing/2014/main" id="{C0885D08-8C82-7449-B2D5-1F6B7F9E16F7}"/>
              </a:ext>
            </a:extLst>
          </p:cNvPr>
          <p:cNvPicPr>
            <a:picLocks noChangeAspect="1" noChangeArrowheads="1"/>
          </p:cNvPicPr>
          <p:nvPr/>
        </p:nvPicPr>
        <p:blipFill>
          <a:blip r:embed="rId12" cstate="print"/>
          <a:srcRect/>
          <a:stretch>
            <a:fillRect/>
          </a:stretch>
        </p:blipFill>
        <p:spPr bwMode="auto">
          <a:xfrm>
            <a:off x="5170097" y="5646523"/>
            <a:ext cx="4813049" cy="1071594"/>
          </a:xfrm>
          <a:prstGeom prst="rect">
            <a:avLst/>
          </a:prstGeom>
          <a:noFill/>
        </p:spPr>
      </p:pic>
      <p:pic>
        <p:nvPicPr>
          <p:cNvPr id="51" name="Image 50">
            <a:extLst>
              <a:ext uri="{FF2B5EF4-FFF2-40B4-BE49-F238E27FC236}">
                <a16:creationId xmlns:a16="http://schemas.microsoft.com/office/drawing/2014/main" id="{84D5C686-B307-DE4A-912E-B9A2A06ECE43}"/>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70097" y="2684717"/>
            <a:ext cx="2074546" cy="1121146"/>
          </a:xfrm>
          <a:prstGeom prst="rect">
            <a:avLst/>
          </a:prstGeom>
        </p:spPr>
      </p:pic>
    </p:spTree>
    <p:extLst>
      <p:ext uri="{BB962C8B-B14F-4D97-AF65-F5344CB8AC3E}">
        <p14:creationId xmlns:p14="http://schemas.microsoft.com/office/powerpoint/2010/main" val="105981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amond(in)">
                                      <p:cBhvr>
                                        <p:cTn id="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11" name="Titre 4">
            <a:extLst>
              <a:ext uri="{FF2B5EF4-FFF2-40B4-BE49-F238E27FC236}">
                <a16:creationId xmlns:a16="http://schemas.microsoft.com/office/drawing/2014/main" id="{78468DF2-8478-F84F-B035-DDD4D737BD40}"/>
              </a:ext>
            </a:extLst>
          </p:cNvPr>
          <p:cNvSpPr txBox="1">
            <a:spLocks/>
          </p:cNvSpPr>
          <p:nvPr/>
        </p:nvSpPr>
        <p:spPr>
          <a:xfrm>
            <a:off x="9707" y="0"/>
            <a:ext cx="10101051"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45000" lnSpcReduction="20000"/>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br>
              <a:rPr lang="fr-FR">
                <a:solidFill>
                  <a:schemeClr val="tx1"/>
                </a:solidFill>
                <a:latin typeface="Agency FB" pitchFamily="34" charset="0"/>
              </a:rPr>
            </a:br>
            <a:r>
              <a:rPr lang="fr-FR" sz="5300" b="1">
                <a:solidFill>
                  <a:schemeClr val="tx1"/>
                </a:solidFill>
                <a:effectLst>
                  <a:outerShdw blurRad="38100" dist="38100" dir="2700000" algn="tl">
                    <a:srgbClr val="000000">
                      <a:alpha val="43137"/>
                    </a:srgbClr>
                  </a:outerShdw>
                </a:effectLst>
                <a:latin typeface="Agency FB" pitchFamily="34" charset="0"/>
              </a:rPr>
              <a:t>Pétrole</a:t>
            </a:r>
            <a:br>
              <a:rPr lang="fr-FR">
                <a:solidFill>
                  <a:schemeClr val="tx1"/>
                </a:solidFill>
                <a:latin typeface="Agency FB" pitchFamily="34" charset="0"/>
              </a:rPr>
            </a:br>
            <a:endParaRPr lang="fr-FR" dirty="0">
              <a:solidFill>
                <a:schemeClr val="tx1"/>
              </a:solidFill>
              <a:latin typeface="Agency FB" pitchFamily="34" charset="0"/>
            </a:endParaRPr>
          </a:p>
        </p:txBody>
      </p:sp>
      <p:sp>
        <p:nvSpPr>
          <p:cNvPr id="13" name="Rectangle 12">
            <a:extLst>
              <a:ext uri="{FF2B5EF4-FFF2-40B4-BE49-F238E27FC236}">
                <a16:creationId xmlns:a16="http://schemas.microsoft.com/office/drawing/2014/main" id="{540A70FB-2262-BF41-A79F-5FFBAA814EF6}"/>
              </a:ext>
            </a:extLst>
          </p:cNvPr>
          <p:cNvSpPr/>
          <p:nvPr/>
        </p:nvSpPr>
        <p:spPr>
          <a:xfrm>
            <a:off x="5223547" y="1168202"/>
            <a:ext cx="4832753" cy="1972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buFont typeface="Wingdings" pitchFamily="2" charset="2"/>
              <a:buChar char="v"/>
            </a:pPr>
            <a:r>
              <a:rPr lang="fr-FR" b="1" dirty="0">
                <a:solidFill>
                  <a:schemeClr val="tx1"/>
                </a:solidFill>
                <a:latin typeface="Agency FB" pitchFamily="34" charset="0"/>
              </a:rPr>
              <a:t>Réserves: 1,5 milliards de baril (2010);</a:t>
            </a:r>
          </a:p>
          <a:p>
            <a:pPr lvl="1">
              <a:lnSpc>
                <a:spcPct val="150000"/>
              </a:lnSpc>
              <a:buFont typeface="Wingdings" pitchFamily="2" charset="2"/>
              <a:buChar char="v"/>
            </a:pPr>
            <a:r>
              <a:rPr lang="fr-FR" b="1" dirty="0">
                <a:solidFill>
                  <a:schemeClr val="tx1"/>
                </a:solidFill>
                <a:latin typeface="Agency FB" pitchFamily="34" charset="0"/>
              </a:rPr>
              <a:t>Quelques multinationales dans le secteur;</a:t>
            </a:r>
          </a:p>
          <a:p>
            <a:pPr lvl="1">
              <a:lnSpc>
                <a:spcPct val="150000"/>
              </a:lnSpc>
              <a:buFont typeface="Wingdings" pitchFamily="2" charset="2"/>
              <a:buChar char="v"/>
            </a:pPr>
            <a:r>
              <a:rPr lang="fr-FR" b="1" dirty="0">
                <a:solidFill>
                  <a:schemeClr val="tx1"/>
                </a:solidFill>
                <a:latin typeface="Agency FB" pitchFamily="34" charset="0"/>
              </a:rPr>
              <a:t>Une raffinerie à Djaramaya.</a:t>
            </a:r>
          </a:p>
        </p:txBody>
      </p:sp>
      <p:pic>
        <p:nvPicPr>
          <p:cNvPr id="19" name="Picture 2" descr="C:\Users\admin\Desktop\DSI\DOC INVESTIR\invest manifesta\table ronde forum abou-dhabi\Nouveau dossier\petrole.jpg">
            <a:extLst>
              <a:ext uri="{FF2B5EF4-FFF2-40B4-BE49-F238E27FC236}">
                <a16:creationId xmlns:a16="http://schemas.microsoft.com/office/drawing/2014/main" id="{B4E42124-918C-544C-9BE1-906F64ABD49F}"/>
              </a:ext>
            </a:extLst>
          </p:cNvPr>
          <p:cNvPicPr>
            <a:picLocks noChangeAspect="1" noChangeArrowheads="1"/>
          </p:cNvPicPr>
          <p:nvPr/>
        </p:nvPicPr>
        <p:blipFill>
          <a:blip r:embed="rId8"/>
          <a:srcRect/>
          <a:stretch>
            <a:fillRect/>
          </a:stretch>
        </p:blipFill>
        <p:spPr bwMode="auto">
          <a:xfrm>
            <a:off x="1432745" y="142853"/>
            <a:ext cx="2805867" cy="958653"/>
          </a:xfrm>
          <a:prstGeom prst="rect">
            <a:avLst/>
          </a:prstGeom>
          <a:noFill/>
        </p:spPr>
      </p:pic>
      <p:sp>
        <p:nvSpPr>
          <p:cNvPr id="20" name="Rectangle 19">
            <a:extLst>
              <a:ext uri="{FF2B5EF4-FFF2-40B4-BE49-F238E27FC236}">
                <a16:creationId xmlns:a16="http://schemas.microsoft.com/office/drawing/2014/main" id="{99FDF38A-A620-4D4E-9653-343043D13997}"/>
              </a:ext>
            </a:extLst>
          </p:cNvPr>
          <p:cNvSpPr/>
          <p:nvPr/>
        </p:nvSpPr>
        <p:spPr>
          <a:xfrm>
            <a:off x="5223548" y="3280526"/>
            <a:ext cx="4881762" cy="3438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Wingdings" pitchFamily="2" charset="2"/>
              <a:buChar char="v"/>
            </a:pPr>
            <a:r>
              <a:rPr lang="fr-FR" b="1" dirty="0">
                <a:solidFill>
                  <a:schemeClr val="tx1"/>
                </a:solidFill>
                <a:latin typeface="Agency FB" pitchFamily="34" charset="0"/>
              </a:rPr>
              <a:t>Prospection pétrolière;</a:t>
            </a:r>
          </a:p>
          <a:p>
            <a:pPr>
              <a:buFont typeface="Wingdings" pitchFamily="2" charset="2"/>
              <a:buChar char="v"/>
            </a:pPr>
            <a:r>
              <a:rPr lang="fr-FR" b="1" dirty="0">
                <a:solidFill>
                  <a:schemeClr val="tx1"/>
                </a:solidFill>
                <a:latin typeface="Agency FB" pitchFamily="34" charset="0"/>
              </a:rPr>
              <a:t>Transformation des sous-produits; </a:t>
            </a:r>
          </a:p>
          <a:p>
            <a:pPr>
              <a:buFont typeface="Wingdings" pitchFamily="2" charset="2"/>
              <a:buChar char="v"/>
            </a:pPr>
            <a:r>
              <a:rPr lang="fr-FR" b="1" dirty="0">
                <a:solidFill>
                  <a:schemeClr val="tx1"/>
                </a:solidFill>
                <a:latin typeface="Agency FB" pitchFamily="34" charset="0"/>
              </a:rPr>
              <a:t> Exploration et exploitation des sites ou champs gazier et pétrolier, ainsi que la construction de nouvelles raffineries;</a:t>
            </a:r>
          </a:p>
          <a:p>
            <a:pPr>
              <a:buFont typeface="Wingdings" pitchFamily="2" charset="2"/>
              <a:buChar char="v"/>
            </a:pPr>
            <a:r>
              <a:rPr lang="fr-FR" b="1" dirty="0">
                <a:solidFill>
                  <a:schemeClr val="tx1"/>
                </a:solidFill>
                <a:latin typeface="Agency FB" pitchFamily="34" charset="0"/>
              </a:rPr>
              <a:t>Unité de production et distribution de gaz domestique et industriel;</a:t>
            </a:r>
          </a:p>
          <a:p>
            <a:pPr>
              <a:buFont typeface="Wingdings" pitchFamily="2" charset="2"/>
              <a:buChar char="v"/>
            </a:pPr>
            <a:r>
              <a:rPr lang="fr-FR" b="1" dirty="0">
                <a:solidFill>
                  <a:schemeClr val="tx1"/>
                </a:solidFill>
                <a:latin typeface="Agency FB" pitchFamily="34" charset="0"/>
              </a:rPr>
              <a:t>Traitement et recyclage des dérivés et déchets des produits pétroliers;</a:t>
            </a:r>
          </a:p>
          <a:p>
            <a:r>
              <a:rPr lang="fr-FR" sz="1600" b="1" dirty="0">
                <a:solidFill>
                  <a:schemeClr val="tx1"/>
                </a:solidFill>
                <a:latin typeface="Agency FB" pitchFamily="34" charset="0"/>
              </a:rPr>
              <a:t> </a:t>
            </a:r>
          </a:p>
        </p:txBody>
      </p:sp>
      <p:pic>
        <p:nvPicPr>
          <p:cNvPr id="21" name="Picture 5" descr="C:\Users\TOSHIBA PC\Desktop\ANIE\Photos\Centrale électrique de Farcha.jpg">
            <a:extLst>
              <a:ext uri="{FF2B5EF4-FFF2-40B4-BE49-F238E27FC236}">
                <a16:creationId xmlns:a16="http://schemas.microsoft.com/office/drawing/2014/main" id="{25DF0A3B-1233-B247-9CBA-0A6CDC57A3C0}"/>
              </a:ext>
            </a:extLst>
          </p:cNvPr>
          <p:cNvPicPr>
            <a:picLocks noChangeAspect="1" noChangeArrowheads="1"/>
          </p:cNvPicPr>
          <p:nvPr/>
        </p:nvPicPr>
        <p:blipFill>
          <a:blip r:embed="rId9" cstate="print"/>
          <a:srcRect/>
          <a:stretch>
            <a:fillRect/>
          </a:stretch>
        </p:blipFill>
        <p:spPr bwMode="auto">
          <a:xfrm>
            <a:off x="6797051" y="142852"/>
            <a:ext cx="3156601" cy="903594"/>
          </a:xfrm>
          <a:prstGeom prst="rect">
            <a:avLst/>
          </a:prstGeom>
          <a:noFill/>
        </p:spPr>
      </p:pic>
      <p:pic>
        <p:nvPicPr>
          <p:cNvPr id="22" name="Picture 4" descr="C:\Users\TOSHIBA PC\Desktop\AFFICHES PR IMPRIMERIE\AFFICHES 4X3M\AFFICHE 4X3 PR 1.jpg">
            <a:extLst>
              <a:ext uri="{FF2B5EF4-FFF2-40B4-BE49-F238E27FC236}">
                <a16:creationId xmlns:a16="http://schemas.microsoft.com/office/drawing/2014/main" id="{A3A307D8-D135-1E46-BC3A-874D49801314}"/>
              </a:ext>
            </a:extLst>
          </p:cNvPr>
          <p:cNvPicPr>
            <a:picLocks noChangeAspect="1" noChangeArrowheads="1"/>
          </p:cNvPicPr>
          <p:nvPr/>
        </p:nvPicPr>
        <p:blipFill>
          <a:blip r:embed="rId10" cstate="print"/>
          <a:srcRect/>
          <a:stretch>
            <a:fillRect/>
          </a:stretch>
        </p:blipFill>
        <p:spPr bwMode="auto">
          <a:xfrm>
            <a:off x="9707" y="1168201"/>
            <a:ext cx="5173278" cy="5643575"/>
          </a:xfrm>
          <a:prstGeom prst="rect">
            <a:avLst/>
          </a:prstGeom>
          <a:noFill/>
        </p:spPr>
      </p:pic>
    </p:spTree>
    <p:extLst>
      <p:ext uri="{BB962C8B-B14F-4D97-AF65-F5344CB8AC3E}">
        <p14:creationId xmlns:p14="http://schemas.microsoft.com/office/powerpoint/2010/main" val="415753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24" name="Titre 4">
            <a:extLst>
              <a:ext uri="{FF2B5EF4-FFF2-40B4-BE49-F238E27FC236}">
                <a16:creationId xmlns:a16="http://schemas.microsoft.com/office/drawing/2014/main" id="{D7CD209F-5DBA-1C41-A0E9-C725EAFCC576}"/>
              </a:ext>
            </a:extLst>
          </p:cNvPr>
          <p:cNvSpPr txBox="1">
            <a:spLocks/>
          </p:cNvSpPr>
          <p:nvPr/>
        </p:nvSpPr>
        <p:spPr>
          <a:xfrm>
            <a:off x="9707" y="0"/>
            <a:ext cx="10084551" cy="1142984"/>
          </a:xfrm>
          <a:prstGeom prst="roundRect">
            <a:avLst/>
          </a:prstGeom>
          <a:solidFill>
            <a:srgbClr val="4F81BD"/>
          </a:solidFill>
          <a:ln w="25400" cap="flat" cmpd="sng" algn="ctr">
            <a:solidFill>
              <a:srgbClr val="4F81BD">
                <a:shade val="50000"/>
              </a:srgbClr>
            </a:solidFill>
            <a:prstDash val="solid"/>
          </a:ln>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fr-FR" sz="4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br>
            <a:r>
              <a:rPr kumimoji="0" lang="fr-FR" sz="4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Mines</a:t>
            </a:r>
            <a:br>
              <a:rPr kumimoji="0" lang="fr-FR" sz="4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br>
            <a:endParaRPr kumimoji="0" lang="fr-FR" sz="4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endParaRPr>
          </a:p>
        </p:txBody>
      </p:sp>
      <p:sp>
        <p:nvSpPr>
          <p:cNvPr id="25" name="Rectangle 24">
            <a:extLst>
              <a:ext uri="{FF2B5EF4-FFF2-40B4-BE49-F238E27FC236}">
                <a16:creationId xmlns:a16="http://schemas.microsoft.com/office/drawing/2014/main" id="{C45B2794-F115-1B46-B79C-E8522095AADE}"/>
              </a:ext>
            </a:extLst>
          </p:cNvPr>
          <p:cNvSpPr/>
          <p:nvPr/>
        </p:nvSpPr>
        <p:spPr>
          <a:xfrm>
            <a:off x="3857619" y="1285860"/>
            <a:ext cx="6198681" cy="3000396"/>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1" u="none" strike="noStrike" kern="0" cap="none" spc="0" normalizeH="0" baseline="0" noProof="0" dirty="0">
                <a:ln>
                  <a:noFill/>
                </a:ln>
                <a:solidFill>
                  <a:prstClr val="black"/>
                </a:solidFill>
                <a:effectLst/>
                <a:uLnTx/>
                <a:uFillTx/>
                <a:latin typeface="Agency FB" pitchFamily="34" charset="0"/>
                <a:ea typeface="+mn-ea"/>
                <a:cs typeface="+mn-cs"/>
              </a:rPr>
              <a:t>Ressources minières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Métaux précieux: or, argent et platine;</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Minerais métalliques: cuivre, plomb, zinc, chrome, nickel, fer, titane, manganèse, tungstène, aluminium;</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Matière radioactive: uranium;</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 Pierres gemmes: diamant ;</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Substances minérales industrielles: calcaire, marbre et pierres ornementales;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 Matériaux de construction: graphite, talc schistes, kaolin, sable de verrerie, diatomites, gypse;</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Formation saline: natron et carbonate de sodium.</a:t>
            </a:r>
          </a:p>
        </p:txBody>
      </p:sp>
      <p:pic>
        <p:nvPicPr>
          <p:cNvPr id="26" name="Picture 2" descr="C:\Users\admin\Desktop\DSI\DOC INVESTIR\invest manifesta\images bibliothek\mines.jpg">
            <a:extLst>
              <a:ext uri="{FF2B5EF4-FFF2-40B4-BE49-F238E27FC236}">
                <a16:creationId xmlns:a16="http://schemas.microsoft.com/office/drawing/2014/main" id="{DBD45104-23C8-A744-B4B6-580AB951B728}"/>
              </a:ext>
            </a:extLst>
          </p:cNvPr>
          <p:cNvPicPr>
            <a:picLocks noChangeAspect="1" noChangeArrowheads="1"/>
          </p:cNvPicPr>
          <p:nvPr/>
        </p:nvPicPr>
        <p:blipFill>
          <a:blip r:embed="rId8"/>
          <a:srcRect/>
          <a:stretch>
            <a:fillRect/>
          </a:stretch>
        </p:blipFill>
        <p:spPr bwMode="auto">
          <a:xfrm>
            <a:off x="7343660" y="-1"/>
            <a:ext cx="2046496" cy="1128673"/>
          </a:xfrm>
          <a:prstGeom prst="rect">
            <a:avLst/>
          </a:prstGeom>
          <a:noFill/>
        </p:spPr>
      </p:pic>
      <p:pic>
        <p:nvPicPr>
          <p:cNvPr id="27" name="Picture 3" descr="C:\Users\admin\Desktop\DSI\DOC INVESTIR\invest manifesta\table ronde forum abou-dhabi\Nouveau dossier\mine333.jpg">
            <a:extLst>
              <a:ext uri="{FF2B5EF4-FFF2-40B4-BE49-F238E27FC236}">
                <a16:creationId xmlns:a16="http://schemas.microsoft.com/office/drawing/2014/main" id="{A2DD1235-9985-8747-9556-2A9587114C40}"/>
              </a:ext>
            </a:extLst>
          </p:cNvPr>
          <p:cNvPicPr>
            <a:picLocks noChangeAspect="1" noChangeArrowheads="1"/>
          </p:cNvPicPr>
          <p:nvPr/>
        </p:nvPicPr>
        <p:blipFill>
          <a:blip r:embed="rId9"/>
          <a:srcRect/>
          <a:stretch>
            <a:fillRect/>
          </a:stretch>
        </p:blipFill>
        <p:spPr bwMode="auto">
          <a:xfrm>
            <a:off x="428596" y="0"/>
            <a:ext cx="2357454" cy="1064656"/>
          </a:xfrm>
          <a:prstGeom prst="rect">
            <a:avLst/>
          </a:prstGeom>
          <a:noFill/>
        </p:spPr>
      </p:pic>
      <p:sp>
        <p:nvSpPr>
          <p:cNvPr id="28" name="Rectangle 27">
            <a:extLst>
              <a:ext uri="{FF2B5EF4-FFF2-40B4-BE49-F238E27FC236}">
                <a16:creationId xmlns:a16="http://schemas.microsoft.com/office/drawing/2014/main" id="{A135CC78-6795-3E4C-B509-4F1BBCB36A45}"/>
              </a:ext>
            </a:extLst>
          </p:cNvPr>
          <p:cNvSpPr/>
          <p:nvPr/>
        </p:nvSpPr>
        <p:spPr>
          <a:xfrm>
            <a:off x="3857619" y="4357694"/>
            <a:ext cx="6194577" cy="2500306"/>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Projets d’inventaires miniers;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Construction des cimenteries;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Unités de production de marbre;</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Unités de fabrication de carreaux;</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Fabrique de verres à base du sable;</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Exploitation industrielle de natron;</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Exploration et exploitation des métaux précieux, minerais métalliques….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Projets d’extraction de matières de construction, de sable et de gravier, etc. </a:t>
            </a:r>
          </a:p>
        </p:txBody>
      </p:sp>
      <p:pic>
        <p:nvPicPr>
          <p:cNvPr id="29" name="Picture 3" descr="C:\Users\admin\Desktop\DSI\DOC INVESTIR\invest manifesta\table ronde forum abou-dhabi\Nouveau dossier\mine333.jpg">
            <a:extLst>
              <a:ext uri="{FF2B5EF4-FFF2-40B4-BE49-F238E27FC236}">
                <a16:creationId xmlns:a16="http://schemas.microsoft.com/office/drawing/2014/main" id="{D7A2C829-3B5A-3F4F-98F7-B4498AFE5F17}"/>
              </a:ext>
            </a:extLst>
          </p:cNvPr>
          <p:cNvPicPr>
            <a:picLocks noChangeAspect="1" noChangeArrowheads="1"/>
          </p:cNvPicPr>
          <p:nvPr/>
        </p:nvPicPr>
        <p:blipFill>
          <a:blip r:embed="rId9"/>
          <a:srcRect/>
          <a:stretch>
            <a:fillRect/>
          </a:stretch>
        </p:blipFill>
        <p:spPr bwMode="auto">
          <a:xfrm>
            <a:off x="0" y="3889044"/>
            <a:ext cx="3746507" cy="2968955"/>
          </a:xfrm>
          <a:prstGeom prst="rect">
            <a:avLst/>
          </a:prstGeom>
          <a:noFill/>
        </p:spPr>
      </p:pic>
      <p:pic>
        <p:nvPicPr>
          <p:cNvPr id="30" name="Picture 2" descr="C:\Users\admin\Desktop\forum russe\images tcha forum\imagesE46O6ZJY.jpg">
            <a:extLst>
              <a:ext uri="{FF2B5EF4-FFF2-40B4-BE49-F238E27FC236}">
                <a16:creationId xmlns:a16="http://schemas.microsoft.com/office/drawing/2014/main" id="{77B1B435-2B48-5A46-A2D4-0CC4F4BD08DF}"/>
              </a:ext>
            </a:extLst>
          </p:cNvPr>
          <p:cNvPicPr>
            <a:picLocks noChangeAspect="1" noChangeArrowheads="1"/>
          </p:cNvPicPr>
          <p:nvPr/>
        </p:nvPicPr>
        <p:blipFill>
          <a:blip r:embed="rId10"/>
          <a:srcRect/>
          <a:stretch>
            <a:fillRect/>
          </a:stretch>
        </p:blipFill>
        <p:spPr bwMode="auto">
          <a:xfrm>
            <a:off x="0" y="1285860"/>
            <a:ext cx="3786182" cy="2571744"/>
          </a:xfrm>
          <a:prstGeom prst="rect">
            <a:avLst/>
          </a:prstGeom>
          <a:noFill/>
        </p:spPr>
      </p:pic>
    </p:spTree>
    <p:extLst>
      <p:ext uri="{BB962C8B-B14F-4D97-AF65-F5344CB8AC3E}">
        <p14:creationId xmlns:p14="http://schemas.microsoft.com/office/powerpoint/2010/main" val="3547641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23" name="Titre 4">
            <a:extLst>
              <a:ext uri="{FF2B5EF4-FFF2-40B4-BE49-F238E27FC236}">
                <a16:creationId xmlns:a16="http://schemas.microsoft.com/office/drawing/2014/main" id="{CE5166A6-E8C4-C541-88C1-AB9E41F8B2C5}"/>
              </a:ext>
            </a:extLst>
          </p:cNvPr>
          <p:cNvSpPr txBox="1">
            <a:spLocks/>
          </p:cNvSpPr>
          <p:nvPr/>
        </p:nvSpPr>
        <p:spPr>
          <a:xfrm>
            <a:off x="9706" y="99768"/>
            <a:ext cx="10043989" cy="1071546"/>
          </a:xfrm>
          <a:prstGeom prst="roundRect">
            <a:avLst/>
          </a:prstGeom>
          <a:solidFill>
            <a:srgbClr val="4F81BD"/>
          </a:solidFill>
          <a:ln w="25400" cap="flat" cmpd="sng" algn="ctr">
            <a:solidFill>
              <a:srgbClr val="4F81BD">
                <a:shade val="50000"/>
              </a:srgbClr>
            </a:solidFill>
            <a:prstDash val="solid"/>
          </a:ln>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fr-FR" sz="4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br>
            <a:r>
              <a:rPr kumimoji="0" lang="fr-FR" sz="4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Industries</a:t>
            </a:r>
            <a:br>
              <a:rPr kumimoji="0" lang="fr-FR" sz="4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br>
            <a:endParaRPr kumimoji="0" lang="fr-FR" sz="4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endParaRPr>
          </a:p>
        </p:txBody>
      </p:sp>
      <p:sp>
        <p:nvSpPr>
          <p:cNvPr id="24" name="Rectangle 23">
            <a:extLst>
              <a:ext uri="{FF2B5EF4-FFF2-40B4-BE49-F238E27FC236}">
                <a16:creationId xmlns:a16="http://schemas.microsoft.com/office/drawing/2014/main" id="{D0C6992E-4568-7D41-B957-5A38A7019488}"/>
              </a:ext>
            </a:extLst>
          </p:cNvPr>
          <p:cNvSpPr/>
          <p:nvPr/>
        </p:nvSpPr>
        <p:spPr>
          <a:xfrm>
            <a:off x="4998451" y="1423223"/>
            <a:ext cx="5057850" cy="5434777"/>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5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18% du PIB  (Hors pétrole ) </a:t>
            </a:r>
          </a:p>
          <a:p>
            <a:pPr marL="0" marR="0" lvl="0" indent="0" defTabSz="914400" eaLnBrk="1" fontAlgn="auto" latinLnBrk="0" hangingPunct="1">
              <a:lnSpc>
                <a:spcPct val="15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Secteur embryonnaire;</a:t>
            </a:r>
          </a:p>
          <a:p>
            <a:pPr marL="0" marR="0" lvl="0" indent="0" defTabSz="914400" eaLnBrk="1" fontAlgn="auto" latinLnBrk="0" hangingPunct="1">
              <a:lnSpc>
                <a:spcPct val="15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Concurrence quasi absente ;</a:t>
            </a:r>
          </a:p>
          <a:p>
            <a:pPr marL="0" marR="0" lvl="0" indent="0" defTabSz="914400" eaLnBrk="1" fontAlgn="auto" latinLnBrk="0" hangingPunct="1">
              <a:lnSpc>
                <a:spcPct val="15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Main d’œuvre abondante et bon marché;</a:t>
            </a:r>
          </a:p>
          <a:p>
            <a:pPr marL="0" marR="0" lvl="0" indent="0" defTabSz="914400" eaLnBrk="1" fontAlgn="auto" latinLnBrk="0" hangingPunct="1">
              <a:lnSpc>
                <a:spcPct val="15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Création des zones industrielle et agro-industrielle;</a:t>
            </a:r>
          </a:p>
          <a:p>
            <a:pPr marL="0" marR="0" lvl="0" indent="0" defTabSz="914400" eaLnBrk="1" fontAlgn="auto" latinLnBrk="0" hangingPunct="1">
              <a:lnSpc>
                <a:spcPct val="15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Matières premières disponibles</a:t>
            </a:r>
          </a:p>
        </p:txBody>
      </p:sp>
      <p:pic>
        <p:nvPicPr>
          <p:cNvPr id="25" name="Picture 4" descr="http://t0.gstatic.com/images?q=tbn:ANd9GcTRwyO2zzuTPWfjACxiIwM1Cwiqpplhr21OPXcdQ3NKbE5Ve6DH0w">
            <a:extLst>
              <a:ext uri="{FF2B5EF4-FFF2-40B4-BE49-F238E27FC236}">
                <a16:creationId xmlns:a16="http://schemas.microsoft.com/office/drawing/2014/main" id="{47143C26-4239-4A4B-BAD3-835EB0C54FCD}"/>
              </a:ext>
            </a:extLst>
          </p:cNvPr>
          <p:cNvPicPr>
            <a:picLocks noChangeAspect="1" noChangeArrowheads="1"/>
          </p:cNvPicPr>
          <p:nvPr/>
        </p:nvPicPr>
        <p:blipFill>
          <a:blip r:embed="rId8" cstate="print"/>
          <a:srcRect/>
          <a:stretch>
            <a:fillRect/>
          </a:stretch>
        </p:blipFill>
        <p:spPr bwMode="auto">
          <a:xfrm>
            <a:off x="485973" y="190267"/>
            <a:ext cx="2571768" cy="928670"/>
          </a:xfrm>
          <a:prstGeom prst="rect">
            <a:avLst/>
          </a:prstGeom>
          <a:noFill/>
        </p:spPr>
      </p:pic>
      <p:pic>
        <p:nvPicPr>
          <p:cNvPr id="26" name="Picture 6" descr="http://t1.gstatic.com/images?q=tbn:ANd9GcSUtKJ6hI48IF8osvFUPUC5SCAsvaHKjVfznpv63cy2_I2aiymW">
            <a:extLst>
              <a:ext uri="{FF2B5EF4-FFF2-40B4-BE49-F238E27FC236}">
                <a16:creationId xmlns:a16="http://schemas.microsoft.com/office/drawing/2014/main" id="{81998C36-E72F-684A-A7D9-33D92E017A23}"/>
              </a:ext>
            </a:extLst>
          </p:cNvPr>
          <p:cNvPicPr>
            <a:picLocks noChangeAspect="1" noChangeArrowheads="1"/>
          </p:cNvPicPr>
          <p:nvPr/>
        </p:nvPicPr>
        <p:blipFill>
          <a:blip r:embed="rId9" cstate="print"/>
          <a:srcRect/>
          <a:stretch>
            <a:fillRect/>
          </a:stretch>
        </p:blipFill>
        <p:spPr bwMode="auto">
          <a:xfrm>
            <a:off x="9707" y="1423223"/>
            <a:ext cx="4933874" cy="1985400"/>
          </a:xfrm>
          <a:prstGeom prst="rect">
            <a:avLst/>
          </a:prstGeom>
          <a:noFill/>
        </p:spPr>
      </p:pic>
      <p:pic>
        <p:nvPicPr>
          <p:cNvPr id="27" name="Picture 12" descr="http://t1.gstatic.com/images?q=tbn:ANd9GcQvrYHnvkoil6iSyvforl_mCagYlzauY6Hoa1oGUBumUGTZYxyx">
            <a:extLst>
              <a:ext uri="{FF2B5EF4-FFF2-40B4-BE49-F238E27FC236}">
                <a16:creationId xmlns:a16="http://schemas.microsoft.com/office/drawing/2014/main" id="{8806AD71-B584-9C44-AF77-8871072A41B7}"/>
              </a:ext>
            </a:extLst>
          </p:cNvPr>
          <p:cNvPicPr>
            <a:picLocks noChangeAspect="1" noChangeArrowheads="1"/>
          </p:cNvPicPr>
          <p:nvPr/>
        </p:nvPicPr>
        <p:blipFill>
          <a:blip r:embed="rId10" cstate="print"/>
          <a:srcRect/>
          <a:stretch>
            <a:fillRect/>
          </a:stretch>
        </p:blipFill>
        <p:spPr bwMode="auto">
          <a:xfrm>
            <a:off x="9707" y="3442437"/>
            <a:ext cx="4979037" cy="1669442"/>
          </a:xfrm>
          <a:prstGeom prst="rect">
            <a:avLst/>
          </a:prstGeom>
          <a:noFill/>
        </p:spPr>
      </p:pic>
      <p:pic>
        <p:nvPicPr>
          <p:cNvPr id="28" name="Picture 2" descr="C:\Users\admin\Desktop\DSI\DOC INVESTIR\invest manifesta\table ronde forum abou-dhabi\ \ANIE\DSC_0056.JPG">
            <a:extLst>
              <a:ext uri="{FF2B5EF4-FFF2-40B4-BE49-F238E27FC236}">
                <a16:creationId xmlns:a16="http://schemas.microsoft.com/office/drawing/2014/main" id="{C318DF29-0414-E74E-8FA9-D4DB0E48213B}"/>
              </a:ext>
            </a:extLst>
          </p:cNvPr>
          <p:cNvPicPr>
            <a:picLocks noChangeAspect="1" noChangeArrowheads="1"/>
          </p:cNvPicPr>
          <p:nvPr/>
        </p:nvPicPr>
        <p:blipFill>
          <a:blip r:embed="rId11" cstate="print"/>
          <a:srcRect/>
          <a:stretch>
            <a:fillRect/>
          </a:stretch>
        </p:blipFill>
        <p:spPr bwMode="auto">
          <a:xfrm>
            <a:off x="0" y="5111880"/>
            <a:ext cx="4943581" cy="1746119"/>
          </a:xfrm>
          <a:prstGeom prst="rect">
            <a:avLst/>
          </a:prstGeom>
          <a:noFill/>
        </p:spPr>
      </p:pic>
    </p:spTree>
    <p:extLst>
      <p:ext uri="{BB962C8B-B14F-4D97-AF65-F5344CB8AC3E}">
        <p14:creationId xmlns:p14="http://schemas.microsoft.com/office/powerpoint/2010/main" val="1514193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11" name="Titre 4">
            <a:extLst>
              <a:ext uri="{FF2B5EF4-FFF2-40B4-BE49-F238E27FC236}">
                <a16:creationId xmlns:a16="http://schemas.microsoft.com/office/drawing/2014/main" id="{15E271B2-A8E9-7840-BE56-9F15DD837652}"/>
              </a:ext>
            </a:extLst>
          </p:cNvPr>
          <p:cNvSpPr txBox="1">
            <a:spLocks/>
          </p:cNvSpPr>
          <p:nvPr/>
        </p:nvSpPr>
        <p:spPr>
          <a:xfrm>
            <a:off x="9706" y="103550"/>
            <a:ext cx="10084553" cy="10001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30000" lnSpcReduction="20000"/>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br>
              <a:rPr lang="fr-FR" dirty="0">
                <a:solidFill>
                  <a:schemeClr val="tx1"/>
                </a:solidFill>
                <a:latin typeface="Agency FB" pitchFamily="34" charset="0"/>
              </a:rPr>
            </a:br>
            <a:r>
              <a:rPr lang="fr-FR" dirty="0">
                <a:solidFill>
                  <a:schemeClr val="tx1"/>
                </a:solidFill>
                <a:latin typeface="Agency FB" pitchFamily="34" charset="0"/>
              </a:rPr>
              <a:t>   </a:t>
            </a:r>
            <a:r>
              <a:rPr lang="fr-FR" sz="12800" b="1" dirty="0">
                <a:solidFill>
                  <a:schemeClr val="tx1"/>
                </a:solidFill>
                <a:effectLst>
                  <a:outerShdw blurRad="38100" dist="38100" dir="2700000" algn="tl">
                    <a:srgbClr val="000000">
                      <a:alpha val="43137"/>
                    </a:srgbClr>
                  </a:outerShdw>
                </a:effectLst>
                <a:latin typeface="Agency FB" pitchFamily="34" charset="0"/>
              </a:rPr>
              <a:t>Industries</a:t>
            </a:r>
            <a:br>
              <a:rPr lang="fr-FR" dirty="0">
                <a:solidFill>
                  <a:schemeClr val="tx1"/>
                </a:solidFill>
                <a:latin typeface="Agency FB" pitchFamily="34" charset="0"/>
              </a:rPr>
            </a:br>
            <a:endParaRPr lang="fr-FR" dirty="0">
              <a:solidFill>
                <a:schemeClr val="tx1"/>
              </a:solidFill>
              <a:latin typeface="Agency FB" pitchFamily="34" charset="0"/>
            </a:endParaRPr>
          </a:p>
        </p:txBody>
      </p:sp>
      <p:sp>
        <p:nvSpPr>
          <p:cNvPr id="13" name="Rectangle 12">
            <a:extLst>
              <a:ext uri="{FF2B5EF4-FFF2-40B4-BE49-F238E27FC236}">
                <a16:creationId xmlns:a16="http://schemas.microsoft.com/office/drawing/2014/main" id="{FAE1D9F5-07E3-964E-B7A7-A2AE8BC69860}"/>
              </a:ext>
            </a:extLst>
          </p:cNvPr>
          <p:cNvSpPr/>
          <p:nvPr/>
        </p:nvSpPr>
        <p:spPr>
          <a:xfrm>
            <a:off x="4051466" y="1239612"/>
            <a:ext cx="5970028" cy="5572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spcBef>
                <a:spcPct val="0"/>
              </a:spcBef>
              <a:spcAft>
                <a:spcPct val="0"/>
              </a:spcAft>
              <a:buFont typeface="Wingdings" pitchFamily="2" charset="2"/>
              <a:buChar char="v"/>
              <a:tabLst>
                <a:tab pos="457200" algn="l"/>
              </a:tabLst>
            </a:pPr>
            <a:r>
              <a:rPr lang="fr-FR" sz="1600" b="1" dirty="0">
                <a:solidFill>
                  <a:schemeClr val="tx1"/>
                </a:solidFill>
                <a:latin typeface="Agency FB" pitchFamily="34" charset="0"/>
                <a:ea typeface="Calibri" pitchFamily="34" charset="0"/>
                <a:cs typeface="Times New Roman" pitchFamily="18" charset="0"/>
              </a:rPr>
              <a:t>Menuiseries ; </a:t>
            </a:r>
            <a:endParaRPr lang="fr-FR" sz="1600" b="1" dirty="0">
              <a:solidFill>
                <a:schemeClr val="tx1"/>
              </a:solidFill>
              <a:latin typeface="Agency FB" pitchFamily="34" charset="0"/>
              <a:cs typeface="Arial" pitchFamily="34" charset="0"/>
            </a:endParaRPr>
          </a:p>
          <a:p>
            <a:pPr fontAlgn="base">
              <a:lnSpc>
                <a:spcPct val="150000"/>
              </a:lnSpc>
              <a:spcBef>
                <a:spcPct val="0"/>
              </a:spcBef>
              <a:spcAft>
                <a:spcPct val="0"/>
              </a:spcAft>
              <a:buFont typeface="Wingdings" pitchFamily="2" charset="2"/>
              <a:buChar char="v"/>
              <a:tabLst>
                <a:tab pos="457200" algn="l"/>
              </a:tabLst>
            </a:pPr>
            <a:r>
              <a:rPr lang="fr-FR" sz="1600" b="1" dirty="0">
                <a:solidFill>
                  <a:schemeClr val="tx1"/>
                </a:solidFill>
                <a:latin typeface="Agency FB" pitchFamily="34" charset="0"/>
                <a:ea typeface="Calibri" pitchFamily="34" charset="0"/>
                <a:cs typeface="Times New Roman" pitchFamily="18" charset="0"/>
              </a:rPr>
              <a:t>Unités de collecte et recyclage du plastique;</a:t>
            </a:r>
            <a:endParaRPr lang="fr-FR" sz="1600" b="1" dirty="0">
              <a:solidFill>
                <a:schemeClr val="tx1"/>
              </a:solidFill>
              <a:latin typeface="Agency FB" pitchFamily="34" charset="0"/>
              <a:cs typeface="Arial" pitchFamily="34" charset="0"/>
            </a:endParaRPr>
          </a:p>
          <a:p>
            <a:pPr fontAlgn="base">
              <a:lnSpc>
                <a:spcPct val="150000"/>
              </a:lnSpc>
              <a:spcBef>
                <a:spcPct val="0"/>
              </a:spcBef>
              <a:spcAft>
                <a:spcPct val="0"/>
              </a:spcAft>
              <a:buFont typeface="Wingdings" pitchFamily="2" charset="2"/>
              <a:buChar char="v"/>
              <a:tabLst>
                <a:tab pos="457200" algn="l"/>
              </a:tabLst>
            </a:pPr>
            <a:r>
              <a:rPr lang="fr-FR" sz="1600" b="1" dirty="0">
                <a:solidFill>
                  <a:schemeClr val="tx1"/>
                </a:solidFill>
                <a:latin typeface="Agency FB" pitchFamily="34" charset="0"/>
                <a:ea typeface="Calibri" pitchFamily="34" charset="0"/>
                <a:cs typeface="Times New Roman" pitchFamily="18" charset="0"/>
              </a:rPr>
              <a:t>Usines de fabrication des vitres;</a:t>
            </a:r>
            <a:endParaRPr lang="fr-FR" sz="1600" b="1" dirty="0">
              <a:solidFill>
                <a:schemeClr val="tx1"/>
              </a:solidFill>
              <a:latin typeface="Agency FB" pitchFamily="34" charset="0"/>
              <a:cs typeface="Arial" pitchFamily="34" charset="0"/>
            </a:endParaRPr>
          </a:p>
          <a:p>
            <a:pPr fontAlgn="base">
              <a:lnSpc>
                <a:spcPct val="150000"/>
              </a:lnSpc>
              <a:spcBef>
                <a:spcPct val="0"/>
              </a:spcBef>
              <a:spcAft>
                <a:spcPct val="0"/>
              </a:spcAft>
              <a:buFont typeface="Wingdings" pitchFamily="2" charset="2"/>
              <a:buChar char="v"/>
              <a:tabLst>
                <a:tab pos="457200" algn="l"/>
              </a:tabLst>
            </a:pPr>
            <a:r>
              <a:rPr lang="fr-FR" sz="1600" b="1" dirty="0">
                <a:solidFill>
                  <a:schemeClr val="tx1"/>
                </a:solidFill>
                <a:latin typeface="Agency FB" pitchFamily="34" charset="0"/>
                <a:ea typeface="Calibri" pitchFamily="34" charset="0"/>
                <a:cs typeface="Times New Roman" pitchFamily="18" charset="0"/>
              </a:rPr>
              <a:t>Industries de l’emballage;</a:t>
            </a:r>
          </a:p>
          <a:p>
            <a:pPr fontAlgn="base">
              <a:lnSpc>
                <a:spcPct val="150000"/>
              </a:lnSpc>
              <a:spcBef>
                <a:spcPct val="0"/>
              </a:spcBef>
              <a:spcAft>
                <a:spcPct val="0"/>
              </a:spcAft>
              <a:buFont typeface="Wingdings" pitchFamily="2" charset="2"/>
              <a:buChar char="v"/>
              <a:tabLst>
                <a:tab pos="457200" algn="l"/>
              </a:tabLst>
            </a:pPr>
            <a:r>
              <a:rPr lang="fr-FR" sz="1600" b="1" dirty="0">
                <a:solidFill>
                  <a:schemeClr val="tx1"/>
                </a:solidFill>
                <a:latin typeface="Agency FB" pitchFamily="34" charset="0"/>
                <a:cs typeface="Times New Roman" pitchFamily="18" charset="0"/>
              </a:rPr>
              <a:t>Unités de production des produits de base;</a:t>
            </a:r>
            <a:endParaRPr lang="fr-FR" sz="1600" b="1" dirty="0">
              <a:solidFill>
                <a:schemeClr val="tx1"/>
              </a:solidFill>
              <a:latin typeface="Agency FB" pitchFamily="34" charset="0"/>
              <a:cs typeface="Arial" pitchFamily="34" charset="0"/>
            </a:endParaRPr>
          </a:p>
          <a:p>
            <a:pPr>
              <a:lnSpc>
                <a:spcPct val="150000"/>
              </a:lnSpc>
              <a:buFont typeface="Wingdings" pitchFamily="2" charset="2"/>
              <a:buChar char="v"/>
            </a:pPr>
            <a:r>
              <a:rPr lang="fr-FR" sz="1600" b="1" dirty="0">
                <a:solidFill>
                  <a:schemeClr val="tx1"/>
                </a:solidFill>
                <a:latin typeface="Agency FB" pitchFamily="34" charset="0"/>
                <a:ea typeface="Calibri" pitchFamily="34" charset="0"/>
                <a:cs typeface="Times New Roman" pitchFamily="18" charset="0"/>
              </a:rPr>
              <a:t>Briqueteries modernes, etc. </a:t>
            </a:r>
            <a:r>
              <a:rPr lang="fr-FR" sz="1600" b="1" dirty="0">
                <a:solidFill>
                  <a:schemeClr val="tx1"/>
                </a:solidFill>
                <a:latin typeface="Agency FB" pitchFamily="34" charset="0"/>
              </a:rPr>
              <a:t>Implantation des industries des matériaux de construction;</a:t>
            </a:r>
          </a:p>
          <a:p>
            <a:pPr fontAlgn="base">
              <a:lnSpc>
                <a:spcPct val="150000"/>
              </a:lnSpc>
              <a:spcBef>
                <a:spcPct val="0"/>
              </a:spcBef>
              <a:spcAft>
                <a:spcPct val="0"/>
              </a:spcAft>
              <a:buFont typeface="Wingdings" pitchFamily="2" charset="2"/>
              <a:buChar char="v"/>
              <a:tabLst>
                <a:tab pos="457200" algn="l"/>
              </a:tabLst>
            </a:pPr>
            <a:r>
              <a:rPr lang="fr-FR" sz="1600" b="1" dirty="0">
                <a:solidFill>
                  <a:schemeClr val="tx1"/>
                </a:solidFill>
                <a:latin typeface="Agency FB" pitchFamily="34" charset="0"/>
                <a:ea typeface="Calibri" pitchFamily="34" charset="0"/>
                <a:cs typeface="Times New Roman" pitchFamily="18" charset="0"/>
              </a:rPr>
              <a:t>Unités de collecte et recyclage du plastique;</a:t>
            </a:r>
            <a:endParaRPr lang="fr-FR" sz="1600" b="1" dirty="0">
              <a:solidFill>
                <a:schemeClr val="tx1"/>
              </a:solidFill>
              <a:latin typeface="Agency FB" pitchFamily="34" charset="0"/>
              <a:cs typeface="Arial" pitchFamily="34" charset="0"/>
            </a:endParaRPr>
          </a:p>
          <a:p>
            <a:pPr fontAlgn="base">
              <a:lnSpc>
                <a:spcPct val="150000"/>
              </a:lnSpc>
              <a:spcBef>
                <a:spcPct val="0"/>
              </a:spcBef>
              <a:spcAft>
                <a:spcPct val="0"/>
              </a:spcAft>
              <a:buFont typeface="Wingdings" pitchFamily="2" charset="2"/>
              <a:buChar char="v"/>
              <a:tabLst>
                <a:tab pos="457200" algn="l"/>
              </a:tabLst>
            </a:pPr>
            <a:r>
              <a:rPr lang="fr-FR" sz="1600" b="1" dirty="0">
                <a:solidFill>
                  <a:schemeClr val="tx1"/>
                </a:solidFill>
                <a:latin typeface="Agency FB" pitchFamily="34" charset="0"/>
                <a:ea typeface="Calibri" pitchFamily="34" charset="0"/>
                <a:cs typeface="Times New Roman" pitchFamily="18" charset="0"/>
              </a:rPr>
              <a:t>Usines de fabrication des vitres;</a:t>
            </a:r>
            <a:endParaRPr lang="fr-FR" sz="1600" b="1" dirty="0">
              <a:solidFill>
                <a:schemeClr val="tx1"/>
              </a:solidFill>
              <a:latin typeface="Agency FB" pitchFamily="34" charset="0"/>
              <a:cs typeface="Arial" pitchFamily="34" charset="0"/>
            </a:endParaRPr>
          </a:p>
          <a:p>
            <a:pPr fontAlgn="base">
              <a:lnSpc>
                <a:spcPct val="150000"/>
              </a:lnSpc>
              <a:spcBef>
                <a:spcPct val="0"/>
              </a:spcBef>
              <a:spcAft>
                <a:spcPct val="0"/>
              </a:spcAft>
              <a:buFont typeface="Wingdings" pitchFamily="2" charset="2"/>
              <a:buChar char="v"/>
              <a:tabLst>
                <a:tab pos="457200" algn="l"/>
              </a:tabLst>
            </a:pPr>
            <a:r>
              <a:rPr lang="fr-FR" sz="1600" b="1" dirty="0">
                <a:solidFill>
                  <a:schemeClr val="tx1"/>
                </a:solidFill>
                <a:latin typeface="Agency FB" pitchFamily="34" charset="0"/>
                <a:ea typeface="Calibri" pitchFamily="34" charset="0"/>
                <a:cs typeface="Times New Roman" pitchFamily="18" charset="0"/>
              </a:rPr>
              <a:t>Industries de l’emballage;</a:t>
            </a:r>
          </a:p>
          <a:p>
            <a:pPr fontAlgn="base">
              <a:lnSpc>
                <a:spcPct val="150000"/>
              </a:lnSpc>
              <a:spcBef>
                <a:spcPct val="0"/>
              </a:spcBef>
              <a:spcAft>
                <a:spcPct val="0"/>
              </a:spcAft>
              <a:buFont typeface="Wingdings" pitchFamily="2" charset="2"/>
              <a:buChar char="v"/>
              <a:tabLst>
                <a:tab pos="457200" algn="l"/>
              </a:tabLst>
            </a:pPr>
            <a:r>
              <a:rPr lang="fr-FR" sz="1600" b="1" dirty="0">
                <a:solidFill>
                  <a:schemeClr val="tx1"/>
                </a:solidFill>
                <a:latin typeface="Agency FB" pitchFamily="34" charset="0"/>
                <a:cs typeface="Times New Roman" pitchFamily="18" charset="0"/>
              </a:rPr>
              <a:t>Unités de production des produits de base;</a:t>
            </a:r>
            <a:endParaRPr lang="fr-FR" sz="1600" b="1" dirty="0">
              <a:solidFill>
                <a:schemeClr val="tx1"/>
              </a:solidFill>
              <a:latin typeface="Agency FB" pitchFamily="34" charset="0"/>
              <a:cs typeface="Arial" pitchFamily="34" charset="0"/>
            </a:endParaRPr>
          </a:p>
          <a:p>
            <a:pPr fontAlgn="base">
              <a:lnSpc>
                <a:spcPct val="150000"/>
              </a:lnSpc>
              <a:spcBef>
                <a:spcPct val="0"/>
              </a:spcBef>
              <a:spcAft>
                <a:spcPct val="0"/>
              </a:spcAft>
              <a:buFont typeface="Wingdings" pitchFamily="2" charset="2"/>
              <a:buChar char="v"/>
              <a:tabLst>
                <a:tab pos="457200" algn="l"/>
              </a:tabLst>
            </a:pPr>
            <a:r>
              <a:rPr lang="fr-FR" sz="1600" b="1" dirty="0">
                <a:solidFill>
                  <a:schemeClr val="tx1"/>
                </a:solidFill>
                <a:latin typeface="Agency FB" pitchFamily="34" charset="0"/>
                <a:ea typeface="Calibri" pitchFamily="34" charset="0"/>
                <a:cs typeface="Times New Roman" pitchFamily="18" charset="0"/>
              </a:rPr>
              <a:t>Briqueteries modernes, etc. </a:t>
            </a:r>
            <a:endParaRPr lang="fr-FR" sz="1600" b="1" dirty="0">
              <a:solidFill>
                <a:schemeClr val="tx1"/>
              </a:solidFill>
              <a:latin typeface="Agency FB" pitchFamily="34" charset="0"/>
              <a:cs typeface="Arial" pitchFamily="34" charset="0"/>
            </a:endParaRPr>
          </a:p>
          <a:p>
            <a:pPr>
              <a:lnSpc>
                <a:spcPct val="150000"/>
              </a:lnSpc>
              <a:buFont typeface="Wingdings" pitchFamily="2" charset="2"/>
              <a:buChar char="v"/>
            </a:pPr>
            <a:r>
              <a:rPr lang="fr-FR" sz="1600" b="1" dirty="0">
                <a:solidFill>
                  <a:schemeClr val="tx1"/>
                </a:solidFill>
                <a:latin typeface="Agency FB" pitchFamily="34" charset="0"/>
              </a:rPr>
              <a:t>Construction de briqueteries, de tuileries</a:t>
            </a:r>
          </a:p>
          <a:p>
            <a:pPr>
              <a:lnSpc>
                <a:spcPct val="150000"/>
              </a:lnSpc>
              <a:buFont typeface="Wingdings" pitchFamily="2" charset="2"/>
              <a:buChar char="v"/>
            </a:pPr>
            <a:r>
              <a:rPr lang="fr-FR" sz="1600" b="1" dirty="0">
                <a:solidFill>
                  <a:schemeClr val="tx1"/>
                </a:solidFill>
                <a:latin typeface="Agency FB" pitchFamily="34" charset="0"/>
              </a:rPr>
              <a:t>Entreprise d’exécution des travaux des BTP</a:t>
            </a:r>
          </a:p>
          <a:p>
            <a:pPr fontAlgn="base">
              <a:lnSpc>
                <a:spcPct val="150000"/>
              </a:lnSpc>
              <a:spcBef>
                <a:spcPct val="0"/>
              </a:spcBef>
              <a:spcAft>
                <a:spcPct val="0"/>
              </a:spcAft>
              <a:buFont typeface="Wingdings" pitchFamily="2" charset="2"/>
              <a:buChar char="v"/>
              <a:tabLst>
                <a:tab pos="457200" algn="l"/>
              </a:tabLst>
            </a:pPr>
            <a:endParaRPr lang="fr-FR" sz="2400" dirty="0">
              <a:solidFill>
                <a:schemeClr val="tx1"/>
              </a:solidFill>
              <a:latin typeface="Arial" pitchFamily="34" charset="0"/>
              <a:cs typeface="Arial" pitchFamily="34" charset="0"/>
            </a:endParaRPr>
          </a:p>
        </p:txBody>
      </p:sp>
      <p:pic>
        <p:nvPicPr>
          <p:cNvPr id="19" name="Picture 6" descr="http://t1.gstatic.com/images?q=tbn:ANd9GcSUtKJ6hI48IF8osvFUPUC5SCAsvaHKjVfznpv63cy2_I2aiymW">
            <a:extLst>
              <a:ext uri="{FF2B5EF4-FFF2-40B4-BE49-F238E27FC236}">
                <a16:creationId xmlns:a16="http://schemas.microsoft.com/office/drawing/2014/main" id="{EBF93633-5FDC-AB48-90EC-043EC528ACA5}"/>
              </a:ext>
            </a:extLst>
          </p:cNvPr>
          <p:cNvPicPr>
            <a:picLocks noChangeAspect="1" noChangeArrowheads="1"/>
          </p:cNvPicPr>
          <p:nvPr/>
        </p:nvPicPr>
        <p:blipFill>
          <a:blip r:embed="rId8" cstate="print"/>
          <a:srcRect/>
          <a:stretch>
            <a:fillRect/>
          </a:stretch>
        </p:blipFill>
        <p:spPr bwMode="auto">
          <a:xfrm>
            <a:off x="255050" y="114216"/>
            <a:ext cx="2845958" cy="973674"/>
          </a:xfrm>
          <a:prstGeom prst="rect">
            <a:avLst/>
          </a:prstGeom>
          <a:noFill/>
        </p:spPr>
      </p:pic>
      <p:pic>
        <p:nvPicPr>
          <p:cNvPr id="20" name="Picture 4" descr="http://t0.gstatic.com/images?q=tbn:ANd9GcTRwyO2zzuTPWfjACxiIwM1Cwiqpplhr21OPXcdQ3NKbE5Ve6DH0w">
            <a:extLst>
              <a:ext uri="{FF2B5EF4-FFF2-40B4-BE49-F238E27FC236}">
                <a16:creationId xmlns:a16="http://schemas.microsoft.com/office/drawing/2014/main" id="{FE2D68B3-74DB-2C4F-A96D-DD7701292931}"/>
              </a:ext>
            </a:extLst>
          </p:cNvPr>
          <p:cNvPicPr>
            <a:picLocks noChangeAspect="1" noChangeArrowheads="1"/>
          </p:cNvPicPr>
          <p:nvPr/>
        </p:nvPicPr>
        <p:blipFill>
          <a:blip r:embed="rId9" cstate="print"/>
          <a:srcRect/>
          <a:stretch>
            <a:fillRect/>
          </a:stretch>
        </p:blipFill>
        <p:spPr bwMode="auto">
          <a:xfrm>
            <a:off x="9706" y="1208094"/>
            <a:ext cx="3960325" cy="2824523"/>
          </a:xfrm>
          <a:prstGeom prst="rect">
            <a:avLst/>
          </a:prstGeom>
          <a:noFill/>
        </p:spPr>
      </p:pic>
      <p:pic>
        <p:nvPicPr>
          <p:cNvPr id="21" name="Picture 12" descr="http://t1.gstatic.com/images?q=tbn:ANd9GcQvrYHnvkoil6iSyvforl_mCagYlzauY6Hoa1oGUBumUGTZYxyx">
            <a:extLst>
              <a:ext uri="{FF2B5EF4-FFF2-40B4-BE49-F238E27FC236}">
                <a16:creationId xmlns:a16="http://schemas.microsoft.com/office/drawing/2014/main" id="{BA598B17-E811-EC45-9E03-B7CB1F8B4624}"/>
              </a:ext>
            </a:extLst>
          </p:cNvPr>
          <p:cNvPicPr>
            <a:picLocks noChangeAspect="1" noChangeArrowheads="1"/>
          </p:cNvPicPr>
          <p:nvPr/>
        </p:nvPicPr>
        <p:blipFill>
          <a:blip r:embed="rId10" cstate="print"/>
          <a:srcRect/>
          <a:stretch>
            <a:fillRect/>
          </a:stretch>
        </p:blipFill>
        <p:spPr bwMode="auto">
          <a:xfrm>
            <a:off x="9706" y="3961178"/>
            <a:ext cx="3960325" cy="2885941"/>
          </a:xfrm>
          <a:prstGeom prst="rect">
            <a:avLst/>
          </a:prstGeom>
          <a:noFill/>
        </p:spPr>
      </p:pic>
    </p:spTree>
    <p:extLst>
      <p:ext uri="{BB962C8B-B14F-4D97-AF65-F5344CB8AC3E}">
        <p14:creationId xmlns:p14="http://schemas.microsoft.com/office/powerpoint/2010/main" val="2989703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28" name="Titre 1">
            <a:extLst>
              <a:ext uri="{FF2B5EF4-FFF2-40B4-BE49-F238E27FC236}">
                <a16:creationId xmlns:a16="http://schemas.microsoft.com/office/drawing/2014/main" id="{0088A5A6-D307-CA4F-AF92-B387DE46D355}"/>
              </a:ext>
            </a:extLst>
          </p:cNvPr>
          <p:cNvSpPr txBox="1">
            <a:spLocks/>
          </p:cNvSpPr>
          <p:nvPr/>
        </p:nvSpPr>
        <p:spPr>
          <a:xfrm>
            <a:off x="560654" y="192044"/>
            <a:ext cx="8865980" cy="642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fr-FR" sz="32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j-ea"/>
                <a:cs typeface="+mj-cs"/>
              </a:rPr>
            </a:br>
            <a:r>
              <a:rPr kumimoji="0" lang="fr-FR" sz="32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j-ea"/>
                <a:cs typeface="+mj-cs"/>
              </a:rPr>
              <a:t>Tourisme </a:t>
            </a:r>
            <a:br>
              <a:rPr kumimoji="0" lang="fr-FR" sz="4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j-ea"/>
                <a:cs typeface="Aharoni" pitchFamily="2" charset="-79"/>
              </a:rPr>
            </a:br>
            <a:endParaRPr kumimoji="0" lang="fr-FR" sz="4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j-ea"/>
              <a:cs typeface="+mj-cs"/>
            </a:endParaRPr>
          </a:p>
        </p:txBody>
      </p:sp>
      <p:sp>
        <p:nvSpPr>
          <p:cNvPr id="29" name="Rectangle 28">
            <a:extLst>
              <a:ext uri="{FF2B5EF4-FFF2-40B4-BE49-F238E27FC236}">
                <a16:creationId xmlns:a16="http://schemas.microsoft.com/office/drawing/2014/main" id="{990486AB-2B05-1D4A-AC6B-529E6C9E73E8}"/>
              </a:ext>
            </a:extLst>
          </p:cNvPr>
          <p:cNvSpPr/>
          <p:nvPr/>
        </p:nvSpPr>
        <p:spPr>
          <a:xfrm>
            <a:off x="132057" y="3978234"/>
            <a:ext cx="9851089" cy="2857544"/>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B3E0D8A3-F114-2C49-868A-555491571215}"/>
              </a:ext>
            </a:extLst>
          </p:cNvPr>
          <p:cNvSpPr/>
          <p:nvPr/>
        </p:nvSpPr>
        <p:spPr>
          <a:xfrm>
            <a:off x="68099" y="841246"/>
            <a:ext cx="9851089" cy="307181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pic>
        <p:nvPicPr>
          <p:cNvPr id="31" name="Picture 4" descr="C:\Users\HP\Desktop\Archive\SITE WEB\PHOTOS\IMAGES TOURISTIQUES ET DIVERS\2014-06-08_21h55_57.png">
            <a:extLst>
              <a:ext uri="{FF2B5EF4-FFF2-40B4-BE49-F238E27FC236}">
                <a16:creationId xmlns:a16="http://schemas.microsoft.com/office/drawing/2014/main" id="{370204E7-B98E-A842-B66C-514F0A0AA80A}"/>
              </a:ext>
            </a:extLst>
          </p:cNvPr>
          <p:cNvPicPr>
            <a:picLocks noChangeAspect="1" noChangeArrowheads="1"/>
          </p:cNvPicPr>
          <p:nvPr/>
        </p:nvPicPr>
        <p:blipFill>
          <a:blip r:embed="rId8"/>
          <a:srcRect/>
          <a:stretch>
            <a:fillRect/>
          </a:stretch>
        </p:blipFill>
        <p:spPr bwMode="auto">
          <a:xfrm>
            <a:off x="119226" y="885073"/>
            <a:ext cx="4676243" cy="1473879"/>
          </a:xfrm>
          <a:prstGeom prst="rect">
            <a:avLst/>
          </a:prstGeom>
          <a:noFill/>
        </p:spPr>
      </p:pic>
      <p:pic>
        <p:nvPicPr>
          <p:cNvPr id="32" name="Picture 2">
            <a:extLst>
              <a:ext uri="{FF2B5EF4-FFF2-40B4-BE49-F238E27FC236}">
                <a16:creationId xmlns:a16="http://schemas.microsoft.com/office/drawing/2014/main" id="{8CAA09D1-5833-A14D-BD76-B01AC81F58EB}"/>
              </a:ext>
            </a:extLst>
          </p:cNvPr>
          <p:cNvPicPr>
            <a:picLocks noChangeAspect="1" noChangeArrowheads="1"/>
          </p:cNvPicPr>
          <p:nvPr/>
        </p:nvPicPr>
        <p:blipFill>
          <a:blip r:embed="rId9" cstate="print"/>
          <a:srcRect/>
          <a:stretch>
            <a:fillRect/>
          </a:stretch>
        </p:blipFill>
        <p:spPr bwMode="auto">
          <a:xfrm>
            <a:off x="132057" y="2311470"/>
            <a:ext cx="4613919" cy="1473878"/>
          </a:xfrm>
          <a:prstGeom prst="rect">
            <a:avLst/>
          </a:prstGeom>
          <a:noFill/>
          <a:ln w="9525">
            <a:noFill/>
            <a:miter lim="800000"/>
            <a:headEnd/>
            <a:tailEnd/>
          </a:ln>
        </p:spPr>
      </p:pic>
      <p:pic>
        <p:nvPicPr>
          <p:cNvPr id="33" name="Picture 2" descr="C:\Users\admin\Desktop\forum russe\images tcha forum\images_maison_traditionnelle.jpg">
            <a:extLst>
              <a:ext uri="{FF2B5EF4-FFF2-40B4-BE49-F238E27FC236}">
                <a16:creationId xmlns:a16="http://schemas.microsoft.com/office/drawing/2014/main" id="{7C5D99DC-FE4C-C84B-B01D-7D9DE0760057}"/>
              </a:ext>
            </a:extLst>
          </p:cNvPr>
          <p:cNvPicPr>
            <a:picLocks noChangeAspect="1" noChangeArrowheads="1"/>
          </p:cNvPicPr>
          <p:nvPr/>
        </p:nvPicPr>
        <p:blipFill>
          <a:blip r:embed="rId10"/>
          <a:srcRect/>
          <a:stretch>
            <a:fillRect/>
          </a:stretch>
        </p:blipFill>
        <p:spPr bwMode="auto">
          <a:xfrm>
            <a:off x="346340" y="3978234"/>
            <a:ext cx="4386844" cy="1500197"/>
          </a:xfrm>
          <a:prstGeom prst="rect">
            <a:avLst/>
          </a:prstGeom>
          <a:noFill/>
        </p:spPr>
      </p:pic>
      <p:pic>
        <p:nvPicPr>
          <p:cNvPr id="34" name="Picture 3" descr="C:\Users\TOSHIBA PC\Desktop\ANIE\Photos\animaux tchad.jpg">
            <a:extLst>
              <a:ext uri="{FF2B5EF4-FFF2-40B4-BE49-F238E27FC236}">
                <a16:creationId xmlns:a16="http://schemas.microsoft.com/office/drawing/2014/main" id="{00D06E13-560E-AE41-9D1C-01E7376BAAB6}"/>
              </a:ext>
            </a:extLst>
          </p:cNvPr>
          <p:cNvPicPr>
            <a:picLocks noChangeAspect="1" noChangeArrowheads="1"/>
          </p:cNvPicPr>
          <p:nvPr/>
        </p:nvPicPr>
        <p:blipFill>
          <a:blip r:embed="rId11" cstate="print"/>
          <a:srcRect/>
          <a:stretch>
            <a:fillRect/>
          </a:stretch>
        </p:blipFill>
        <p:spPr bwMode="auto">
          <a:xfrm>
            <a:off x="5076975" y="843033"/>
            <a:ext cx="4688911" cy="1500198"/>
          </a:xfrm>
          <a:prstGeom prst="rect">
            <a:avLst/>
          </a:prstGeom>
          <a:noFill/>
        </p:spPr>
      </p:pic>
      <p:pic>
        <p:nvPicPr>
          <p:cNvPr id="35" name="Picture 2" descr="C:\Users\HP\Desktop\Archive\DOCUMENTS ADOUM\Dossier ANIE\gazel.jpg">
            <a:extLst>
              <a:ext uri="{FF2B5EF4-FFF2-40B4-BE49-F238E27FC236}">
                <a16:creationId xmlns:a16="http://schemas.microsoft.com/office/drawing/2014/main" id="{59A30F45-9A0F-A64B-84D2-F44459EE290B}"/>
              </a:ext>
            </a:extLst>
          </p:cNvPr>
          <p:cNvPicPr>
            <a:picLocks noChangeAspect="1" noChangeArrowheads="1"/>
          </p:cNvPicPr>
          <p:nvPr/>
        </p:nvPicPr>
        <p:blipFill>
          <a:blip r:embed="rId12"/>
          <a:srcRect/>
          <a:stretch>
            <a:fillRect/>
          </a:stretch>
        </p:blipFill>
        <p:spPr bwMode="auto">
          <a:xfrm>
            <a:off x="5074349" y="2377151"/>
            <a:ext cx="4665013" cy="1428760"/>
          </a:xfrm>
          <a:prstGeom prst="rect">
            <a:avLst/>
          </a:prstGeom>
          <a:noFill/>
        </p:spPr>
      </p:pic>
      <p:sp>
        <p:nvSpPr>
          <p:cNvPr id="36" name="Rectangle à coins arrondis 35">
            <a:extLst>
              <a:ext uri="{FF2B5EF4-FFF2-40B4-BE49-F238E27FC236}">
                <a16:creationId xmlns:a16="http://schemas.microsoft.com/office/drawing/2014/main" id="{AE795243-19BD-FF4E-92BD-2DB8F6C55AC8}"/>
              </a:ext>
            </a:extLst>
          </p:cNvPr>
          <p:cNvSpPr/>
          <p:nvPr/>
        </p:nvSpPr>
        <p:spPr>
          <a:xfrm>
            <a:off x="3641037" y="3621044"/>
            <a:ext cx="2308865" cy="428628"/>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rPr>
              <a:t>Tourisme</a:t>
            </a:r>
            <a:endParaRPr kumimoji="0" lang="fr-FR" sz="1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endParaRPr>
          </a:p>
        </p:txBody>
      </p:sp>
      <p:pic>
        <p:nvPicPr>
          <p:cNvPr id="37" name="Picture 1" descr="C:\Users\TOSHIBA PC\Desktop\ANIE\Photos\111.jpg">
            <a:extLst>
              <a:ext uri="{FF2B5EF4-FFF2-40B4-BE49-F238E27FC236}">
                <a16:creationId xmlns:a16="http://schemas.microsoft.com/office/drawing/2014/main" id="{099F86AC-37FE-524B-A3C5-59F12948D625}"/>
              </a:ext>
            </a:extLst>
          </p:cNvPr>
          <p:cNvPicPr>
            <a:picLocks noChangeAspect="1" noChangeArrowheads="1"/>
          </p:cNvPicPr>
          <p:nvPr/>
        </p:nvPicPr>
        <p:blipFill>
          <a:blip r:embed="rId13" cstate="print"/>
          <a:srcRect/>
          <a:stretch>
            <a:fillRect/>
          </a:stretch>
        </p:blipFill>
        <p:spPr bwMode="auto">
          <a:xfrm>
            <a:off x="346340" y="5549870"/>
            <a:ext cx="4386844" cy="1214470"/>
          </a:xfrm>
          <a:prstGeom prst="rect">
            <a:avLst/>
          </a:prstGeom>
          <a:noFill/>
        </p:spPr>
      </p:pic>
      <p:pic>
        <p:nvPicPr>
          <p:cNvPr id="38" name="Picture 2" descr="C:\Users\admin\Desktop\DSI\DOC INVESTIR\invest manifesta\images bibliothek\dase tourisme.jpg">
            <a:extLst>
              <a:ext uri="{FF2B5EF4-FFF2-40B4-BE49-F238E27FC236}">
                <a16:creationId xmlns:a16="http://schemas.microsoft.com/office/drawing/2014/main" id="{C2FABB22-BE70-F442-86D0-C7E2996CE48E}"/>
              </a:ext>
            </a:extLst>
          </p:cNvPr>
          <p:cNvPicPr>
            <a:picLocks noChangeAspect="1" noChangeArrowheads="1"/>
          </p:cNvPicPr>
          <p:nvPr/>
        </p:nvPicPr>
        <p:blipFill>
          <a:blip r:embed="rId14"/>
          <a:srcRect/>
          <a:stretch>
            <a:fillRect/>
          </a:stretch>
        </p:blipFill>
        <p:spPr bwMode="auto">
          <a:xfrm>
            <a:off x="5133034" y="3984271"/>
            <a:ext cx="4450262" cy="2660536"/>
          </a:xfrm>
          <a:prstGeom prst="rect">
            <a:avLst/>
          </a:prstGeom>
          <a:noFill/>
        </p:spPr>
      </p:pic>
    </p:spTree>
    <p:extLst>
      <p:ext uri="{BB962C8B-B14F-4D97-AF65-F5344CB8AC3E}">
        <p14:creationId xmlns:p14="http://schemas.microsoft.com/office/powerpoint/2010/main" val="4242850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33" name="Titre 4">
            <a:extLst>
              <a:ext uri="{FF2B5EF4-FFF2-40B4-BE49-F238E27FC236}">
                <a16:creationId xmlns:a16="http://schemas.microsoft.com/office/drawing/2014/main" id="{DF09F89D-14AC-C342-9CB2-45FB05935920}"/>
              </a:ext>
            </a:extLst>
          </p:cNvPr>
          <p:cNvSpPr txBox="1">
            <a:spLocks/>
          </p:cNvSpPr>
          <p:nvPr/>
        </p:nvSpPr>
        <p:spPr>
          <a:xfrm>
            <a:off x="9707" y="148835"/>
            <a:ext cx="10084552" cy="1000108"/>
          </a:xfrm>
          <a:prstGeom prst="roundRect">
            <a:avLst/>
          </a:prstGeom>
          <a:solidFill>
            <a:srgbClr val="4F81BD"/>
          </a:solidFill>
          <a:ln w="25400" cap="flat" cmpd="sng" algn="ctr">
            <a:solidFill>
              <a:srgbClr val="4F81BD">
                <a:shade val="50000"/>
              </a:srgbClr>
            </a:solidFill>
            <a:prstDash val="solid"/>
          </a:ln>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fr-FR" sz="4800" b="0" i="0" u="none" strike="noStrike" kern="1200" cap="none" spc="0" normalizeH="0" baseline="0" noProof="0">
                <a:ln>
                  <a:noFill/>
                </a:ln>
                <a:solidFill>
                  <a:sysClr val="windowText" lastClr="000000"/>
                </a:solidFill>
                <a:effectLst/>
                <a:uLnTx/>
                <a:uFillTx/>
                <a:latin typeface="Agency FB" pitchFamily="34" charset="0"/>
                <a:ea typeface="+mn-ea"/>
                <a:cs typeface="+mn-cs"/>
              </a:rPr>
            </a:br>
            <a:r>
              <a:rPr kumimoji="0" lang="fr-FR" sz="48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Tourisme</a:t>
            </a:r>
            <a:br>
              <a:rPr kumimoji="0" lang="fr-FR" sz="4800" b="0" i="0" u="none" strike="noStrike" kern="1200" cap="none" spc="0" normalizeH="0" baseline="0" noProof="0">
                <a:ln>
                  <a:noFill/>
                </a:ln>
                <a:solidFill>
                  <a:sysClr val="windowText" lastClr="000000"/>
                </a:solidFill>
                <a:effectLst/>
                <a:uLnTx/>
                <a:uFillTx/>
                <a:latin typeface="Agency FB" pitchFamily="34" charset="0"/>
                <a:ea typeface="+mn-ea"/>
                <a:cs typeface="+mn-cs"/>
              </a:rPr>
            </a:br>
            <a:endParaRPr kumimoji="0" lang="fr-FR" sz="4800" b="0" i="0" u="none" strike="noStrike" kern="1200" cap="none" spc="0" normalizeH="0" baseline="0" noProof="0" dirty="0">
              <a:ln>
                <a:noFill/>
              </a:ln>
              <a:solidFill>
                <a:sysClr val="windowText" lastClr="000000"/>
              </a:solidFill>
              <a:effectLst/>
              <a:uLnTx/>
              <a:uFillTx/>
              <a:latin typeface="Agency FB" pitchFamily="34" charset="0"/>
              <a:ea typeface="+mn-ea"/>
              <a:cs typeface="+mn-cs"/>
            </a:endParaRPr>
          </a:p>
        </p:txBody>
      </p:sp>
      <p:pic>
        <p:nvPicPr>
          <p:cNvPr id="34" name="Picture 1" descr="C:\Users\TOSHIBA PC\Desktop\ANIE\Photos\111.jpg">
            <a:extLst>
              <a:ext uri="{FF2B5EF4-FFF2-40B4-BE49-F238E27FC236}">
                <a16:creationId xmlns:a16="http://schemas.microsoft.com/office/drawing/2014/main" id="{8CA2A16F-018C-1342-8F91-E2A362409C49}"/>
              </a:ext>
            </a:extLst>
          </p:cNvPr>
          <p:cNvPicPr>
            <a:picLocks noChangeAspect="1" noChangeArrowheads="1"/>
          </p:cNvPicPr>
          <p:nvPr/>
        </p:nvPicPr>
        <p:blipFill>
          <a:blip r:embed="rId8" cstate="print"/>
          <a:srcRect/>
          <a:stretch>
            <a:fillRect/>
          </a:stretch>
        </p:blipFill>
        <p:spPr bwMode="auto">
          <a:xfrm>
            <a:off x="130007" y="4078692"/>
            <a:ext cx="3286148" cy="1143008"/>
          </a:xfrm>
          <a:prstGeom prst="rect">
            <a:avLst/>
          </a:prstGeom>
          <a:noFill/>
        </p:spPr>
      </p:pic>
      <p:sp>
        <p:nvSpPr>
          <p:cNvPr id="35" name="Rectangle 34">
            <a:extLst>
              <a:ext uri="{FF2B5EF4-FFF2-40B4-BE49-F238E27FC236}">
                <a16:creationId xmlns:a16="http://schemas.microsoft.com/office/drawing/2014/main" id="{32FA0D9C-A992-414C-9F5A-9EFC420B483D}"/>
              </a:ext>
            </a:extLst>
          </p:cNvPr>
          <p:cNvSpPr/>
          <p:nvPr/>
        </p:nvSpPr>
        <p:spPr>
          <a:xfrm>
            <a:off x="3536455" y="1221172"/>
            <a:ext cx="6519846" cy="2928958"/>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1" u="none" strike="noStrike" kern="0" cap="none" spc="0" normalizeH="0" baseline="0" noProof="0" dirty="0">
                <a:ln>
                  <a:noFill/>
                </a:ln>
                <a:solidFill>
                  <a:prstClr val="black"/>
                </a:solidFill>
                <a:effectLst/>
                <a:uLnTx/>
                <a:uFillTx/>
                <a:latin typeface="Agency FB" pitchFamily="34" charset="0"/>
                <a:ea typeface="+mn-ea"/>
                <a:cs typeface="+mn-cs"/>
              </a:rPr>
              <a:t>Sites touristiques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Les Lacs d’</a:t>
            </a:r>
            <a:r>
              <a:rPr kumimoji="0" lang="fr-FR" sz="1800" b="1" i="0" u="none" strike="noStrike" kern="0" cap="none" spc="0" normalizeH="0" baseline="0" noProof="0" dirty="0" err="1">
                <a:ln>
                  <a:noFill/>
                </a:ln>
                <a:solidFill>
                  <a:prstClr val="black"/>
                </a:solidFill>
                <a:effectLst/>
                <a:uLnTx/>
                <a:uFillTx/>
                <a:latin typeface="Agency FB" pitchFamily="34" charset="0"/>
                <a:ea typeface="+mn-ea"/>
                <a:cs typeface="+mn-cs"/>
              </a:rPr>
              <a:t>Ounianga</a:t>
            </a: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 ( Patrimoine mondial)</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Massifs de l’Ennedi  (Patrimoine mondial)</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Le Parc National de </a:t>
            </a:r>
            <a:r>
              <a:rPr kumimoji="0" lang="fr-FR" sz="1800" b="1" i="0" u="none" strike="noStrike" kern="0" cap="none" spc="0" normalizeH="0" baseline="0" noProof="0" dirty="0" err="1">
                <a:ln>
                  <a:noFill/>
                </a:ln>
                <a:solidFill>
                  <a:prstClr val="black"/>
                </a:solidFill>
                <a:effectLst/>
                <a:uLnTx/>
                <a:uFillTx/>
                <a:latin typeface="Agency FB" pitchFamily="34" charset="0"/>
                <a:ea typeface="+mn-ea"/>
                <a:cs typeface="+mn-cs"/>
              </a:rPr>
              <a:t>Zakouma</a:t>
            </a: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 ;</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Le Lac Tchad ;</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La Station Touristique de </a:t>
            </a:r>
            <a:r>
              <a:rPr kumimoji="0" lang="fr-FR" sz="1800" b="1" i="0" u="none" strike="noStrike" kern="0" cap="none" spc="0" normalizeH="0" baseline="0" noProof="0" dirty="0" err="1">
                <a:ln>
                  <a:noFill/>
                </a:ln>
                <a:solidFill>
                  <a:prstClr val="black"/>
                </a:solidFill>
                <a:effectLst/>
                <a:uLnTx/>
                <a:uFillTx/>
                <a:latin typeface="Agency FB" pitchFamily="34" charset="0"/>
                <a:ea typeface="+mn-ea"/>
                <a:cs typeface="+mn-cs"/>
              </a:rPr>
              <a:t>Douguia</a:t>
            </a: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 ;</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La Réserve de Faune de </a:t>
            </a:r>
            <a:r>
              <a:rPr kumimoji="0" lang="fr-FR" sz="1800" b="1" i="0" u="none" strike="noStrike" kern="0" cap="none" spc="0" normalizeH="0" baseline="0" noProof="0" dirty="0" err="1">
                <a:ln>
                  <a:noFill/>
                </a:ln>
                <a:solidFill>
                  <a:prstClr val="black"/>
                </a:solidFill>
                <a:effectLst/>
                <a:uLnTx/>
                <a:uFillTx/>
                <a:latin typeface="Agency FB" pitchFamily="34" charset="0"/>
                <a:ea typeface="+mn-ea"/>
                <a:cs typeface="+mn-cs"/>
              </a:rPr>
              <a:t>Mandélia</a:t>
            </a: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 ;</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Les Grottes d’</a:t>
            </a:r>
            <a:r>
              <a:rPr kumimoji="0" lang="fr-FR" sz="1800" b="1" i="0" u="none" strike="noStrike" kern="0" cap="none" spc="0" normalizeH="0" baseline="0" noProof="0" dirty="0" err="1">
                <a:ln>
                  <a:noFill/>
                </a:ln>
                <a:solidFill>
                  <a:prstClr val="black"/>
                </a:solidFill>
                <a:effectLst/>
                <a:uLnTx/>
                <a:uFillTx/>
                <a:latin typeface="Agency FB" pitchFamily="34" charset="0"/>
                <a:ea typeface="+mn-ea"/>
                <a:cs typeface="+mn-cs"/>
              </a:rPr>
              <a:t>Arché</a:t>
            </a: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 ;</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Les Grottes et Fresques de </a:t>
            </a:r>
            <a:r>
              <a:rPr kumimoji="0" lang="fr-FR" sz="1800" b="1" i="0" u="none" strike="noStrike" kern="0" cap="none" spc="0" normalizeH="0" baseline="0" noProof="0" dirty="0" err="1">
                <a:ln>
                  <a:noFill/>
                </a:ln>
                <a:solidFill>
                  <a:prstClr val="black"/>
                </a:solidFill>
                <a:effectLst/>
                <a:uLnTx/>
                <a:uFillTx/>
                <a:latin typeface="Agency FB" pitchFamily="34" charset="0"/>
                <a:ea typeface="+mn-ea"/>
                <a:cs typeface="+mn-cs"/>
              </a:rPr>
              <a:t>Kazer</a:t>
            </a: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  et de </a:t>
            </a:r>
            <a:r>
              <a:rPr kumimoji="0" lang="fr-FR" sz="1800" b="1" i="0" u="none" strike="noStrike" kern="0" cap="none" spc="0" normalizeH="0" baseline="0" noProof="0" dirty="0" err="1">
                <a:ln>
                  <a:noFill/>
                </a:ln>
                <a:solidFill>
                  <a:prstClr val="black"/>
                </a:solidFill>
                <a:effectLst/>
                <a:uLnTx/>
                <a:uFillTx/>
                <a:latin typeface="Agency FB" pitchFamily="34" charset="0"/>
                <a:ea typeface="+mn-ea"/>
                <a:cs typeface="+mn-cs"/>
              </a:rPr>
              <a:t>Yarda</a:t>
            </a: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 ;</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Les Sites Préhistoriques aux alentours de  Faya-Largeau, </a:t>
            </a:r>
            <a:r>
              <a:rPr kumimoji="0" lang="fr-FR" sz="1800" b="1" i="0" u="none" strike="noStrike" kern="0" cap="none" spc="0" normalizeH="0" baseline="0" noProof="0" dirty="0" err="1">
                <a:ln>
                  <a:noFill/>
                </a:ln>
                <a:solidFill>
                  <a:prstClr val="black"/>
                </a:solidFill>
                <a:effectLst/>
                <a:uLnTx/>
                <a:uFillTx/>
                <a:latin typeface="Agency FB" pitchFamily="34" charset="0"/>
                <a:ea typeface="+mn-ea"/>
                <a:cs typeface="+mn-cs"/>
              </a:rPr>
              <a:t>etc</a:t>
            </a:r>
            <a:endPar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endParaRPr>
          </a:p>
        </p:txBody>
      </p:sp>
      <p:sp>
        <p:nvSpPr>
          <p:cNvPr id="36" name="Rectangle 35">
            <a:extLst>
              <a:ext uri="{FF2B5EF4-FFF2-40B4-BE49-F238E27FC236}">
                <a16:creationId xmlns:a16="http://schemas.microsoft.com/office/drawing/2014/main" id="{37512D93-CC4A-E047-B7C4-F24EC26AB826}"/>
              </a:ext>
            </a:extLst>
          </p:cNvPr>
          <p:cNvSpPr/>
          <p:nvPr/>
        </p:nvSpPr>
        <p:spPr>
          <a:xfrm>
            <a:off x="3464220" y="4237792"/>
            <a:ext cx="6587977" cy="2500306"/>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rPr>
              <a:t>Construction d’hôtels;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rPr>
              <a:t>Construction des villages verts et artisanaux avec circuits touristiques;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rPr>
              <a:t>Projets de restauration;</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rPr>
              <a:t>Agences de voyage et opérateur des circuits touristiques;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rPr>
              <a:t>Constructions de Palais de Foires, Parcs d’attraction, Salles de spectacles;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rPr>
              <a:t>Entreprises de taxis touristiques, etc. </a:t>
            </a:r>
          </a:p>
        </p:txBody>
      </p:sp>
      <p:pic>
        <p:nvPicPr>
          <p:cNvPr id="37" name="Image 36" descr="Résultat de recherche d'images pour &quot;tourisme tchad image&quot;">
            <a:extLst>
              <a:ext uri="{FF2B5EF4-FFF2-40B4-BE49-F238E27FC236}">
                <a16:creationId xmlns:a16="http://schemas.microsoft.com/office/drawing/2014/main" id="{605E0465-95B6-7E43-A418-B9ED1C1540B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0007" y="1221172"/>
            <a:ext cx="3286148" cy="1214446"/>
          </a:xfrm>
          <a:prstGeom prst="rect">
            <a:avLst/>
          </a:prstGeom>
          <a:noFill/>
          <a:ln>
            <a:noFill/>
          </a:ln>
        </p:spPr>
      </p:pic>
      <p:pic>
        <p:nvPicPr>
          <p:cNvPr id="38" name="Picture 3" descr="C:\Users\admin\Desktop\DSI\DOC INVESTIR\invest manifesta\table ronde forum abou-dhabi\Nouveau dossier\tourisme pêche.jpg">
            <a:extLst>
              <a:ext uri="{FF2B5EF4-FFF2-40B4-BE49-F238E27FC236}">
                <a16:creationId xmlns:a16="http://schemas.microsoft.com/office/drawing/2014/main" id="{038B40C0-9844-E14F-A3C4-6F3056F6EC36}"/>
              </a:ext>
            </a:extLst>
          </p:cNvPr>
          <p:cNvPicPr>
            <a:picLocks noChangeAspect="1" noChangeArrowheads="1"/>
          </p:cNvPicPr>
          <p:nvPr/>
        </p:nvPicPr>
        <p:blipFill>
          <a:blip r:embed="rId10"/>
          <a:srcRect/>
          <a:stretch>
            <a:fillRect/>
          </a:stretch>
        </p:blipFill>
        <p:spPr bwMode="auto">
          <a:xfrm>
            <a:off x="130007" y="2578494"/>
            <a:ext cx="3286148" cy="1357322"/>
          </a:xfrm>
          <a:prstGeom prst="rect">
            <a:avLst/>
          </a:prstGeom>
          <a:noFill/>
        </p:spPr>
      </p:pic>
      <p:pic>
        <p:nvPicPr>
          <p:cNvPr id="39" name="Picture 4" descr="C:\Users\admin\Desktop\DSI\DOC INVESTIR\invest manifesta\images bibliothek\hotel 444.jpg">
            <a:extLst>
              <a:ext uri="{FF2B5EF4-FFF2-40B4-BE49-F238E27FC236}">
                <a16:creationId xmlns:a16="http://schemas.microsoft.com/office/drawing/2014/main" id="{09ACAC70-55DB-9047-8E11-521E7AD7379E}"/>
              </a:ext>
            </a:extLst>
          </p:cNvPr>
          <p:cNvPicPr>
            <a:picLocks noChangeAspect="1" noChangeArrowheads="1"/>
          </p:cNvPicPr>
          <p:nvPr/>
        </p:nvPicPr>
        <p:blipFill>
          <a:blip r:embed="rId11"/>
          <a:srcRect/>
          <a:stretch>
            <a:fillRect/>
          </a:stretch>
        </p:blipFill>
        <p:spPr bwMode="auto">
          <a:xfrm>
            <a:off x="130007" y="5293138"/>
            <a:ext cx="3286148" cy="1214446"/>
          </a:xfrm>
          <a:prstGeom prst="rect">
            <a:avLst/>
          </a:prstGeom>
          <a:noFill/>
        </p:spPr>
      </p:pic>
      <p:pic>
        <p:nvPicPr>
          <p:cNvPr id="40" name="Picture 3" descr="C:\Users\TOSHIBA PC\Desktop\ANIE\Photos\animaux tchad.jpg">
            <a:extLst>
              <a:ext uri="{FF2B5EF4-FFF2-40B4-BE49-F238E27FC236}">
                <a16:creationId xmlns:a16="http://schemas.microsoft.com/office/drawing/2014/main" id="{D69EF755-C172-8D4F-A20E-4DC2CDBF5FD6}"/>
              </a:ext>
            </a:extLst>
          </p:cNvPr>
          <p:cNvPicPr>
            <a:picLocks noChangeAspect="1" noChangeArrowheads="1"/>
          </p:cNvPicPr>
          <p:nvPr/>
        </p:nvPicPr>
        <p:blipFill>
          <a:blip r:embed="rId12" cstate="print"/>
          <a:srcRect/>
          <a:stretch>
            <a:fillRect/>
          </a:stretch>
        </p:blipFill>
        <p:spPr bwMode="auto">
          <a:xfrm>
            <a:off x="130007" y="247974"/>
            <a:ext cx="2214578" cy="801829"/>
          </a:xfrm>
          <a:prstGeom prst="rect">
            <a:avLst/>
          </a:prstGeom>
          <a:noFill/>
        </p:spPr>
      </p:pic>
    </p:spTree>
    <p:extLst>
      <p:ext uri="{BB962C8B-B14F-4D97-AF65-F5344CB8AC3E}">
        <p14:creationId xmlns:p14="http://schemas.microsoft.com/office/powerpoint/2010/main" val="2888982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9" y="829723"/>
            <a:ext cx="10399446" cy="5698896"/>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21" name="Titre 1">
            <a:extLst>
              <a:ext uri="{FF2B5EF4-FFF2-40B4-BE49-F238E27FC236}">
                <a16:creationId xmlns:a16="http://schemas.microsoft.com/office/drawing/2014/main" id="{8E186739-C895-9043-947C-29ABA32DB820}"/>
              </a:ext>
            </a:extLst>
          </p:cNvPr>
          <p:cNvSpPr txBox="1">
            <a:spLocks/>
          </p:cNvSpPr>
          <p:nvPr/>
        </p:nvSpPr>
        <p:spPr>
          <a:xfrm>
            <a:off x="649955" y="714351"/>
            <a:ext cx="8229600" cy="7254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fr-FR" sz="4000" b="1" i="0" u="none" strike="noStrike" kern="1200" cap="small"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Agency FB" pitchFamily="34" charset="0"/>
                <a:ea typeface="+mj-ea"/>
                <a:cs typeface="+mj-cs"/>
              </a:rPr>
            </a:br>
            <a:r>
              <a:rPr kumimoji="0" lang="fr-FR" sz="4000" b="1" i="0" u="none" strike="noStrike" kern="1200" cap="small"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Agency FB" pitchFamily="34" charset="0"/>
                <a:ea typeface="+mj-ea"/>
                <a:cs typeface="+mj-cs"/>
              </a:rPr>
              <a:t>Sommaire</a:t>
            </a:r>
            <a:br>
              <a:rPr kumimoji="0" lang="fr-FR" sz="4000" b="1" i="0" u="none" strike="noStrike" kern="1200" cap="small"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Calibri"/>
                <a:ea typeface="+mj-ea"/>
                <a:cs typeface="+mj-cs"/>
              </a:rPr>
            </a:br>
            <a:endParaRPr kumimoji="0" lang="fr-FR" sz="40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22" name="Espace réservé du contenu 2">
            <a:extLst>
              <a:ext uri="{FF2B5EF4-FFF2-40B4-BE49-F238E27FC236}">
                <a16:creationId xmlns:a16="http://schemas.microsoft.com/office/drawing/2014/main" id="{C0626888-D3D2-F340-B2F3-A87DFCEBA971}"/>
              </a:ext>
            </a:extLst>
          </p:cNvPr>
          <p:cNvSpPr txBox="1">
            <a:spLocks/>
          </p:cNvSpPr>
          <p:nvPr/>
        </p:nvSpPr>
        <p:spPr>
          <a:xfrm>
            <a:off x="670233" y="1722978"/>
            <a:ext cx="8715436" cy="464347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fr-FR" sz="36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APERÇU GÉNÉRAL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36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POTENTIALITÉS ET OPPORTUNITÉS D’INVESTISSEMENTS AU TCHAD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36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ＭＳ Ｐゴシック" pitchFamily="-109" charset="-128"/>
                <a:cs typeface="ＭＳ Ｐゴシック" pitchFamily="-109" charset="-128"/>
              </a:rPr>
              <a:t>ENVIRONNEMENT FAVORABLE AU DÉVELOPPEMENT DES INVESTISSEMENTS</a:t>
            </a:r>
          </a:p>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fr-FR" sz="36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ＭＳ Ｐゴシック" pitchFamily="-109" charset="-128"/>
                <a:cs typeface="ＭＳ Ｐゴシック" pitchFamily="-109" charset="-128"/>
              </a:rPr>
              <a:t>DIX BONNES RAISONS POUR INVESTIR AU TCHAD</a:t>
            </a:r>
          </a:p>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endParaRPr kumimoji="0" lang="fr-FR" sz="36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32750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88" name="Rectangle 87">
            <a:extLst>
              <a:ext uri="{FF2B5EF4-FFF2-40B4-BE49-F238E27FC236}">
                <a16:creationId xmlns:a16="http://schemas.microsoft.com/office/drawing/2014/main" id="{5D49483C-2B49-344D-9869-9FA63D3470F1}"/>
              </a:ext>
            </a:extLst>
          </p:cNvPr>
          <p:cNvSpPr/>
          <p:nvPr/>
        </p:nvSpPr>
        <p:spPr>
          <a:xfrm>
            <a:off x="9707" y="834961"/>
            <a:ext cx="3214678" cy="2879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9" name="Rectangle 88">
            <a:extLst>
              <a:ext uri="{FF2B5EF4-FFF2-40B4-BE49-F238E27FC236}">
                <a16:creationId xmlns:a16="http://schemas.microsoft.com/office/drawing/2014/main" id="{083FEF5E-7A9C-1F4C-9ED7-C1CFEBF61CA4}"/>
              </a:ext>
            </a:extLst>
          </p:cNvPr>
          <p:cNvSpPr/>
          <p:nvPr/>
        </p:nvSpPr>
        <p:spPr>
          <a:xfrm>
            <a:off x="3295823" y="834961"/>
            <a:ext cx="3000396" cy="2879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DE695378-B09A-5A47-AEB8-F0EFECBD2057}"/>
              </a:ext>
            </a:extLst>
          </p:cNvPr>
          <p:cNvSpPr/>
          <p:nvPr/>
        </p:nvSpPr>
        <p:spPr>
          <a:xfrm>
            <a:off x="6367656" y="834961"/>
            <a:ext cx="3442265" cy="2879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à coins arrondis 90">
            <a:extLst>
              <a:ext uri="{FF2B5EF4-FFF2-40B4-BE49-F238E27FC236}">
                <a16:creationId xmlns:a16="http://schemas.microsoft.com/office/drawing/2014/main" id="{552EAE94-1DB3-354D-985C-4ED209231A09}"/>
              </a:ext>
            </a:extLst>
          </p:cNvPr>
          <p:cNvSpPr/>
          <p:nvPr/>
        </p:nvSpPr>
        <p:spPr>
          <a:xfrm>
            <a:off x="438303" y="2285991"/>
            <a:ext cx="2214578"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effectLst>
                  <a:outerShdw blurRad="38100" dist="38100" dir="2700000" algn="tl">
                    <a:srgbClr val="000000">
                      <a:alpha val="43137"/>
                    </a:srgbClr>
                  </a:outerShdw>
                </a:effectLst>
                <a:latin typeface="Agency FB" pitchFamily="34" charset="0"/>
              </a:rPr>
              <a:t>Energie</a:t>
            </a:r>
          </a:p>
        </p:txBody>
      </p:sp>
      <p:sp>
        <p:nvSpPr>
          <p:cNvPr id="92" name="Rectangle à coins arrondis 91">
            <a:extLst>
              <a:ext uri="{FF2B5EF4-FFF2-40B4-BE49-F238E27FC236}">
                <a16:creationId xmlns:a16="http://schemas.microsoft.com/office/drawing/2014/main" id="{22766D89-D905-2045-B2A4-F025EAA7B1D8}"/>
              </a:ext>
            </a:extLst>
          </p:cNvPr>
          <p:cNvSpPr/>
          <p:nvPr/>
        </p:nvSpPr>
        <p:spPr>
          <a:xfrm>
            <a:off x="3653013" y="2285991"/>
            <a:ext cx="2286016"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effectLst>
                  <a:outerShdw blurRad="38100" dist="38100" dir="2700000" algn="tl">
                    <a:srgbClr val="000000">
                      <a:alpha val="43137"/>
                    </a:srgbClr>
                  </a:outerShdw>
                </a:effectLst>
                <a:latin typeface="Agency FB" pitchFamily="34" charset="0"/>
              </a:rPr>
              <a:t>TIC</a:t>
            </a:r>
          </a:p>
        </p:txBody>
      </p:sp>
      <p:sp>
        <p:nvSpPr>
          <p:cNvPr id="93" name="Rectangle à coins arrondis 92">
            <a:extLst>
              <a:ext uri="{FF2B5EF4-FFF2-40B4-BE49-F238E27FC236}">
                <a16:creationId xmlns:a16="http://schemas.microsoft.com/office/drawing/2014/main" id="{2364C39D-5B28-6D46-8BF4-E49B4CA0F509}"/>
              </a:ext>
            </a:extLst>
          </p:cNvPr>
          <p:cNvSpPr/>
          <p:nvPr/>
        </p:nvSpPr>
        <p:spPr>
          <a:xfrm>
            <a:off x="6581971" y="2236452"/>
            <a:ext cx="2777455"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effectLst>
                  <a:outerShdw blurRad="38100" dist="38100" dir="2700000" algn="tl">
                    <a:srgbClr val="000000">
                      <a:alpha val="43137"/>
                    </a:srgbClr>
                  </a:outerShdw>
                </a:effectLst>
                <a:latin typeface="Agency FB" pitchFamily="34" charset="0"/>
              </a:rPr>
              <a:t>Transport </a:t>
            </a:r>
          </a:p>
        </p:txBody>
      </p:sp>
      <p:sp>
        <p:nvSpPr>
          <p:cNvPr id="94" name="Rectangle 93">
            <a:extLst>
              <a:ext uri="{FF2B5EF4-FFF2-40B4-BE49-F238E27FC236}">
                <a16:creationId xmlns:a16="http://schemas.microsoft.com/office/drawing/2014/main" id="{3DBB0D8A-4681-764E-854D-8C8F4BD9BAE3}"/>
              </a:ext>
            </a:extLst>
          </p:cNvPr>
          <p:cNvSpPr/>
          <p:nvPr/>
        </p:nvSpPr>
        <p:spPr>
          <a:xfrm>
            <a:off x="9707" y="3786189"/>
            <a:ext cx="9800214" cy="3071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à coins arrondis 94">
            <a:extLst>
              <a:ext uri="{FF2B5EF4-FFF2-40B4-BE49-F238E27FC236}">
                <a16:creationId xmlns:a16="http://schemas.microsoft.com/office/drawing/2014/main" id="{036C87C2-557F-A945-991A-D5399F2E295E}"/>
              </a:ext>
            </a:extLst>
          </p:cNvPr>
          <p:cNvSpPr/>
          <p:nvPr/>
        </p:nvSpPr>
        <p:spPr>
          <a:xfrm>
            <a:off x="6920265" y="6205687"/>
            <a:ext cx="2531847" cy="4380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effectLst>
                  <a:outerShdw blurRad="38100" dist="38100" dir="2700000" algn="tl">
                    <a:srgbClr val="000000">
                      <a:alpha val="43137"/>
                    </a:srgbClr>
                  </a:outerShdw>
                </a:effectLst>
                <a:latin typeface="Agency FB" pitchFamily="34" charset="0"/>
              </a:rPr>
              <a:t>Banque &amp; Assurance</a:t>
            </a:r>
          </a:p>
        </p:txBody>
      </p:sp>
      <p:pic>
        <p:nvPicPr>
          <p:cNvPr id="96" name="Picture 2" descr="C:\Users\admin\Desktop\DSI\DOC INVESTIR\invest manifesta\table ronde forum abou-dhabi\Nouveau dossier\education.jpg">
            <a:extLst>
              <a:ext uri="{FF2B5EF4-FFF2-40B4-BE49-F238E27FC236}">
                <a16:creationId xmlns:a16="http://schemas.microsoft.com/office/drawing/2014/main" id="{F9D83707-3147-884C-A9CF-3F486EA0A680}"/>
              </a:ext>
            </a:extLst>
          </p:cNvPr>
          <p:cNvPicPr>
            <a:picLocks noChangeAspect="1" noChangeArrowheads="1"/>
          </p:cNvPicPr>
          <p:nvPr/>
        </p:nvPicPr>
        <p:blipFill>
          <a:blip r:embed="rId8"/>
          <a:srcRect/>
          <a:stretch>
            <a:fillRect/>
          </a:stretch>
        </p:blipFill>
        <p:spPr bwMode="auto">
          <a:xfrm>
            <a:off x="223989" y="3952019"/>
            <a:ext cx="2928958" cy="2120186"/>
          </a:xfrm>
          <a:prstGeom prst="rect">
            <a:avLst/>
          </a:prstGeom>
          <a:noFill/>
        </p:spPr>
      </p:pic>
      <p:pic>
        <p:nvPicPr>
          <p:cNvPr id="97" name="Picture 3" descr="F:\ \ANIE\energie_Old1.jpg">
            <a:extLst>
              <a:ext uri="{FF2B5EF4-FFF2-40B4-BE49-F238E27FC236}">
                <a16:creationId xmlns:a16="http://schemas.microsoft.com/office/drawing/2014/main" id="{0DF79E9B-0580-3640-B79A-C5CE77EA7D15}"/>
              </a:ext>
            </a:extLst>
          </p:cNvPr>
          <p:cNvPicPr>
            <a:picLocks noChangeAspect="1" noChangeArrowheads="1"/>
          </p:cNvPicPr>
          <p:nvPr/>
        </p:nvPicPr>
        <p:blipFill>
          <a:blip r:embed="rId9"/>
          <a:srcRect/>
          <a:stretch>
            <a:fillRect/>
          </a:stretch>
        </p:blipFill>
        <p:spPr bwMode="auto">
          <a:xfrm>
            <a:off x="219800" y="964388"/>
            <a:ext cx="2786082" cy="1285883"/>
          </a:xfrm>
          <a:prstGeom prst="rect">
            <a:avLst/>
          </a:prstGeom>
          <a:noFill/>
        </p:spPr>
      </p:pic>
      <p:pic>
        <p:nvPicPr>
          <p:cNvPr id="98" name="Picture 2" descr="C:\Users\HP\Desktop\Archive\DOCUMENTS ADOUM\Dossier ANIE\Réseau routier au sud du pays.jpg">
            <a:extLst>
              <a:ext uri="{FF2B5EF4-FFF2-40B4-BE49-F238E27FC236}">
                <a16:creationId xmlns:a16="http://schemas.microsoft.com/office/drawing/2014/main" id="{10C65921-FC51-A944-8DA0-0212973C7846}"/>
              </a:ext>
            </a:extLst>
          </p:cNvPr>
          <p:cNvPicPr>
            <a:picLocks noChangeAspect="1" noChangeArrowheads="1"/>
          </p:cNvPicPr>
          <p:nvPr/>
        </p:nvPicPr>
        <p:blipFill>
          <a:blip r:embed="rId10" cstate="print"/>
          <a:srcRect/>
          <a:stretch>
            <a:fillRect/>
          </a:stretch>
        </p:blipFill>
        <p:spPr bwMode="auto">
          <a:xfrm>
            <a:off x="6510533" y="2714619"/>
            <a:ext cx="2848894" cy="928694"/>
          </a:xfrm>
          <a:prstGeom prst="rect">
            <a:avLst/>
          </a:prstGeom>
          <a:noFill/>
        </p:spPr>
      </p:pic>
      <p:pic>
        <p:nvPicPr>
          <p:cNvPr id="99" name="Picture 3" descr="C:\Users\HP\Desktop\Archive\DOCUMENTS ADOUM\Dossier ANIE\SAM_0672.JPG">
            <a:extLst>
              <a:ext uri="{FF2B5EF4-FFF2-40B4-BE49-F238E27FC236}">
                <a16:creationId xmlns:a16="http://schemas.microsoft.com/office/drawing/2014/main" id="{BFBAD98F-A11D-D343-96A3-D7384A8C2F24}"/>
              </a:ext>
            </a:extLst>
          </p:cNvPr>
          <p:cNvPicPr>
            <a:picLocks noChangeAspect="1" noChangeArrowheads="1"/>
          </p:cNvPicPr>
          <p:nvPr/>
        </p:nvPicPr>
        <p:blipFill>
          <a:blip r:embed="rId11" cstate="print"/>
          <a:srcRect/>
          <a:stretch>
            <a:fillRect/>
          </a:stretch>
        </p:blipFill>
        <p:spPr bwMode="auto">
          <a:xfrm>
            <a:off x="6603220" y="966837"/>
            <a:ext cx="2848892" cy="1214446"/>
          </a:xfrm>
          <a:prstGeom prst="rect">
            <a:avLst/>
          </a:prstGeom>
          <a:noFill/>
        </p:spPr>
      </p:pic>
      <p:pic>
        <p:nvPicPr>
          <p:cNvPr id="100" name="Picture 3" descr="C:\Users\TOSHIBA PC\Desktop\ANIE\Photos\raf.jpg">
            <a:extLst>
              <a:ext uri="{FF2B5EF4-FFF2-40B4-BE49-F238E27FC236}">
                <a16:creationId xmlns:a16="http://schemas.microsoft.com/office/drawing/2014/main" id="{603163F5-7A4A-2242-9D0B-32CE57451B85}"/>
              </a:ext>
            </a:extLst>
          </p:cNvPr>
          <p:cNvPicPr>
            <a:picLocks noChangeAspect="1" noChangeArrowheads="1"/>
          </p:cNvPicPr>
          <p:nvPr/>
        </p:nvPicPr>
        <p:blipFill>
          <a:blip r:embed="rId12" cstate="print"/>
          <a:srcRect/>
          <a:stretch>
            <a:fillRect/>
          </a:stretch>
        </p:blipFill>
        <p:spPr bwMode="auto">
          <a:xfrm>
            <a:off x="223989" y="2714619"/>
            <a:ext cx="2786082" cy="1000108"/>
          </a:xfrm>
          <a:prstGeom prst="rect">
            <a:avLst/>
          </a:prstGeom>
          <a:noFill/>
        </p:spPr>
      </p:pic>
      <p:pic>
        <p:nvPicPr>
          <p:cNvPr id="101" name="Picture 2" descr="http://www.galiam.net/images/ntic-image.png">
            <a:extLst>
              <a:ext uri="{FF2B5EF4-FFF2-40B4-BE49-F238E27FC236}">
                <a16:creationId xmlns:a16="http://schemas.microsoft.com/office/drawing/2014/main" id="{C3EDBEBD-E414-A345-8A53-2B85C16725ED}"/>
              </a:ext>
            </a:extLst>
          </p:cNvPr>
          <p:cNvPicPr>
            <a:picLocks noChangeAspect="1" noChangeArrowheads="1"/>
          </p:cNvPicPr>
          <p:nvPr/>
        </p:nvPicPr>
        <p:blipFill>
          <a:blip r:embed="rId13"/>
          <a:srcRect/>
          <a:stretch>
            <a:fillRect/>
          </a:stretch>
        </p:blipFill>
        <p:spPr bwMode="auto">
          <a:xfrm>
            <a:off x="3438667" y="883605"/>
            <a:ext cx="2643206" cy="1285860"/>
          </a:xfrm>
          <a:prstGeom prst="rect">
            <a:avLst/>
          </a:prstGeom>
          <a:noFill/>
        </p:spPr>
      </p:pic>
      <p:pic>
        <p:nvPicPr>
          <p:cNvPr id="102" name="Picture 5" descr="G:\imagesMUABZ67U.jpg">
            <a:extLst>
              <a:ext uri="{FF2B5EF4-FFF2-40B4-BE49-F238E27FC236}">
                <a16:creationId xmlns:a16="http://schemas.microsoft.com/office/drawing/2014/main" id="{8EEC7E04-1E80-374F-A3A1-9C7B02A3083E}"/>
              </a:ext>
            </a:extLst>
          </p:cNvPr>
          <p:cNvPicPr>
            <a:picLocks noChangeAspect="1" noChangeArrowheads="1"/>
          </p:cNvPicPr>
          <p:nvPr/>
        </p:nvPicPr>
        <p:blipFill>
          <a:blip r:embed="rId14"/>
          <a:srcRect/>
          <a:stretch>
            <a:fillRect/>
          </a:stretch>
        </p:blipFill>
        <p:spPr bwMode="auto">
          <a:xfrm>
            <a:off x="3367261" y="3929065"/>
            <a:ext cx="2928958" cy="2143140"/>
          </a:xfrm>
          <a:prstGeom prst="rect">
            <a:avLst/>
          </a:prstGeom>
          <a:noFill/>
        </p:spPr>
      </p:pic>
      <p:pic>
        <p:nvPicPr>
          <p:cNvPr id="103" name="Picture 6" descr="G:\BHT.jpg">
            <a:extLst>
              <a:ext uri="{FF2B5EF4-FFF2-40B4-BE49-F238E27FC236}">
                <a16:creationId xmlns:a16="http://schemas.microsoft.com/office/drawing/2014/main" id="{C83B32B2-EBB5-6B4C-A77B-69C3005CD170}"/>
              </a:ext>
            </a:extLst>
          </p:cNvPr>
          <p:cNvPicPr>
            <a:picLocks noChangeAspect="1" noChangeArrowheads="1"/>
          </p:cNvPicPr>
          <p:nvPr/>
        </p:nvPicPr>
        <p:blipFill>
          <a:blip r:embed="rId15"/>
          <a:srcRect/>
          <a:stretch>
            <a:fillRect/>
          </a:stretch>
        </p:blipFill>
        <p:spPr bwMode="auto">
          <a:xfrm>
            <a:off x="6644814" y="3964761"/>
            <a:ext cx="2714612" cy="2143140"/>
          </a:xfrm>
          <a:prstGeom prst="rect">
            <a:avLst/>
          </a:prstGeom>
          <a:noFill/>
        </p:spPr>
      </p:pic>
      <p:sp>
        <p:nvSpPr>
          <p:cNvPr id="104" name="Rectangle à coins arrondis 103">
            <a:extLst>
              <a:ext uri="{FF2B5EF4-FFF2-40B4-BE49-F238E27FC236}">
                <a16:creationId xmlns:a16="http://schemas.microsoft.com/office/drawing/2014/main" id="{4ABD2F3F-76E7-9147-92A0-29C7C7C763B7}"/>
              </a:ext>
            </a:extLst>
          </p:cNvPr>
          <p:cNvSpPr/>
          <p:nvPr/>
        </p:nvSpPr>
        <p:spPr>
          <a:xfrm>
            <a:off x="509741" y="6215081"/>
            <a:ext cx="2214578"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effectLst>
                  <a:outerShdw blurRad="38100" dist="38100" dir="2700000" algn="tl">
                    <a:srgbClr val="000000">
                      <a:alpha val="43137"/>
                    </a:srgbClr>
                  </a:outerShdw>
                </a:effectLst>
                <a:latin typeface="Agency FB" pitchFamily="34" charset="0"/>
              </a:rPr>
              <a:t>Education</a:t>
            </a:r>
            <a:endParaRPr lang="fr-FR" b="1" dirty="0">
              <a:solidFill>
                <a:schemeClr val="tx1"/>
              </a:solidFill>
              <a:effectLst>
                <a:outerShdw blurRad="38100" dist="38100" dir="2700000" algn="tl">
                  <a:srgbClr val="000000">
                    <a:alpha val="43137"/>
                  </a:srgbClr>
                </a:outerShdw>
              </a:effectLst>
              <a:latin typeface="Agency FB" pitchFamily="34" charset="0"/>
            </a:endParaRPr>
          </a:p>
        </p:txBody>
      </p:sp>
      <p:sp>
        <p:nvSpPr>
          <p:cNvPr id="105" name="Rectangle à coins arrondis 104">
            <a:extLst>
              <a:ext uri="{FF2B5EF4-FFF2-40B4-BE49-F238E27FC236}">
                <a16:creationId xmlns:a16="http://schemas.microsoft.com/office/drawing/2014/main" id="{4A1F11B0-5B2C-6F4F-A31D-651862CF6D02}"/>
              </a:ext>
            </a:extLst>
          </p:cNvPr>
          <p:cNvSpPr/>
          <p:nvPr/>
        </p:nvSpPr>
        <p:spPr>
          <a:xfrm>
            <a:off x="3724451" y="6215081"/>
            <a:ext cx="2214578"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effectLst>
                  <a:outerShdw blurRad="38100" dist="38100" dir="2700000" algn="tl">
                    <a:srgbClr val="000000">
                      <a:alpha val="43137"/>
                    </a:srgbClr>
                  </a:outerShdw>
                </a:effectLst>
                <a:latin typeface="Agency FB" pitchFamily="34" charset="0"/>
              </a:rPr>
              <a:t>Santé</a:t>
            </a:r>
          </a:p>
        </p:txBody>
      </p:sp>
      <p:sp>
        <p:nvSpPr>
          <p:cNvPr id="106" name="Titre 1">
            <a:extLst>
              <a:ext uri="{FF2B5EF4-FFF2-40B4-BE49-F238E27FC236}">
                <a16:creationId xmlns:a16="http://schemas.microsoft.com/office/drawing/2014/main" id="{0DF7C05C-F430-6045-A95C-E018D611E251}"/>
              </a:ext>
            </a:extLst>
          </p:cNvPr>
          <p:cNvSpPr txBox="1">
            <a:spLocks/>
          </p:cNvSpPr>
          <p:nvPr/>
        </p:nvSpPr>
        <p:spPr>
          <a:xfrm>
            <a:off x="1580321" y="392860"/>
            <a:ext cx="8229600" cy="6429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fr-FR" sz="2800" b="1" dirty="0">
                <a:effectLst>
                  <a:outerShdw blurRad="38100" dist="38100" dir="2700000" algn="tl">
                    <a:srgbClr val="000000">
                      <a:alpha val="43137"/>
                    </a:srgbClr>
                  </a:outerShdw>
                </a:effectLst>
                <a:latin typeface="Agency FB" pitchFamily="34" charset="0"/>
              </a:rPr>
            </a:br>
            <a:r>
              <a:rPr lang="fr-FR" sz="2800" b="1" dirty="0">
                <a:effectLst>
                  <a:outerShdw blurRad="38100" dist="38100" dir="2700000" algn="tl">
                    <a:srgbClr val="000000">
                      <a:alpha val="43137"/>
                    </a:srgbClr>
                  </a:outerShdw>
                </a:effectLst>
                <a:latin typeface="Agency FB" pitchFamily="34" charset="0"/>
              </a:rPr>
              <a:t>Energie, TIC, Transports et Services</a:t>
            </a:r>
            <a:br>
              <a:rPr lang="fr-FR" sz="2800" b="1" dirty="0">
                <a:effectLst>
                  <a:outerShdw blurRad="38100" dist="38100" dir="2700000" algn="tl">
                    <a:srgbClr val="000000">
                      <a:alpha val="43137"/>
                    </a:srgbClr>
                  </a:outerShdw>
                </a:effectLst>
                <a:latin typeface="Agency FB" pitchFamily="34" charset="0"/>
                <a:cs typeface="Aharoni" pitchFamily="2" charset="-79"/>
              </a:rPr>
            </a:br>
            <a:endParaRPr lang="fr-F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4218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11" name="Titre 4">
            <a:extLst>
              <a:ext uri="{FF2B5EF4-FFF2-40B4-BE49-F238E27FC236}">
                <a16:creationId xmlns:a16="http://schemas.microsoft.com/office/drawing/2014/main" id="{49F69F5C-0725-BE42-BFB2-9A1DF5A8906B}"/>
              </a:ext>
            </a:extLst>
          </p:cNvPr>
          <p:cNvSpPr txBox="1">
            <a:spLocks/>
          </p:cNvSpPr>
          <p:nvPr/>
        </p:nvSpPr>
        <p:spPr>
          <a:xfrm>
            <a:off x="9707" y="-69574"/>
            <a:ext cx="10038384"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37500" lnSpcReduction="20000"/>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br>
              <a:rPr lang="fr-FR" dirty="0">
                <a:solidFill>
                  <a:schemeClr val="tx1"/>
                </a:solidFill>
                <a:latin typeface="Agency FB" pitchFamily="34" charset="0"/>
              </a:rPr>
            </a:br>
            <a:r>
              <a:rPr lang="fr-FR" sz="8900" b="1" dirty="0">
                <a:solidFill>
                  <a:schemeClr val="tx1"/>
                </a:solidFill>
                <a:effectLst>
                  <a:outerShdw blurRad="38100" dist="38100" dir="2700000" algn="tl">
                    <a:srgbClr val="000000">
                      <a:alpha val="43137"/>
                    </a:srgbClr>
                  </a:outerShdw>
                </a:effectLst>
                <a:latin typeface="Agency FB" pitchFamily="34" charset="0"/>
              </a:rPr>
              <a:t>Energie</a:t>
            </a:r>
            <a:br>
              <a:rPr lang="fr-FR" dirty="0">
                <a:solidFill>
                  <a:schemeClr val="tx1"/>
                </a:solidFill>
                <a:latin typeface="Agency FB" pitchFamily="34" charset="0"/>
              </a:rPr>
            </a:br>
            <a:endParaRPr lang="fr-FR" dirty="0">
              <a:solidFill>
                <a:schemeClr val="tx1"/>
              </a:solidFill>
              <a:latin typeface="Agency FB" pitchFamily="34" charset="0"/>
            </a:endParaRPr>
          </a:p>
        </p:txBody>
      </p:sp>
      <p:pic>
        <p:nvPicPr>
          <p:cNvPr id="13" name="Picture 3" descr="C:\Users\TOSHIBA PC\Desktop\ANIE\Photos\raf.jpg">
            <a:extLst>
              <a:ext uri="{FF2B5EF4-FFF2-40B4-BE49-F238E27FC236}">
                <a16:creationId xmlns:a16="http://schemas.microsoft.com/office/drawing/2014/main" id="{6C07EAD1-EBCF-544A-A750-834A629808E7}"/>
              </a:ext>
            </a:extLst>
          </p:cNvPr>
          <p:cNvPicPr>
            <a:picLocks noChangeAspect="1" noChangeArrowheads="1"/>
          </p:cNvPicPr>
          <p:nvPr/>
        </p:nvPicPr>
        <p:blipFill>
          <a:blip r:embed="rId8" cstate="print"/>
          <a:srcRect/>
          <a:stretch>
            <a:fillRect/>
          </a:stretch>
        </p:blipFill>
        <p:spPr bwMode="auto">
          <a:xfrm>
            <a:off x="500033" y="73278"/>
            <a:ext cx="2071702" cy="947056"/>
          </a:xfrm>
          <a:prstGeom prst="rect">
            <a:avLst/>
          </a:prstGeom>
          <a:noFill/>
        </p:spPr>
      </p:pic>
      <p:sp>
        <p:nvSpPr>
          <p:cNvPr id="19" name="Rectangle 18">
            <a:extLst>
              <a:ext uri="{FF2B5EF4-FFF2-40B4-BE49-F238E27FC236}">
                <a16:creationId xmlns:a16="http://schemas.microsoft.com/office/drawing/2014/main" id="{0916ABDA-DC85-E941-8BC6-0902C9F51A82}"/>
              </a:ext>
            </a:extLst>
          </p:cNvPr>
          <p:cNvSpPr/>
          <p:nvPr/>
        </p:nvSpPr>
        <p:spPr>
          <a:xfrm>
            <a:off x="4000494" y="1144848"/>
            <a:ext cx="6047597" cy="3071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fr-FR" sz="1600" b="1" dirty="0">
                <a:solidFill>
                  <a:schemeClr val="tx1"/>
                </a:solidFill>
                <a:latin typeface="Agency FB" pitchFamily="34" charset="0"/>
              </a:rPr>
              <a:t>Prix du </a:t>
            </a:r>
            <a:r>
              <a:rPr lang="fr-FR" sz="1600" b="1" dirty="0" err="1">
                <a:solidFill>
                  <a:schemeClr val="tx1"/>
                </a:solidFill>
                <a:latin typeface="Agency FB" pitchFamily="34" charset="0"/>
              </a:rPr>
              <a:t>kilowatt-heure</a:t>
            </a:r>
            <a:r>
              <a:rPr lang="fr-FR" sz="1600" b="1" dirty="0">
                <a:solidFill>
                  <a:schemeClr val="tx1"/>
                </a:solidFill>
                <a:latin typeface="Agency FB" pitchFamily="34" charset="0"/>
              </a:rPr>
              <a:t> (</a:t>
            </a:r>
            <a:r>
              <a:rPr lang="fr-FR" sz="1600" b="1" dirty="0" err="1">
                <a:solidFill>
                  <a:schemeClr val="tx1"/>
                </a:solidFill>
                <a:latin typeface="Agency FB" pitchFamily="34" charset="0"/>
              </a:rPr>
              <a:t>kwh</a:t>
            </a:r>
            <a:r>
              <a:rPr lang="fr-FR" sz="1600" b="1" dirty="0">
                <a:solidFill>
                  <a:schemeClr val="tx1"/>
                </a:solidFill>
                <a:latin typeface="Agency FB" pitchFamily="34" charset="0"/>
              </a:rPr>
              <a:t>) TTC: 220 FCFA pour la basse tension (BT) ;</a:t>
            </a:r>
          </a:p>
          <a:p>
            <a:pPr>
              <a:lnSpc>
                <a:spcPct val="150000"/>
              </a:lnSpc>
            </a:pPr>
            <a:r>
              <a:rPr lang="fr-FR" sz="1600" b="1" dirty="0">
                <a:solidFill>
                  <a:schemeClr val="tx1"/>
                </a:solidFill>
                <a:latin typeface="Agency FB" pitchFamily="34" charset="0"/>
              </a:rPr>
              <a:t> 115 FCFA pour la moyenne tension (MT);</a:t>
            </a:r>
          </a:p>
          <a:p>
            <a:pPr>
              <a:lnSpc>
                <a:spcPct val="150000"/>
              </a:lnSpc>
            </a:pPr>
            <a:r>
              <a:rPr lang="fr-FR" sz="1600" b="1" dirty="0">
                <a:solidFill>
                  <a:schemeClr val="tx1"/>
                </a:solidFill>
                <a:latin typeface="Agency FB" pitchFamily="34" charset="0"/>
              </a:rPr>
              <a:t>La STEE (maintenant la SNE) produit à base de combustibles; </a:t>
            </a:r>
          </a:p>
          <a:p>
            <a:pPr>
              <a:lnSpc>
                <a:spcPct val="150000"/>
              </a:lnSpc>
            </a:pPr>
            <a:r>
              <a:rPr lang="fr-FR" sz="1600" b="1" dirty="0">
                <a:solidFill>
                  <a:schemeClr val="tx1"/>
                </a:solidFill>
                <a:latin typeface="Agency FB" pitchFamily="34" charset="0"/>
              </a:rPr>
              <a:t>Cinq (5) agglomérations disposent de centrales: N’Djamena, Abéché, Bongor, Moundou et Sarh;</a:t>
            </a:r>
          </a:p>
          <a:p>
            <a:pPr>
              <a:lnSpc>
                <a:spcPct val="150000"/>
              </a:lnSpc>
            </a:pPr>
            <a:r>
              <a:rPr lang="fr-FR" sz="1600" b="1" dirty="0">
                <a:solidFill>
                  <a:schemeClr val="tx1"/>
                </a:solidFill>
                <a:latin typeface="Agency FB" pitchFamily="34" charset="0"/>
              </a:rPr>
              <a:t>Le taux d’accès à l’électricité est donc de 2% pour l’ensemble du pays et 12% pour la ville de N’Djamena, capitale du Tchad.</a:t>
            </a:r>
          </a:p>
        </p:txBody>
      </p:sp>
      <p:sp>
        <p:nvSpPr>
          <p:cNvPr id="20" name="Rectangle 19">
            <a:extLst>
              <a:ext uri="{FF2B5EF4-FFF2-40B4-BE49-F238E27FC236}">
                <a16:creationId xmlns:a16="http://schemas.microsoft.com/office/drawing/2014/main" id="{18892B7F-C376-8243-9392-8E1CC2F01A72}"/>
              </a:ext>
            </a:extLst>
          </p:cNvPr>
          <p:cNvSpPr/>
          <p:nvPr/>
        </p:nvSpPr>
        <p:spPr>
          <a:xfrm>
            <a:off x="4000495" y="4288120"/>
            <a:ext cx="6051702" cy="2214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50000"/>
              </a:lnSpc>
              <a:spcBef>
                <a:spcPct val="0"/>
              </a:spcBef>
              <a:spcAft>
                <a:spcPct val="0"/>
              </a:spcAft>
              <a:buFontTx/>
              <a:buChar char="•"/>
            </a:pPr>
            <a:r>
              <a:rPr lang="fr-FR" sz="1600" b="1" dirty="0">
                <a:solidFill>
                  <a:schemeClr val="tx1"/>
                </a:solidFill>
                <a:latin typeface="Agency FB" pitchFamily="34" charset="0"/>
              </a:rPr>
              <a:t>Situé dans la zone d’ensoleillement supérieur de l’Afrique ;</a:t>
            </a:r>
          </a:p>
          <a:p>
            <a:pPr algn="just" eaLnBrk="0" fontAlgn="base" hangingPunct="0">
              <a:lnSpc>
                <a:spcPct val="150000"/>
              </a:lnSpc>
              <a:spcBef>
                <a:spcPct val="0"/>
              </a:spcBef>
              <a:spcAft>
                <a:spcPct val="0"/>
              </a:spcAft>
              <a:buFontTx/>
              <a:buChar char="•"/>
            </a:pPr>
            <a:r>
              <a:rPr lang="fr-FR" sz="1600" b="1" dirty="0">
                <a:solidFill>
                  <a:schemeClr val="tx1"/>
                </a:solidFill>
                <a:latin typeface="Agency FB" pitchFamily="34" charset="0"/>
              </a:rPr>
              <a:t>Nombre d’heures d’ensoleillement/an varie de 2.850 heures au sud à 3.750 heures au nord;</a:t>
            </a:r>
          </a:p>
          <a:p>
            <a:pPr lvl="0" algn="just" eaLnBrk="0" fontAlgn="base" hangingPunct="0">
              <a:lnSpc>
                <a:spcPct val="150000"/>
              </a:lnSpc>
              <a:spcBef>
                <a:spcPct val="0"/>
              </a:spcBef>
              <a:spcAft>
                <a:spcPct val="0"/>
              </a:spcAft>
              <a:buFontTx/>
              <a:buChar char="•"/>
            </a:pPr>
            <a:r>
              <a:rPr lang="fr-FR" sz="1600" b="1" dirty="0">
                <a:solidFill>
                  <a:schemeClr val="tx1"/>
                </a:solidFill>
                <a:latin typeface="Agency FB" pitchFamily="34" charset="0"/>
              </a:rPr>
              <a:t>Intensité du rayonnement global varie de 4,5 à 6,5 kWh/m2/j; </a:t>
            </a:r>
          </a:p>
          <a:p>
            <a:pPr lvl="0" algn="just" eaLnBrk="0" fontAlgn="base" hangingPunct="0">
              <a:lnSpc>
                <a:spcPct val="150000"/>
              </a:lnSpc>
              <a:spcBef>
                <a:spcPct val="0"/>
              </a:spcBef>
              <a:spcAft>
                <a:spcPct val="0"/>
              </a:spcAft>
              <a:buFontTx/>
              <a:buChar char="•"/>
            </a:pPr>
            <a:r>
              <a:rPr lang="fr-FR" sz="1600" b="1" dirty="0">
                <a:solidFill>
                  <a:schemeClr val="tx1"/>
                </a:solidFill>
                <a:latin typeface="Agency FB" pitchFamily="34" charset="0"/>
              </a:rPr>
              <a:t>Vitesse moyenne des vents varie de 2,5 m/s à 5m/s du sud au nord. </a:t>
            </a:r>
          </a:p>
        </p:txBody>
      </p:sp>
      <p:pic>
        <p:nvPicPr>
          <p:cNvPr id="21" name="Picture 2" descr="C:\Users\admin\Desktop\DSI\DOC INVESTIR\invest manifesta\table ronde forum abou-dhabi\Nouveau dossier\station-solaire-energie-sotitit-ouganda.jpg">
            <a:extLst>
              <a:ext uri="{FF2B5EF4-FFF2-40B4-BE49-F238E27FC236}">
                <a16:creationId xmlns:a16="http://schemas.microsoft.com/office/drawing/2014/main" id="{22EC1604-4C1A-3440-B3F0-18AB42E4F1C7}"/>
              </a:ext>
            </a:extLst>
          </p:cNvPr>
          <p:cNvPicPr>
            <a:picLocks noChangeAspect="1" noChangeArrowheads="1"/>
          </p:cNvPicPr>
          <p:nvPr/>
        </p:nvPicPr>
        <p:blipFill>
          <a:blip r:embed="rId9"/>
          <a:srcRect/>
          <a:stretch>
            <a:fillRect/>
          </a:stretch>
        </p:blipFill>
        <p:spPr bwMode="auto">
          <a:xfrm>
            <a:off x="-1" y="3859492"/>
            <a:ext cx="3891354" cy="2643206"/>
          </a:xfrm>
          <a:prstGeom prst="rect">
            <a:avLst/>
          </a:prstGeom>
          <a:noFill/>
        </p:spPr>
      </p:pic>
      <p:pic>
        <p:nvPicPr>
          <p:cNvPr id="22" name="Picture 2" descr="C:\Users\admin\Desktop\DSI\DOC INVESTIR\invest manifesta\table ronde forum abou-dhabi\ \ANIE\image008_Old1.jpg">
            <a:extLst>
              <a:ext uri="{FF2B5EF4-FFF2-40B4-BE49-F238E27FC236}">
                <a16:creationId xmlns:a16="http://schemas.microsoft.com/office/drawing/2014/main" id="{FFFE678B-3210-9F40-B743-A3141FD7592A}"/>
              </a:ext>
            </a:extLst>
          </p:cNvPr>
          <p:cNvPicPr>
            <a:picLocks noChangeAspect="1" noChangeArrowheads="1"/>
          </p:cNvPicPr>
          <p:nvPr/>
        </p:nvPicPr>
        <p:blipFill>
          <a:blip r:embed="rId10"/>
          <a:srcRect/>
          <a:stretch>
            <a:fillRect/>
          </a:stretch>
        </p:blipFill>
        <p:spPr bwMode="auto">
          <a:xfrm>
            <a:off x="0" y="1144848"/>
            <a:ext cx="3894359" cy="2571768"/>
          </a:xfrm>
          <a:prstGeom prst="rect">
            <a:avLst/>
          </a:prstGeom>
          <a:noFill/>
        </p:spPr>
      </p:pic>
    </p:spTree>
    <p:extLst>
      <p:ext uri="{BB962C8B-B14F-4D97-AF65-F5344CB8AC3E}">
        <p14:creationId xmlns:p14="http://schemas.microsoft.com/office/powerpoint/2010/main" val="829209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27" name="Titre 4">
            <a:extLst>
              <a:ext uri="{FF2B5EF4-FFF2-40B4-BE49-F238E27FC236}">
                <a16:creationId xmlns:a16="http://schemas.microsoft.com/office/drawing/2014/main" id="{986E718C-40C8-0A4A-B575-5649EAB61A78}"/>
              </a:ext>
            </a:extLst>
          </p:cNvPr>
          <p:cNvSpPr txBox="1">
            <a:spLocks/>
          </p:cNvSpPr>
          <p:nvPr/>
        </p:nvSpPr>
        <p:spPr>
          <a:xfrm>
            <a:off x="119271" y="388221"/>
            <a:ext cx="9974988" cy="1214422"/>
          </a:xfrm>
          <a:prstGeom prst="roundRect">
            <a:avLst/>
          </a:prstGeom>
          <a:solidFill>
            <a:srgbClr val="4F81BD"/>
          </a:solidFill>
          <a:ln w="25400" cap="flat" cmpd="sng" algn="ctr">
            <a:solidFill>
              <a:srgbClr val="4F81BD">
                <a:shade val="50000"/>
              </a:srgbClr>
            </a:solidFill>
            <a:prstDash val="solid"/>
          </a:ln>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fr-FR" sz="36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br>
            <a:r>
              <a:rPr kumimoji="0" lang="fr-FR" sz="36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                  </a:t>
            </a:r>
            <a:r>
              <a:rPr kumimoji="0" lang="fr-FR" sz="2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Technologies</a:t>
            </a:r>
            <a:r>
              <a:rPr kumimoji="0" lang="fr-FR" sz="36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 </a:t>
            </a:r>
            <a:r>
              <a:rPr kumimoji="0" lang="fr-FR" sz="2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d’Information et de Communication</a:t>
            </a:r>
            <a:br>
              <a:rPr kumimoji="0" lang="fr-FR" sz="36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br>
            <a:endParaRPr kumimoji="0" lang="fr-FR" sz="36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endParaRPr>
          </a:p>
        </p:txBody>
      </p:sp>
      <p:pic>
        <p:nvPicPr>
          <p:cNvPr id="28" name="Picture 2" descr="http://www.galiam.net/images/ntic-image.png">
            <a:extLst>
              <a:ext uri="{FF2B5EF4-FFF2-40B4-BE49-F238E27FC236}">
                <a16:creationId xmlns:a16="http://schemas.microsoft.com/office/drawing/2014/main" id="{FB5B0807-8F12-274D-9CAA-D169D7E1C1BF}"/>
              </a:ext>
            </a:extLst>
          </p:cNvPr>
          <p:cNvPicPr>
            <a:picLocks noChangeAspect="1" noChangeArrowheads="1"/>
          </p:cNvPicPr>
          <p:nvPr/>
        </p:nvPicPr>
        <p:blipFill>
          <a:blip r:embed="rId8"/>
          <a:srcRect/>
          <a:stretch>
            <a:fillRect/>
          </a:stretch>
        </p:blipFill>
        <p:spPr bwMode="auto">
          <a:xfrm>
            <a:off x="541254" y="388221"/>
            <a:ext cx="2286016" cy="1285860"/>
          </a:xfrm>
          <a:prstGeom prst="rect">
            <a:avLst/>
          </a:prstGeom>
          <a:noFill/>
        </p:spPr>
      </p:pic>
      <p:sp>
        <p:nvSpPr>
          <p:cNvPr id="29" name="Rectangle 28">
            <a:extLst>
              <a:ext uri="{FF2B5EF4-FFF2-40B4-BE49-F238E27FC236}">
                <a16:creationId xmlns:a16="http://schemas.microsoft.com/office/drawing/2014/main" id="{E7DC9687-A6D6-6D4D-80D0-A71A2AA42748}"/>
              </a:ext>
            </a:extLst>
          </p:cNvPr>
          <p:cNvSpPr/>
          <p:nvPr/>
        </p:nvSpPr>
        <p:spPr>
          <a:xfrm>
            <a:off x="3246786" y="1717867"/>
            <a:ext cx="6801306" cy="2670858"/>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Société de téléphonie fixe  (SOTEL);</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3 sociétés de téléphonie mobile (</a:t>
            </a:r>
            <a:r>
              <a:rPr kumimoji="0" lang="fr-FR" sz="1800" b="1" i="0" u="none" strike="noStrike" kern="0" cap="none" spc="0" normalizeH="0" baseline="0" noProof="0" dirty="0" err="1">
                <a:ln>
                  <a:noFill/>
                </a:ln>
                <a:solidFill>
                  <a:prstClr val="black"/>
                </a:solidFill>
                <a:effectLst/>
                <a:uLnTx/>
                <a:uFillTx/>
                <a:latin typeface="Agency FB" pitchFamily="34" charset="0"/>
                <a:ea typeface="+mn-ea"/>
                <a:cs typeface="+mn-cs"/>
              </a:rPr>
              <a:t>Airtel</a:t>
            </a: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 </a:t>
            </a:r>
            <a:r>
              <a:rPr kumimoji="0" lang="fr-FR" sz="1800" b="1" i="0" u="none" strike="noStrike" kern="0" cap="none" spc="0" normalizeH="0" baseline="0" noProof="0" dirty="0" err="1">
                <a:ln>
                  <a:noFill/>
                </a:ln>
                <a:solidFill>
                  <a:prstClr val="black"/>
                </a:solidFill>
                <a:effectLst/>
                <a:uLnTx/>
                <a:uFillTx/>
                <a:latin typeface="Agency FB" pitchFamily="34" charset="0"/>
                <a:ea typeface="+mn-ea"/>
                <a:cs typeface="+mn-cs"/>
              </a:rPr>
              <a:t>Tigo</a:t>
            </a: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  et Salam)</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Chaines TV: 1 publique et 2 privées;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Radios: publique et privées; </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Agences de communication peu développées;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La fibre optique connexion sur le Cameroun, et en cours de déploiement avec le Soudan;</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Disponibilité d’une politique gouvernementale;</a:t>
            </a:r>
          </a:p>
        </p:txBody>
      </p:sp>
      <p:sp>
        <p:nvSpPr>
          <p:cNvPr id="30" name="Rectangle 29">
            <a:extLst>
              <a:ext uri="{FF2B5EF4-FFF2-40B4-BE49-F238E27FC236}">
                <a16:creationId xmlns:a16="http://schemas.microsoft.com/office/drawing/2014/main" id="{4FB37D39-B7D2-AE46-ADC9-24C4AA71D098}"/>
              </a:ext>
            </a:extLst>
          </p:cNvPr>
          <p:cNvSpPr/>
          <p:nvPr/>
        </p:nvSpPr>
        <p:spPr>
          <a:xfrm>
            <a:off x="3246785" y="4503949"/>
            <a:ext cx="6809515" cy="214314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1" u="none" strike="noStrike" kern="0" cap="none" spc="0" normalizeH="0" baseline="0" noProof="0" dirty="0">
                <a:ln>
                  <a:noFill/>
                </a:ln>
                <a:solidFill>
                  <a:prstClr val="black"/>
                </a:solidFill>
                <a:effectLst/>
                <a:uLnTx/>
                <a:uFillTx/>
                <a:latin typeface="Agency FB" pitchFamily="34" charset="0"/>
                <a:ea typeface="+mn-ea"/>
                <a:cs typeface="+mn-cs"/>
              </a:rPr>
              <a:t>Quelques opportunités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Marché à forte potentialité de la téléphonie mobile et d’Internet;</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Participation aux projets e-gouvernement;</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Développement, gestion et sécurisation de bases de données, des logiciels… </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1800" b="1" i="0" u="none" strike="noStrike" kern="0" cap="none" spc="0" normalizeH="0" baseline="0" noProof="0" dirty="0">
                <a:ln>
                  <a:noFill/>
                </a:ln>
                <a:solidFill>
                  <a:prstClr val="black"/>
                </a:solidFill>
                <a:effectLst/>
                <a:uLnTx/>
                <a:uFillTx/>
                <a:latin typeface="Agency FB" pitchFamily="34" charset="0"/>
                <a:ea typeface="+mn-ea"/>
                <a:cs typeface="+mn-cs"/>
              </a:rPr>
              <a:t>Société publique en restructuration en vue d’une privatisation, etc.</a:t>
            </a:r>
          </a:p>
        </p:txBody>
      </p:sp>
      <p:pic>
        <p:nvPicPr>
          <p:cNvPr id="31" name="Picture 2" descr="http://www.galiam.net/images/ntic-image.png">
            <a:extLst>
              <a:ext uri="{FF2B5EF4-FFF2-40B4-BE49-F238E27FC236}">
                <a16:creationId xmlns:a16="http://schemas.microsoft.com/office/drawing/2014/main" id="{068B83F8-E421-DA4C-8F95-3ED881DF69DE}"/>
              </a:ext>
            </a:extLst>
          </p:cNvPr>
          <p:cNvPicPr>
            <a:picLocks noChangeAspect="1" noChangeArrowheads="1"/>
          </p:cNvPicPr>
          <p:nvPr/>
        </p:nvPicPr>
        <p:blipFill>
          <a:blip r:embed="rId8"/>
          <a:srcRect/>
          <a:stretch>
            <a:fillRect/>
          </a:stretch>
        </p:blipFill>
        <p:spPr bwMode="auto">
          <a:xfrm>
            <a:off x="9707" y="1717867"/>
            <a:ext cx="3048036" cy="2857520"/>
          </a:xfrm>
          <a:prstGeom prst="rect">
            <a:avLst/>
          </a:prstGeom>
          <a:noFill/>
        </p:spPr>
      </p:pic>
    </p:spTree>
    <p:extLst>
      <p:ext uri="{BB962C8B-B14F-4D97-AF65-F5344CB8AC3E}">
        <p14:creationId xmlns:p14="http://schemas.microsoft.com/office/powerpoint/2010/main" val="84209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11" name="Titre 4">
            <a:extLst>
              <a:ext uri="{FF2B5EF4-FFF2-40B4-BE49-F238E27FC236}">
                <a16:creationId xmlns:a16="http://schemas.microsoft.com/office/drawing/2014/main" id="{A6BFEFE6-FE75-0644-B7C8-AAA9223D351B}"/>
              </a:ext>
            </a:extLst>
          </p:cNvPr>
          <p:cNvSpPr txBox="1">
            <a:spLocks/>
          </p:cNvSpPr>
          <p:nvPr/>
        </p:nvSpPr>
        <p:spPr>
          <a:xfrm>
            <a:off x="32450" y="166325"/>
            <a:ext cx="10019745" cy="12847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br>
              <a:rPr lang="fr-FR" sz="4800">
                <a:solidFill>
                  <a:schemeClr val="tx1"/>
                </a:solidFill>
                <a:latin typeface="Agency FB" pitchFamily="34" charset="0"/>
              </a:rPr>
            </a:br>
            <a:r>
              <a:rPr lang="fr-FR" sz="4800" b="1">
                <a:solidFill>
                  <a:schemeClr val="tx1"/>
                </a:solidFill>
                <a:effectLst>
                  <a:outerShdw blurRad="38100" dist="38100" dir="2700000" algn="tl">
                    <a:srgbClr val="000000">
                      <a:alpha val="43137"/>
                    </a:srgbClr>
                  </a:outerShdw>
                </a:effectLst>
                <a:latin typeface="Agency FB" pitchFamily="34" charset="0"/>
              </a:rPr>
              <a:t>Transport</a:t>
            </a:r>
            <a:br>
              <a:rPr lang="fr-FR" sz="4800">
                <a:solidFill>
                  <a:schemeClr val="tx1"/>
                </a:solidFill>
                <a:latin typeface="Agency FB" pitchFamily="34" charset="0"/>
              </a:rPr>
            </a:br>
            <a:endParaRPr lang="fr-FR" sz="4800" dirty="0">
              <a:solidFill>
                <a:schemeClr val="tx1"/>
              </a:solidFill>
              <a:latin typeface="Agency FB" pitchFamily="34" charset="0"/>
            </a:endParaRPr>
          </a:p>
        </p:txBody>
      </p:sp>
      <p:pic>
        <p:nvPicPr>
          <p:cNvPr id="13" name="Picture 2" descr="C:\Users\HP\Desktop\Archive\DOCUMENTS ADOUM\Dossier ANIE\Réseau routier au sud du pays.jpg">
            <a:extLst>
              <a:ext uri="{FF2B5EF4-FFF2-40B4-BE49-F238E27FC236}">
                <a16:creationId xmlns:a16="http://schemas.microsoft.com/office/drawing/2014/main" id="{D7406820-2251-8A4C-AC5D-FA9423620E76}"/>
              </a:ext>
            </a:extLst>
          </p:cNvPr>
          <p:cNvPicPr>
            <a:picLocks noChangeAspect="1" noChangeArrowheads="1"/>
          </p:cNvPicPr>
          <p:nvPr/>
        </p:nvPicPr>
        <p:blipFill>
          <a:blip r:embed="rId8" cstate="print"/>
          <a:srcRect/>
          <a:stretch>
            <a:fillRect/>
          </a:stretch>
        </p:blipFill>
        <p:spPr bwMode="auto">
          <a:xfrm>
            <a:off x="462721" y="380616"/>
            <a:ext cx="2286016" cy="857256"/>
          </a:xfrm>
          <a:prstGeom prst="rect">
            <a:avLst/>
          </a:prstGeom>
          <a:noFill/>
        </p:spPr>
      </p:pic>
      <p:sp>
        <p:nvSpPr>
          <p:cNvPr id="19" name="Rectangle 18">
            <a:extLst>
              <a:ext uri="{FF2B5EF4-FFF2-40B4-BE49-F238E27FC236}">
                <a16:creationId xmlns:a16="http://schemas.microsoft.com/office/drawing/2014/main" id="{057477F6-F07A-BF4E-97CF-FFBFF9873964}"/>
              </a:ext>
            </a:extLst>
          </p:cNvPr>
          <p:cNvSpPr/>
          <p:nvPr/>
        </p:nvSpPr>
        <p:spPr>
          <a:xfrm>
            <a:off x="4177300" y="1526561"/>
            <a:ext cx="5874896" cy="4929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Wingdings" pitchFamily="2" charset="2"/>
              <a:buChar char="v"/>
            </a:pPr>
            <a:r>
              <a:rPr lang="fr-FR" b="1" dirty="0">
                <a:solidFill>
                  <a:schemeClr val="tx1"/>
                </a:solidFill>
                <a:latin typeface="Agency FB" pitchFamily="34" charset="0"/>
              </a:rPr>
              <a:t>Faible réseau routier  (40 000 km, dont environ 3 000 bitumés) et faible  densité routière (environ 6,4 km/1000 km</a:t>
            </a:r>
            <a:r>
              <a:rPr lang="fr-FR" b="1" baseline="30000" dirty="0">
                <a:solidFill>
                  <a:schemeClr val="tx1"/>
                </a:solidFill>
                <a:latin typeface="Agency FB" pitchFamily="34" charset="0"/>
              </a:rPr>
              <a:t>2</a:t>
            </a:r>
            <a:r>
              <a:rPr lang="fr-FR" b="1" dirty="0">
                <a:solidFill>
                  <a:schemeClr val="tx1"/>
                </a:solidFill>
                <a:latin typeface="Agency FB" pitchFamily="34" charset="0"/>
              </a:rPr>
              <a:t>) ;</a:t>
            </a:r>
          </a:p>
          <a:p>
            <a:pPr lvl="0"/>
            <a:endParaRPr lang="fr-FR" b="1" dirty="0">
              <a:solidFill>
                <a:schemeClr val="tx1"/>
              </a:solidFill>
              <a:latin typeface="Agency FB" pitchFamily="34" charset="0"/>
            </a:endParaRPr>
          </a:p>
          <a:p>
            <a:pPr>
              <a:buFont typeface="Wingdings" pitchFamily="2" charset="2"/>
              <a:buChar char="v"/>
            </a:pPr>
            <a:r>
              <a:rPr lang="fr-FR" b="1" dirty="0">
                <a:solidFill>
                  <a:schemeClr val="tx1"/>
                </a:solidFill>
                <a:latin typeface="Agency FB" pitchFamily="34" charset="0"/>
              </a:rPr>
              <a:t>Enclavement  pendant la saison pluvieuse et  surenchérissement du coût des transports.</a:t>
            </a:r>
            <a:endParaRPr lang="fr-FR" b="1" i="1" dirty="0">
              <a:solidFill>
                <a:schemeClr val="tx1"/>
              </a:solidFill>
              <a:latin typeface="Agency FB" pitchFamily="34" charset="0"/>
            </a:endParaRPr>
          </a:p>
          <a:p>
            <a:endParaRPr lang="fr-FR" b="1" i="1" dirty="0">
              <a:solidFill>
                <a:schemeClr val="tx1"/>
              </a:solidFill>
              <a:latin typeface="Agency FB" pitchFamily="34" charset="0"/>
            </a:endParaRPr>
          </a:p>
          <a:p>
            <a:endParaRPr lang="fr-FR" b="1" i="1" dirty="0">
              <a:solidFill>
                <a:schemeClr val="tx1"/>
              </a:solidFill>
              <a:latin typeface="Agency FB" pitchFamily="34" charset="0"/>
            </a:endParaRPr>
          </a:p>
          <a:p>
            <a:pPr algn="ctr"/>
            <a:r>
              <a:rPr lang="fr-FR" b="1" i="1" dirty="0">
                <a:solidFill>
                  <a:schemeClr val="tx1"/>
                </a:solidFill>
                <a:latin typeface="Agency FB" pitchFamily="34" charset="0"/>
              </a:rPr>
              <a:t>Quelques idées de projets</a:t>
            </a:r>
          </a:p>
          <a:p>
            <a:pPr>
              <a:buFont typeface="Wingdings" pitchFamily="2" charset="2"/>
              <a:buChar char="v"/>
            </a:pPr>
            <a:r>
              <a:rPr lang="fr-FR" b="1" dirty="0">
                <a:solidFill>
                  <a:schemeClr val="tx1"/>
                </a:solidFill>
                <a:latin typeface="Agency FB" pitchFamily="34" charset="0"/>
              </a:rPr>
              <a:t>Développement des infrastructures  de transport : routes, ponts, chaussées, chemins de fer… ;</a:t>
            </a:r>
          </a:p>
          <a:p>
            <a:pPr>
              <a:buFont typeface="Wingdings" pitchFamily="2" charset="2"/>
              <a:buChar char="v"/>
            </a:pPr>
            <a:endParaRPr lang="fr-FR" b="1" dirty="0">
              <a:solidFill>
                <a:schemeClr val="tx1"/>
              </a:solidFill>
              <a:latin typeface="Agency FB" pitchFamily="34" charset="0"/>
            </a:endParaRPr>
          </a:p>
          <a:p>
            <a:pPr>
              <a:buFont typeface="Wingdings" pitchFamily="2" charset="2"/>
              <a:buChar char="v"/>
            </a:pPr>
            <a:r>
              <a:rPr lang="fr-FR" b="1" dirty="0">
                <a:solidFill>
                  <a:schemeClr val="tx1"/>
                </a:solidFill>
                <a:latin typeface="Agency FB" pitchFamily="34" charset="0"/>
              </a:rPr>
              <a:t>Réhabilitation et entretien des infrastructures de transport (routes, ports, aéroports…);</a:t>
            </a:r>
          </a:p>
          <a:p>
            <a:pPr>
              <a:buFont typeface="Wingdings" pitchFamily="2" charset="2"/>
              <a:buChar char="v"/>
            </a:pPr>
            <a:endParaRPr lang="fr-FR" b="1" dirty="0">
              <a:solidFill>
                <a:schemeClr val="tx1"/>
              </a:solidFill>
              <a:latin typeface="Agency FB" pitchFamily="34" charset="0"/>
            </a:endParaRPr>
          </a:p>
          <a:p>
            <a:pPr>
              <a:buFont typeface="Wingdings" pitchFamily="2" charset="2"/>
              <a:buChar char="v"/>
            </a:pPr>
            <a:r>
              <a:rPr lang="fr-FR" b="1" dirty="0">
                <a:solidFill>
                  <a:schemeClr val="tx1"/>
                </a:solidFill>
                <a:latin typeface="Agency FB" pitchFamily="34" charset="0"/>
              </a:rPr>
              <a:t>Réalisation des projets de chemins de fer. </a:t>
            </a:r>
          </a:p>
        </p:txBody>
      </p:sp>
      <p:pic>
        <p:nvPicPr>
          <p:cNvPr id="20" name="Picture 2" descr="C:\Users\HP\Desktop\Archive\DOCUMENTS ADOUM\Dossier ANIE\Réseau routier au sud du pays.jpg">
            <a:extLst>
              <a:ext uri="{FF2B5EF4-FFF2-40B4-BE49-F238E27FC236}">
                <a16:creationId xmlns:a16="http://schemas.microsoft.com/office/drawing/2014/main" id="{1920BB6A-617B-4344-9C07-A662E365C1C7}"/>
              </a:ext>
            </a:extLst>
          </p:cNvPr>
          <p:cNvPicPr>
            <a:picLocks noChangeAspect="1" noChangeArrowheads="1"/>
          </p:cNvPicPr>
          <p:nvPr/>
        </p:nvPicPr>
        <p:blipFill>
          <a:blip r:embed="rId8" cstate="print"/>
          <a:srcRect/>
          <a:stretch>
            <a:fillRect/>
          </a:stretch>
        </p:blipFill>
        <p:spPr bwMode="auto">
          <a:xfrm>
            <a:off x="32450" y="4309706"/>
            <a:ext cx="4122107" cy="2143140"/>
          </a:xfrm>
          <a:prstGeom prst="rect">
            <a:avLst/>
          </a:prstGeom>
          <a:noFill/>
        </p:spPr>
      </p:pic>
      <p:pic>
        <p:nvPicPr>
          <p:cNvPr id="21" name="Picture 2" descr="C:\Users\admin\Desktop\forum russe\images\imagesPZ9M473F.jpg">
            <a:extLst>
              <a:ext uri="{FF2B5EF4-FFF2-40B4-BE49-F238E27FC236}">
                <a16:creationId xmlns:a16="http://schemas.microsoft.com/office/drawing/2014/main" id="{8AE06EBB-D11A-984E-BF03-70EDD4277DF4}"/>
              </a:ext>
            </a:extLst>
          </p:cNvPr>
          <p:cNvPicPr>
            <a:picLocks noChangeAspect="1" noChangeArrowheads="1"/>
          </p:cNvPicPr>
          <p:nvPr/>
        </p:nvPicPr>
        <p:blipFill>
          <a:blip r:embed="rId9"/>
          <a:srcRect/>
          <a:stretch>
            <a:fillRect/>
          </a:stretch>
        </p:blipFill>
        <p:spPr bwMode="auto">
          <a:xfrm>
            <a:off x="-5877" y="1523624"/>
            <a:ext cx="4160434" cy="2571768"/>
          </a:xfrm>
          <a:prstGeom prst="rect">
            <a:avLst/>
          </a:prstGeom>
          <a:noFill/>
        </p:spPr>
      </p:pic>
    </p:spTree>
    <p:extLst>
      <p:ext uri="{BB962C8B-B14F-4D97-AF65-F5344CB8AC3E}">
        <p14:creationId xmlns:p14="http://schemas.microsoft.com/office/powerpoint/2010/main" val="3836694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30" name="Titre 2">
            <a:extLst>
              <a:ext uri="{FF2B5EF4-FFF2-40B4-BE49-F238E27FC236}">
                <a16:creationId xmlns:a16="http://schemas.microsoft.com/office/drawing/2014/main" id="{F4444530-3BDB-2D40-85B6-C8F8B54F7BDD}"/>
              </a:ext>
            </a:extLst>
          </p:cNvPr>
          <p:cNvSpPr txBox="1">
            <a:spLocks/>
          </p:cNvSpPr>
          <p:nvPr/>
        </p:nvSpPr>
        <p:spPr>
          <a:xfrm>
            <a:off x="1136374" y="51853"/>
            <a:ext cx="8229600" cy="5714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a:effectLst>
                  <a:outerShdw blurRad="38100" dist="38100" dir="2700000" algn="tl">
                    <a:srgbClr val="000000">
                      <a:alpha val="43137"/>
                    </a:srgbClr>
                  </a:outerShdw>
                </a:effectLst>
                <a:latin typeface="Agency FB" pitchFamily="34" charset="0"/>
              </a:rPr>
              <a:t>Pays de l’Afrique Centrale, au cœur de contient</a:t>
            </a:r>
            <a:endParaRPr lang="fr-FR" sz="3200" b="1" dirty="0">
              <a:effectLst>
                <a:outerShdw blurRad="38100" dist="38100" dir="2700000" algn="tl">
                  <a:srgbClr val="000000">
                    <a:alpha val="43137"/>
                  </a:srgbClr>
                </a:outerShdw>
              </a:effectLst>
              <a:latin typeface="Agency FB" pitchFamily="34" charset="0"/>
            </a:endParaRPr>
          </a:p>
        </p:txBody>
      </p:sp>
      <p:pic>
        <p:nvPicPr>
          <p:cNvPr id="31" name="Image 30" descr="Tchad carte vierge.png">
            <a:extLst>
              <a:ext uri="{FF2B5EF4-FFF2-40B4-BE49-F238E27FC236}">
                <a16:creationId xmlns:a16="http://schemas.microsoft.com/office/drawing/2014/main" id="{2511949B-A20F-F54D-A023-5C8CDC73331C}"/>
              </a:ext>
            </a:extLst>
          </p:cNvPr>
          <p:cNvPicPr>
            <a:picLocks noChangeAspect="1"/>
          </p:cNvPicPr>
          <p:nvPr/>
        </p:nvPicPr>
        <p:blipFill>
          <a:blip r:embed="rId8"/>
          <a:stretch>
            <a:fillRect/>
          </a:stretch>
        </p:blipFill>
        <p:spPr>
          <a:xfrm>
            <a:off x="221974" y="788739"/>
            <a:ext cx="4429124" cy="6000768"/>
          </a:xfrm>
          <a:prstGeom prst="rect">
            <a:avLst/>
          </a:prstGeom>
        </p:spPr>
      </p:pic>
      <p:cxnSp>
        <p:nvCxnSpPr>
          <p:cNvPr id="32" name="Connecteur droit avec flèche 31">
            <a:extLst>
              <a:ext uri="{FF2B5EF4-FFF2-40B4-BE49-F238E27FC236}">
                <a16:creationId xmlns:a16="http://schemas.microsoft.com/office/drawing/2014/main" id="{C071903F-E598-A445-988B-8A19D292CC38}"/>
              </a:ext>
            </a:extLst>
          </p:cNvPr>
          <p:cNvCxnSpPr>
            <a:stCxn id="38" idx="5"/>
          </p:cNvCxnSpPr>
          <p:nvPr/>
        </p:nvCxnSpPr>
        <p:spPr>
          <a:xfrm rot="16200000" flipH="1">
            <a:off x="1670728" y="2094649"/>
            <a:ext cx="1378246" cy="10462"/>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68F9EA48-32D9-2E41-964E-1DEB48A04397}"/>
              </a:ext>
            </a:extLst>
          </p:cNvPr>
          <p:cNvSpPr txBox="1"/>
          <p:nvPr/>
        </p:nvSpPr>
        <p:spPr>
          <a:xfrm rot="18730245">
            <a:off x="608649" y="3381366"/>
            <a:ext cx="1714512" cy="261610"/>
          </a:xfrm>
          <a:prstGeom prst="rect">
            <a:avLst/>
          </a:prstGeom>
          <a:noFill/>
        </p:spPr>
        <p:txBody>
          <a:bodyPr wrap="square" rtlCol="0">
            <a:spAutoFit/>
          </a:bodyPr>
          <a:lstStyle/>
          <a:p>
            <a:r>
              <a:rPr lang="fr-FR" sz="1100" dirty="0">
                <a:latin typeface="Agency FB" pitchFamily="34" charset="0"/>
              </a:rPr>
              <a:t>Port de Cotonou</a:t>
            </a:r>
          </a:p>
        </p:txBody>
      </p:sp>
      <p:cxnSp>
        <p:nvCxnSpPr>
          <p:cNvPr id="34" name="Connecteur droit avec flèche 33">
            <a:extLst>
              <a:ext uri="{FF2B5EF4-FFF2-40B4-BE49-F238E27FC236}">
                <a16:creationId xmlns:a16="http://schemas.microsoft.com/office/drawing/2014/main" id="{5113885A-9B81-7C4E-9B13-09E66F2A80F6}"/>
              </a:ext>
            </a:extLst>
          </p:cNvPr>
          <p:cNvCxnSpPr/>
          <p:nvPr/>
        </p:nvCxnSpPr>
        <p:spPr>
          <a:xfrm rot="10800000" flipV="1">
            <a:off x="2436520" y="2288937"/>
            <a:ext cx="1143008" cy="571504"/>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Organigramme : Connecteur 14">
            <a:extLst>
              <a:ext uri="{FF2B5EF4-FFF2-40B4-BE49-F238E27FC236}">
                <a16:creationId xmlns:a16="http://schemas.microsoft.com/office/drawing/2014/main" id="{651C8128-762C-D14F-99FC-20769D88125E}"/>
              </a:ext>
            </a:extLst>
          </p:cNvPr>
          <p:cNvSpPr/>
          <p:nvPr/>
        </p:nvSpPr>
        <p:spPr>
          <a:xfrm>
            <a:off x="3579528" y="2146061"/>
            <a:ext cx="71438" cy="142876"/>
          </a:xfrm>
          <a:prstGeom prst="flowChartConnector">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Organigramme : Connecteur 20">
            <a:extLst>
              <a:ext uri="{FF2B5EF4-FFF2-40B4-BE49-F238E27FC236}">
                <a16:creationId xmlns:a16="http://schemas.microsoft.com/office/drawing/2014/main" id="{97830941-10BF-A04B-9A94-ED374F38FECA}"/>
              </a:ext>
            </a:extLst>
          </p:cNvPr>
          <p:cNvSpPr/>
          <p:nvPr/>
        </p:nvSpPr>
        <p:spPr>
          <a:xfrm>
            <a:off x="1507826" y="3289069"/>
            <a:ext cx="71438" cy="142876"/>
          </a:xfrm>
          <a:prstGeom prst="flowChartConnector">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Image 36" descr="Map_of_Trans-African_Highways carte trans route afrik.png">
            <a:extLst>
              <a:ext uri="{FF2B5EF4-FFF2-40B4-BE49-F238E27FC236}">
                <a16:creationId xmlns:a16="http://schemas.microsoft.com/office/drawing/2014/main" id="{E21983F1-E4D2-5E44-8548-BC948B46C8E1}"/>
              </a:ext>
            </a:extLst>
          </p:cNvPr>
          <p:cNvPicPr>
            <a:picLocks noChangeAspect="1"/>
          </p:cNvPicPr>
          <p:nvPr/>
        </p:nvPicPr>
        <p:blipFill>
          <a:blip r:embed="rId9"/>
          <a:stretch>
            <a:fillRect/>
          </a:stretch>
        </p:blipFill>
        <p:spPr>
          <a:xfrm>
            <a:off x="4508158" y="788739"/>
            <a:ext cx="4857816" cy="6000768"/>
          </a:xfrm>
          <a:prstGeom prst="rect">
            <a:avLst/>
          </a:prstGeom>
        </p:spPr>
      </p:pic>
      <p:sp>
        <p:nvSpPr>
          <p:cNvPr id="38" name="Organigramme : Connecteur 18">
            <a:extLst>
              <a:ext uri="{FF2B5EF4-FFF2-40B4-BE49-F238E27FC236}">
                <a16:creationId xmlns:a16="http://schemas.microsoft.com/office/drawing/2014/main" id="{2EA12F31-6FD7-504A-94DA-52A81DB79EA6}"/>
              </a:ext>
            </a:extLst>
          </p:cNvPr>
          <p:cNvSpPr/>
          <p:nvPr/>
        </p:nvSpPr>
        <p:spPr>
          <a:xfrm>
            <a:off x="2293644" y="1288805"/>
            <a:ext cx="71438" cy="142876"/>
          </a:xfrm>
          <a:prstGeom prst="flowChartConnector">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avec flèche 38">
            <a:extLst>
              <a:ext uri="{FF2B5EF4-FFF2-40B4-BE49-F238E27FC236}">
                <a16:creationId xmlns:a16="http://schemas.microsoft.com/office/drawing/2014/main" id="{CB25F376-B92B-6E43-A687-D40995D3BBB4}"/>
              </a:ext>
            </a:extLst>
          </p:cNvPr>
          <p:cNvCxnSpPr>
            <a:endCxn id="36" idx="6"/>
          </p:cNvCxnSpPr>
          <p:nvPr/>
        </p:nvCxnSpPr>
        <p:spPr>
          <a:xfrm rot="10800000" flipV="1">
            <a:off x="1579264" y="2860441"/>
            <a:ext cx="714380" cy="500066"/>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5CCF5193-6162-C141-9FCB-C69D1F330C4C}"/>
              </a:ext>
            </a:extLst>
          </p:cNvPr>
          <p:cNvCxnSpPr/>
          <p:nvPr/>
        </p:nvCxnSpPr>
        <p:spPr>
          <a:xfrm rot="5400000">
            <a:off x="1885042" y="3044267"/>
            <a:ext cx="592428" cy="367652"/>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F4F28848-A993-224C-AE43-BD6C7043A5FD}"/>
              </a:ext>
            </a:extLst>
          </p:cNvPr>
          <p:cNvSpPr txBox="1"/>
          <p:nvPr/>
        </p:nvSpPr>
        <p:spPr>
          <a:xfrm rot="20536422">
            <a:off x="2306336" y="956535"/>
            <a:ext cx="1143008" cy="261610"/>
          </a:xfrm>
          <a:prstGeom prst="rect">
            <a:avLst/>
          </a:prstGeom>
          <a:noFill/>
        </p:spPr>
        <p:txBody>
          <a:bodyPr wrap="square" rtlCol="0">
            <a:spAutoFit/>
          </a:bodyPr>
          <a:lstStyle/>
          <a:p>
            <a:r>
              <a:rPr lang="fr-FR" sz="1100" dirty="0">
                <a:latin typeface="Agency FB" pitchFamily="34" charset="0"/>
              </a:rPr>
              <a:t>Tripoli</a:t>
            </a:r>
          </a:p>
        </p:txBody>
      </p:sp>
      <p:sp>
        <p:nvSpPr>
          <p:cNvPr id="42" name="ZoneTexte 41">
            <a:extLst>
              <a:ext uri="{FF2B5EF4-FFF2-40B4-BE49-F238E27FC236}">
                <a16:creationId xmlns:a16="http://schemas.microsoft.com/office/drawing/2014/main" id="{5237F40B-DEAA-8B4C-95BF-72DABD4718A8}"/>
              </a:ext>
            </a:extLst>
          </p:cNvPr>
          <p:cNvSpPr txBox="1"/>
          <p:nvPr/>
        </p:nvSpPr>
        <p:spPr>
          <a:xfrm rot="19563112">
            <a:off x="3596798" y="1801316"/>
            <a:ext cx="857256" cy="261610"/>
          </a:xfrm>
          <a:prstGeom prst="rect">
            <a:avLst/>
          </a:prstGeom>
          <a:noFill/>
        </p:spPr>
        <p:txBody>
          <a:bodyPr wrap="square" rtlCol="0">
            <a:spAutoFit/>
          </a:bodyPr>
          <a:lstStyle/>
          <a:p>
            <a:r>
              <a:rPr lang="fr-FR" sz="1100" dirty="0">
                <a:latin typeface="Agency FB" pitchFamily="34" charset="0"/>
              </a:rPr>
              <a:t>Port soudan </a:t>
            </a:r>
          </a:p>
        </p:txBody>
      </p:sp>
      <p:sp>
        <p:nvSpPr>
          <p:cNvPr id="43" name="ZoneTexte 42">
            <a:extLst>
              <a:ext uri="{FF2B5EF4-FFF2-40B4-BE49-F238E27FC236}">
                <a16:creationId xmlns:a16="http://schemas.microsoft.com/office/drawing/2014/main" id="{CBC4AEA3-365C-1144-BE82-3F1940B8970E}"/>
              </a:ext>
            </a:extLst>
          </p:cNvPr>
          <p:cNvSpPr txBox="1"/>
          <p:nvPr/>
        </p:nvSpPr>
        <p:spPr>
          <a:xfrm rot="19148818">
            <a:off x="1159712" y="3654400"/>
            <a:ext cx="1214446" cy="261610"/>
          </a:xfrm>
          <a:prstGeom prst="rect">
            <a:avLst/>
          </a:prstGeom>
          <a:noFill/>
        </p:spPr>
        <p:txBody>
          <a:bodyPr wrap="square" rtlCol="0">
            <a:spAutoFit/>
          </a:bodyPr>
          <a:lstStyle/>
          <a:p>
            <a:r>
              <a:rPr lang="fr-FR" sz="1100" dirty="0">
                <a:latin typeface="Agency FB" pitchFamily="34" charset="0"/>
              </a:rPr>
              <a:t>Port de Douala</a:t>
            </a:r>
          </a:p>
        </p:txBody>
      </p:sp>
    </p:spTree>
    <p:extLst>
      <p:ext uri="{BB962C8B-B14F-4D97-AF65-F5344CB8AC3E}">
        <p14:creationId xmlns:p14="http://schemas.microsoft.com/office/powerpoint/2010/main" val="220894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25" name="Titre 4">
            <a:extLst>
              <a:ext uri="{FF2B5EF4-FFF2-40B4-BE49-F238E27FC236}">
                <a16:creationId xmlns:a16="http://schemas.microsoft.com/office/drawing/2014/main" id="{814D8B65-146B-8240-8C4C-FACB5594BA21}"/>
              </a:ext>
            </a:extLst>
          </p:cNvPr>
          <p:cNvSpPr txBox="1">
            <a:spLocks/>
          </p:cNvSpPr>
          <p:nvPr/>
        </p:nvSpPr>
        <p:spPr>
          <a:xfrm>
            <a:off x="366681" y="-78482"/>
            <a:ext cx="9617553" cy="1071546"/>
          </a:xfrm>
          <a:prstGeom prst="roundRect">
            <a:avLst/>
          </a:prstGeom>
          <a:solidFill>
            <a:srgbClr val="4F81BD"/>
          </a:solidFill>
          <a:ln w="25400" cap="flat" cmpd="sng" algn="ctr">
            <a:solidFill>
              <a:srgbClr val="4F81BD">
                <a:shade val="50000"/>
              </a:srgbClr>
            </a:solidFill>
            <a:prstDash val="solid"/>
          </a:ln>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fr-FR" sz="4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br>
            <a:r>
              <a:rPr kumimoji="0" lang="fr-FR" sz="4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Services: </a:t>
            </a:r>
            <a:r>
              <a:rPr kumimoji="0" lang="fr-FR" sz="28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Education, Santé, Banque &amp; Assurance </a:t>
            </a:r>
            <a:br>
              <a:rPr kumimoji="0" lang="fr-FR" sz="4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br>
            <a:endParaRPr kumimoji="0" lang="fr-FR" sz="4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endParaRPr>
          </a:p>
        </p:txBody>
      </p:sp>
      <p:pic>
        <p:nvPicPr>
          <p:cNvPr id="26" name="Picture 5" descr="G:\imagesMUABZ67U.jpg">
            <a:extLst>
              <a:ext uri="{FF2B5EF4-FFF2-40B4-BE49-F238E27FC236}">
                <a16:creationId xmlns:a16="http://schemas.microsoft.com/office/drawing/2014/main" id="{2A9EDAA4-4A9E-DD41-BC1D-23EFB5223BC3}"/>
              </a:ext>
            </a:extLst>
          </p:cNvPr>
          <p:cNvPicPr>
            <a:picLocks noChangeAspect="1" noChangeArrowheads="1"/>
          </p:cNvPicPr>
          <p:nvPr/>
        </p:nvPicPr>
        <p:blipFill>
          <a:blip r:embed="rId8"/>
          <a:srcRect/>
          <a:stretch>
            <a:fillRect/>
          </a:stretch>
        </p:blipFill>
        <p:spPr bwMode="auto">
          <a:xfrm>
            <a:off x="152400" y="2993329"/>
            <a:ext cx="3068156" cy="2155667"/>
          </a:xfrm>
          <a:prstGeom prst="rect">
            <a:avLst/>
          </a:prstGeom>
          <a:noFill/>
        </p:spPr>
      </p:pic>
      <p:pic>
        <p:nvPicPr>
          <p:cNvPr id="27" name="Picture 2" descr="G:\ \image investir\education.jpg">
            <a:extLst>
              <a:ext uri="{FF2B5EF4-FFF2-40B4-BE49-F238E27FC236}">
                <a16:creationId xmlns:a16="http://schemas.microsoft.com/office/drawing/2014/main" id="{3727E2F1-834F-4945-937C-ADEA22EC2476}"/>
              </a:ext>
            </a:extLst>
          </p:cNvPr>
          <p:cNvPicPr>
            <a:picLocks noChangeAspect="1" noChangeArrowheads="1"/>
          </p:cNvPicPr>
          <p:nvPr/>
        </p:nvPicPr>
        <p:blipFill>
          <a:blip r:embed="rId9"/>
          <a:srcRect/>
          <a:stretch>
            <a:fillRect/>
          </a:stretch>
        </p:blipFill>
        <p:spPr bwMode="auto">
          <a:xfrm>
            <a:off x="152400" y="1135941"/>
            <a:ext cx="3066200" cy="1847249"/>
          </a:xfrm>
          <a:prstGeom prst="rect">
            <a:avLst/>
          </a:prstGeom>
          <a:noFill/>
        </p:spPr>
      </p:pic>
      <p:pic>
        <p:nvPicPr>
          <p:cNvPr id="28" name="Picture 6" descr="G:\BHT.jpg">
            <a:extLst>
              <a:ext uri="{FF2B5EF4-FFF2-40B4-BE49-F238E27FC236}">
                <a16:creationId xmlns:a16="http://schemas.microsoft.com/office/drawing/2014/main" id="{A79BEC9B-29E1-2944-A930-6FBD34D5FD63}"/>
              </a:ext>
            </a:extLst>
          </p:cNvPr>
          <p:cNvPicPr>
            <a:picLocks noChangeAspect="1" noChangeArrowheads="1"/>
          </p:cNvPicPr>
          <p:nvPr/>
        </p:nvPicPr>
        <p:blipFill>
          <a:blip r:embed="rId10"/>
          <a:srcRect/>
          <a:stretch>
            <a:fillRect/>
          </a:stretch>
        </p:blipFill>
        <p:spPr bwMode="auto">
          <a:xfrm>
            <a:off x="152401" y="5159134"/>
            <a:ext cx="3066198" cy="1620383"/>
          </a:xfrm>
          <a:prstGeom prst="rect">
            <a:avLst/>
          </a:prstGeom>
          <a:noFill/>
        </p:spPr>
      </p:pic>
      <p:sp>
        <p:nvSpPr>
          <p:cNvPr id="29" name="Rectangle à coins arrondis 28">
            <a:extLst>
              <a:ext uri="{FF2B5EF4-FFF2-40B4-BE49-F238E27FC236}">
                <a16:creationId xmlns:a16="http://schemas.microsoft.com/office/drawing/2014/main" id="{298753DD-4D90-534F-958A-03EFE28CBEE7}"/>
              </a:ext>
            </a:extLst>
          </p:cNvPr>
          <p:cNvSpPr/>
          <p:nvPr/>
        </p:nvSpPr>
        <p:spPr>
          <a:xfrm>
            <a:off x="3266664" y="1850320"/>
            <a:ext cx="2442497" cy="428628"/>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rPr>
              <a:t>Education</a:t>
            </a:r>
          </a:p>
        </p:txBody>
      </p:sp>
      <p:sp>
        <p:nvSpPr>
          <p:cNvPr id="30" name="Rectangle à coins arrondis 29">
            <a:extLst>
              <a:ext uri="{FF2B5EF4-FFF2-40B4-BE49-F238E27FC236}">
                <a16:creationId xmlns:a16="http://schemas.microsoft.com/office/drawing/2014/main" id="{41A6E47E-EA23-B847-900F-3376D3ECE5D0}"/>
              </a:ext>
            </a:extLst>
          </p:cNvPr>
          <p:cNvSpPr/>
          <p:nvPr/>
        </p:nvSpPr>
        <p:spPr>
          <a:xfrm>
            <a:off x="3224201" y="3993460"/>
            <a:ext cx="2489065" cy="35719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rPr>
              <a:t>Santé</a:t>
            </a:r>
          </a:p>
        </p:txBody>
      </p:sp>
      <p:sp>
        <p:nvSpPr>
          <p:cNvPr id="31" name="Rectangle à coins arrondis 30">
            <a:extLst>
              <a:ext uri="{FF2B5EF4-FFF2-40B4-BE49-F238E27FC236}">
                <a16:creationId xmlns:a16="http://schemas.microsoft.com/office/drawing/2014/main" id="{FB638FD5-36D5-C144-99D1-F5890AEC6B14}"/>
              </a:ext>
            </a:extLst>
          </p:cNvPr>
          <p:cNvSpPr/>
          <p:nvPr/>
        </p:nvSpPr>
        <p:spPr>
          <a:xfrm>
            <a:off x="3224201" y="5779410"/>
            <a:ext cx="2489065" cy="35719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rPr>
              <a:t>Banque &amp; Assurance</a:t>
            </a:r>
            <a:endParaRPr kumimoji="0" lang="fr-FR" sz="1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endParaRPr>
          </a:p>
        </p:txBody>
      </p:sp>
      <p:sp>
        <p:nvSpPr>
          <p:cNvPr id="32" name="Rectangle 31">
            <a:extLst>
              <a:ext uri="{FF2B5EF4-FFF2-40B4-BE49-F238E27FC236}">
                <a16:creationId xmlns:a16="http://schemas.microsoft.com/office/drawing/2014/main" id="{88CF798E-F0C2-654D-9629-2BB13164A869}"/>
              </a:ext>
            </a:extLst>
          </p:cNvPr>
          <p:cNvSpPr/>
          <p:nvPr/>
        </p:nvSpPr>
        <p:spPr>
          <a:xfrm>
            <a:off x="5755329" y="1135940"/>
            <a:ext cx="4227817" cy="5643578"/>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Banque-Assurance: faible taux de bancarisation et très faible couverture assurances;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Santé et Éducation: importants efforts entrepris par l’Etat ;</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Commerce: secteur prospère;</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1" i="1" u="none" strike="noStrike" kern="0" cap="none" spc="0" normalizeH="0" baseline="0" noProof="0" dirty="0">
                <a:ln>
                  <a:noFill/>
                </a:ln>
                <a:solidFill>
                  <a:prstClr val="black"/>
                </a:solidFill>
                <a:effectLst/>
                <a:uLnTx/>
                <a:uFillTx/>
                <a:latin typeface="Agency FB" pitchFamily="34" charset="0"/>
                <a:ea typeface="+mn-ea"/>
                <a:cs typeface="+mn-cs"/>
              </a:rPr>
              <a:t>Opportunités</a:t>
            </a: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 </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Création des banques et sociétés d’assurance;</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Gestion des hôpitaux publics;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Création et gestion des structures socio-sanitaires en PPP;</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Création des établissements de formation et d’encadrement spécialisés;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Construction des centres commerciaux.</a:t>
            </a:r>
          </a:p>
        </p:txBody>
      </p:sp>
    </p:spTree>
    <p:extLst>
      <p:ext uri="{BB962C8B-B14F-4D97-AF65-F5344CB8AC3E}">
        <p14:creationId xmlns:p14="http://schemas.microsoft.com/office/powerpoint/2010/main" val="274736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11" name="Titre 4">
            <a:extLst>
              <a:ext uri="{FF2B5EF4-FFF2-40B4-BE49-F238E27FC236}">
                <a16:creationId xmlns:a16="http://schemas.microsoft.com/office/drawing/2014/main" id="{67E4F58B-7BD0-1346-AB4C-46BBEB8FE517}"/>
              </a:ext>
            </a:extLst>
          </p:cNvPr>
          <p:cNvSpPr txBox="1">
            <a:spLocks/>
          </p:cNvSpPr>
          <p:nvPr/>
        </p:nvSpPr>
        <p:spPr>
          <a:xfrm>
            <a:off x="9707" y="0"/>
            <a:ext cx="10084552" cy="10001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br>
              <a:rPr lang="fr-FR" sz="3600" b="1">
                <a:solidFill>
                  <a:schemeClr val="tx1"/>
                </a:solidFill>
                <a:effectLst>
                  <a:outerShdw blurRad="38100" dist="38100" dir="2700000" algn="tl">
                    <a:srgbClr val="000000">
                      <a:alpha val="43137"/>
                    </a:srgbClr>
                  </a:outerShdw>
                </a:effectLst>
                <a:latin typeface="Agency FB" pitchFamily="34" charset="0"/>
              </a:rPr>
            </a:br>
            <a:r>
              <a:rPr lang="fr-FR" sz="3600" b="1">
                <a:solidFill>
                  <a:schemeClr val="tx1"/>
                </a:solidFill>
                <a:effectLst>
                  <a:outerShdw blurRad="38100" dist="38100" dir="2700000" algn="tl">
                    <a:srgbClr val="000000">
                      <a:alpha val="43137"/>
                    </a:srgbClr>
                  </a:outerShdw>
                </a:effectLst>
                <a:latin typeface="Agency FB" pitchFamily="34" charset="0"/>
                <a:ea typeface="ＭＳ Ｐゴシック" pitchFamily="-109" charset="-128"/>
                <a:cs typeface="ＭＳ Ｐゴシック" pitchFamily="-109" charset="-128"/>
              </a:rPr>
              <a:t>Un environnement favorable au développement des investissements</a:t>
            </a:r>
            <a:br>
              <a:rPr lang="fr-FR" sz="3600" b="1">
                <a:solidFill>
                  <a:schemeClr val="tx1"/>
                </a:solidFill>
                <a:effectLst>
                  <a:outerShdw blurRad="38100" dist="38100" dir="2700000" algn="tl">
                    <a:srgbClr val="000000">
                      <a:alpha val="43137"/>
                    </a:srgbClr>
                  </a:outerShdw>
                </a:effectLst>
                <a:latin typeface="Agency FB" pitchFamily="34" charset="0"/>
              </a:rPr>
            </a:br>
            <a:endParaRPr lang="fr-FR" sz="3600" b="1" dirty="0">
              <a:solidFill>
                <a:schemeClr val="tx1"/>
              </a:solidFill>
              <a:effectLst>
                <a:outerShdw blurRad="38100" dist="38100" dir="2700000" algn="tl">
                  <a:srgbClr val="000000">
                    <a:alpha val="43137"/>
                  </a:srgbClr>
                </a:outerShdw>
              </a:effectLst>
              <a:latin typeface="Agency FB" pitchFamily="34" charset="0"/>
            </a:endParaRPr>
          </a:p>
        </p:txBody>
      </p:sp>
      <p:sp>
        <p:nvSpPr>
          <p:cNvPr id="13" name="Rectangle à coins arrondis 12">
            <a:extLst>
              <a:ext uri="{FF2B5EF4-FFF2-40B4-BE49-F238E27FC236}">
                <a16:creationId xmlns:a16="http://schemas.microsoft.com/office/drawing/2014/main" id="{1E495B5E-97DF-4540-8351-B8A1C3354162}"/>
              </a:ext>
            </a:extLst>
          </p:cNvPr>
          <p:cNvSpPr/>
          <p:nvPr/>
        </p:nvSpPr>
        <p:spPr>
          <a:xfrm>
            <a:off x="5805055" y="1190382"/>
            <a:ext cx="4000496" cy="1857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latin typeface="Agency FB" pitchFamily="34" charset="0"/>
              </a:rPr>
              <a:t>Mesures incitatives prévues</a:t>
            </a:r>
          </a:p>
          <a:p>
            <a:pPr algn="ctr"/>
            <a:r>
              <a:rPr lang="fr-FR" sz="2400" b="1" dirty="0">
                <a:solidFill>
                  <a:schemeClr val="tx1"/>
                </a:solidFill>
                <a:latin typeface="Agency FB" pitchFamily="34" charset="0"/>
              </a:rPr>
              <a:t> par la Charte Nationale des Investissements</a:t>
            </a:r>
          </a:p>
          <a:p>
            <a:pPr algn="ctr"/>
            <a:endParaRPr lang="fr-FR" sz="2400" b="1" dirty="0">
              <a:solidFill>
                <a:schemeClr val="tx1"/>
              </a:solidFill>
              <a:latin typeface="Agency FB" pitchFamily="34" charset="0"/>
            </a:endParaRPr>
          </a:p>
        </p:txBody>
      </p:sp>
      <p:sp>
        <p:nvSpPr>
          <p:cNvPr id="19" name="Rectangle à coins arrondis 18">
            <a:extLst>
              <a:ext uri="{FF2B5EF4-FFF2-40B4-BE49-F238E27FC236}">
                <a16:creationId xmlns:a16="http://schemas.microsoft.com/office/drawing/2014/main" id="{A7A28A92-238A-DC47-86BC-F48810F28964}"/>
              </a:ext>
            </a:extLst>
          </p:cNvPr>
          <p:cNvSpPr/>
          <p:nvPr/>
        </p:nvSpPr>
        <p:spPr>
          <a:xfrm>
            <a:off x="5805055" y="3444195"/>
            <a:ext cx="4000496" cy="15001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latin typeface="Agency FB" pitchFamily="34" charset="0"/>
              </a:rPr>
              <a:t>Protection et Garantie des  Investissements </a:t>
            </a:r>
          </a:p>
        </p:txBody>
      </p:sp>
      <p:sp>
        <p:nvSpPr>
          <p:cNvPr id="20" name="Rectangle à coins arrondis 19">
            <a:extLst>
              <a:ext uri="{FF2B5EF4-FFF2-40B4-BE49-F238E27FC236}">
                <a16:creationId xmlns:a16="http://schemas.microsoft.com/office/drawing/2014/main" id="{BA5C2259-A897-194B-A500-F1718CB402A0}"/>
              </a:ext>
            </a:extLst>
          </p:cNvPr>
          <p:cNvSpPr/>
          <p:nvPr/>
        </p:nvSpPr>
        <p:spPr>
          <a:xfrm>
            <a:off x="5734878" y="5340818"/>
            <a:ext cx="4216504" cy="135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latin typeface="Agency FB" pitchFamily="34" charset="0"/>
              </a:rPr>
              <a:t>Facilitation et Accompagnement</a:t>
            </a:r>
          </a:p>
          <a:p>
            <a:pPr algn="ctr"/>
            <a:r>
              <a:rPr lang="fr-FR" sz="2400" b="1" dirty="0">
                <a:solidFill>
                  <a:schemeClr val="tx1"/>
                </a:solidFill>
                <a:latin typeface="Agency FB" pitchFamily="34" charset="0"/>
              </a:rPr>
              <a:t> pour investir au Tchad</a:t>
            </a:r>
          </a:p>
        </p:txBody>
      </p:sp>
      <p:sp>
        <p:nvSpPr>
          <p:cNvPr id="21" name="Rectangle à coins arrondis 20">
            <a:extLst>
              <a:ext uri="{FF2B5EF4-FFF2-40B4-BE49-F238E27FC236}">
                <a16:creationId xmlns:a16="http://schemas.microsoft.com/office/drawing/2014/main" id="{4E674A00-3DFE-794D-B9EC-C5E78FEC58A2}"/>
              </a:ext>
            </a:extLst>
          </p:cNvPr>
          <p:cNvSpPr/>
          <p:nvPr/>
        </p:nvSpPr>
        <p:spPr>
          <a:xfrm>
            <a:off x="152583" y="3418851"/>
            <a:ext cx="4714908" cy="1571636"/>
          </a:xfrm>
          <a:prstGeom prst="roundRect">
            <a:avLst>
              <a:gd name="adj" fmla="val 10000"/>
            </a:avLst>
          </a:prstGeom>
          <a:blipFill rotWithShape="0">
            <a:blip r:embed="rId8"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Rectangle à coins arrondis 21">
            <a:extLst>
              <a:ext uri="{FF2B5EF4-FFF2-40B4-BE49-F238E27FC236}">
                <a16:creationId xmlns:a16="http://schemas.microsoft.com/office/drawing/2014/main" id="{B2B49440-EFAE-924E-B0F1-96ECB243FE07}"/>
              </a:ext>
            </a:extLst>
          </p:cNvPr>
          <p:cNvSpPr/>
          <p:nvPr/>
        </p:nvSpPr>
        <p:spPr>
          <a:xfrm>
            <a:off x="152583" y="1131844"/>
            <a:ext cx="4786346" cy="2000264"/>
          </a:xfrm>
          <a:prstGeom prst="roundRect">
            <a:avLst>
              <a:gd name="adj" fmla="val 10000"/>
            </a:avLst>
          </a:prstGeom>
          <a:blipFill rotWithShape="0">
            <a:blip r:embed="rId9"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3" name="Picture 2" descr="C:\Users\admin\Desktop\DOC ANIE\DSI\DOC INVESTIR\invest manifesta\table ronde forum abou-dhabi\ \ANIE\1 gu_Old1.png">
            <a:extLst>
              <a:ext uri="{FF2B5EF4-FFF2-40B4-BE49-F238E27FC236}">
                <a16:creationId xmlns:a16="http://schemas.microsoft.com/office/drawing/2014/main" id="{FC0D9665-0E70-2541-B6A4-CF3CF9707565}"/>
              </a:ext>
            </a:extLst>
          </p:cNvPr>
          <p:cNvPicPr>
            <a:picLocks noChangeAspect="1" noChangeArrowheads="1"/>
          </p:cNvPicPr>
          <p:nvPr/>
        </p:nvPicPr>
        <p:blipFill>
          <a:blip r:embed="rId10"/>
          <a:srcRect/>
          <a:stretch>
            <a:fillRect/>
          </a:stretch>
        </p:blipFill>
        <p:spPr bwMode="auto">
          <a:xfrm>
            <a:off x="152583" y="5210620"/>
            <a:ext cx="4643470" cy="1571635"/>
          </a:xfrm>
          <a:prstGeom prst="rect">
            <a:avLst/>
          </a:prstGeom>
          <a:noFill/>
        </p:spPr>
      </p:pic>
    </p:spTree>
    <p:extLst>
      <p:ext uri="{BB962C8B-B14F-4D97-AF65-F5344CB8AC3E}">
        <p14:creationId xmlns:p14="http://schemas.microsoft.com/office/powerpoint/2010/main" val="146876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20" name="Titre 4">
            <a:extLst>
              <a:ext uri="{FF2B5EF4-FFF2-40B4-BE49-F238E27FC236}">
                <a16:creationId xmlns:a16="http://schemas.microsoft.com/office/drawing/2014/main" id="{D54A4598-9417-3D48-9E0F-A303B42DF73E}"/>
              </a:ext>
            </a:extLst>
          </p:cNvPr>
          <p:cNvSpPr txBox="1">
            <a:spLocks/>
          </p:cNvSpPr>
          <p:nvPr/>
        </p:nvSpPr>
        <p:spPr>
          <a:xfrm>
            <a:off x="177855" y="55189"/>
            <a:ext cx="9916404" cy="857232"/>
          </a:xfrm>
          <a:prstGeom prst="roundRect">
            <a:avLst/>
          </a:prstGeom>
          <a:solidFill>
            <a:srgbClr val="4F81BD"/>
          </a:solidFill>
          <a:ln w="25400" cap="flat" cmpd="sng" algn="ctr">
            <a:solidFill>
              <a:srgbClr val="4F81BD">
                <a:shade val="50000"/>
              </a:srgbClr>
            </a:solidFill>
            <a:prstDash val="solid"/>
          </a:ln>
          <a:effectLst/>
        </p:spPr>
        <p:txBody>
          <a:bodyPr vert="horz" lIns="91440" tIns="45720" rIns="91440" bIns="45720" rtlCol="0" anchor="ctr">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br>
              <a:rPr kumimoji="0" lang="fr-FR"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rPr>
            </a:br>
            <a:r>
              <a:rPr kumimoji="0" lang="fr-FR"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rPr>
              <a:t>LA CHARTE NATIONALE DES INVESTISSEMENTS </a:t>
            </a:r>
            <a:br>
              <a:rPr kumimoji="0" lang="fr-FR"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rPr>
            </a:br>
            <a:endParaRPr kumimoji="0" lang="fr-FR"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itchFamily="34" charset="0"/>
              <a:ea typeface="+mn-ea"/>
              <a:cs typeface="+mn-cs"/>
            </a:endParaRPr>
          </a:p>
        </p:txBody>
      </p:sp>
      <p:sp>
        <p:nvSpPr>
          <p:cNvPr id="21" name="Rectangle 20">
            <a:extLst>
              <a:ext uri="{FF2B5EF4-FFF2-40B4-BE49-F238E27FC236}">
                <a16:creationId xmlns:a16="http://schemas.microsoft.com/office/drawing/2014/main" id="{9F773167-C347-D848-9C56-929CBA07DAA8}"/>
              </a:ext>
            </a:extLst>
          </p:cNvPr>
          <p:cNvSpPr/>
          <p:nvPr/>
        </p:nvSpPr>
        <p:spPr>
          <a:xfrm>
            <a:off x="5903443" y="1033670"/>
            <a:ext cx="4143372" cy="5459027"/>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365760" marR="0" lvl="0" indent="-256032" defTabSz="914400" eaLnBrk="1" fontAlgn="auto" latinLnBrk="0" hangingPunct="1">
              <a:lnSpc>
                <a:spcPct val="100000"/>
              </a:lnSpc>
              <a:spcBef>
                <a:spcPts val="400"/>
              </a:spcBef>
              <a:spcAft>
                <a:spcPts val="0"/>
              </a:spcAft>
              <a:buClr>
                <a:srgbClr val="4F81BD"/>
              </a:buClr>
              <a:buSzPct val="68000"/>
              <a:buFontTx/>
              <a:buNone/>
              <a:tabLst/>
              <a:defRPr/>
            </a:pPr>
            <a:endPar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endParaRPr>
          </a:p>
          <a:p>
            <a:pPr marL="365760" marR="0" lvl="0" indent="-256032" defTabSz="914400" eaLnBrk="1" fontAlgn="auto" latinLnBrk="0" hangingPunct="1">
              <a:lnSpc>
                <a:spcPct val="150000"/>
              </a:lnSpc>
              <a:spcBef>
                <a:spcPts val="400"/>
              </a:spcBef>
              <a:spcAft>
                <a:spcPts val="0"/>
              </a:spcAft>
              <a:buClr>
                <a:srgbClr val="4F81BD"/>
              </a:buClr>
              <a:buSzPct val="68000"/>
              <a:buFontTx/>
              <a:buNone/>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Les conditions pour bénéficier des avantages de la Charte:</a:t>
            </a:r>
          </a:p>
          <a:p>
            <a:pPr marL="365760" marR="0" lvl="0" indent="-256032" defTabSz="914400" eaLnBrk="1" fontAlgn="auto" latinLnBrk="0" hangingPunct="1">
              <a:lnSpc>
                <a:spcPct val="150000"/>
              </a:lnSpc>
              <a:spcBef>
                <a:spcPts val="400"/>
              </a:spcBef>
              <a:spcAft>
                <a:spcPts val="0"/>
              </a:spcAft>
              <a:buClr>
                <a:srgbClr val="4F81BD"/>
              </a:buClr>
              <a:buSzPct val="68000"/>
              <a:buFontTx/>
              <a:buNone/>
              <a:tabLst/>
              <a:defRPr/>
            </a:pPr>
            <a:endParaRPr kumimoji="0" lang="fr-FR" sz="1100" b="1" i="0" u="none" strike="noStrike" kern="0" cap="none" spc="0" normalizeH="0" baseline="0" noProof="0" dirty="0">
              <a:ln>
                <a:noFill/>
              </a:ln>
              <a:solidFill>
                <a:prstClr val="black"/>
              </a:solidFill>
              <a:effectLst/>
              <a:uLnTx/>
              <a:uFillTx/>
              <a:latin typeface="Agency FB" pitchFamily="34" charset="0"/>
              <a:ea typeface="+mn-ea"/>
              <a:cs typeface="+mn-cs"/>
            </a:endParaRPr>
          </a:p>
          <a:p>
            <a:pPr marL="365760" marR="0" lvl="0" indent="-256032" defTabSz="914400" eaLnBrk="1" fontAlgn="auto" latinLnBrk="0" hangingPunct="1">
              <a:lnSpc>
                <a:spcPct val="150000"/>
              </a:lnSpc>
              <a:spcBef>
                <a:spcPts val="400"/>
              </a:spcBef>
              <a:spcAft>
                <a:spcPts val="0"/>
              </a:spcAft>
              <a:buClr>
                <a:prstClr val="white"/>
              </a:buClr>
              <a:buSzPct val="68000"/>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Disposer d’une structure de droit tchadien;</a:t>
            </a:r>
          </a:p>
          <a:p>
            <a:pPr marL="365760" marR="0" lvl="0" indent="-256032" defTabSz="914400" eaLnBrk="1" fontAlgn="auto" latinLnBrk="0" hangingPunct="1">
              <a:lnSpc>
                <a:spcPct val="150000"/>
              </a:lnSpc>
              <a:spcBef>
                <a:spcPts val="400"/>
              </a:spcBef>
              <a:spcAft>
                <a:spcPts val="0"/>
              </a:spcAft>
              <a:buClr>
                <a:prstClr val="white"/>
              </a:buClr>
              <a:buSzPct val="68000"/>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Exercer une activité éligible;</a:t>
            </a:r>
          </a:p>
          <a:p>
            <a:pPr marL="365760" marR="0" lvl="0" indent="-256032" defTabSz="914400" eaLnBrk="1" fontAlgn="auto" latinLnBrk="0" hangingPunct="1">
              <a:lnSpc>
                <a:spcPct val="150000"/>
              </a:lnSpc>
              <a:spcBef>
                <a:spcPts val="400"/>
              </a:spcBef>
              <a:spcAft>
                <a:spcPts val="0"/>
              </a:spcAft>
              <a:buClr>
                <a:prstClr val="white"/>
              </a:buClr>
              <a:buSzPct val="68000"/>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Présenter les dossiers technique et financier du projet d’investissements, avec un programme d’investissements prévisionnel de 3 à 5 ans;</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endParaRPr>
          </a:p>
        </p:txBody>
      </p:sp>
      <p:sp>
        <p:nvSpPr>
          <p:cNvPr id="22" name="Rectangle 21">
            <a:extLst>
              <a:ext uri="{FF2B5EF4-FFF2-40B4-BE49-F238E27FC236}">
                <a16:creationId xmlns:a16="http://schemas.microsoft.com/office/drawing/2014/main" id="{6F99EC35-D1E5-EE43-8382-CA62E2E42C3A}"/>
              </a:ext>
            </a:extLst>
          </p:cNvPr>
          <p:cNvSpPr/>
          <p:nvPr/>
        </p:nvSpPr>
        <p:spPr>
          <a:xfrm>
            <a:off x="9707" y="1033670"/>
            <a:ext cx="5665536" cy="5438504"/>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Les personnes physiques ou morales quelle que soit leur nationalité et régulièrement établies au Tchad peuvent bénéficier des régimes particuliers dés qu’elles satisfont aux conditions d’octroi des régimes.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Régime A : s’applique aux entreprises artisanales et aux petites et moyennes entreprises ; </a:t>
            </a:r>
          </a:p>
          <a:p>
            <a:pPr marL="0" marR="0" lvl="0" indent="0" defTabSz="914400" eaLnBrk="1" fontAlgn="auto" latinLnBrk="0" hangingPunct="1">
              <a:lnSpc>
                <a:spcPct val="150000"/>
              </a:lnSpc>
              <a:spcBef>
                <a:spcPts val="0"/>
              </a:spcBef>
              <a:spcAft>
                <a:spcPts val="0"/>
              </a:spcAft>
              <a:buClrTx/>
              <a:buSzTx/>
              <a:buFontTx/>
              <a:buNone/>
              <a:tabLst/>
              <a:defRPr/>
            </a:pPr>
            <a:endPar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Régime B : s’applique aux grandes entreprises ; </a:t>
            </a:r>
          </a:p>
          <a:p>
            <a:pPr marL="0" marR="0" lvl="0" indent="0" defTabSz="914400" eaLnBrk="1" fontAlgn="auto" latinLnBrk="0" hangingPunct="1">
              <a:lnSpc>
                <a:spcPct val="150000"/>
              </a:lnSpc>
              <a:spcBef>
                <a:spcPts val="0"/>
              </a:spcBef>
              <a:spcAft>
                <a:spcPts val="0"/>
              </a:spcAft>
              <a:buClrTx/>
              <a:buSzTx/>
              <a:buFontTx/>
              <a:buNone/>
              <a:tabLst/>
              <a:defRPr/>
            </a:pPr>
            <a:endPar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Régime C : consacré aux entreprises tournées vers l’exportation.</a:t>
            </a:r>
          </a:p>
        </p:txBody>
      </p:sp>
    </p:spTree>
    <p:extLst>
      <p:ext uri="{BB962C8B-B14F-4D97-AF65-F5344CB8AC3E}">
        <p14:creationId xmlns:p14="http://schemas.microsoft.com/office/powerpoint/2010/main" val="1436403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11" name="Rectangle 10">
            <a:extLst>
              <a:ext uri="{FF2B5EF4-FFF2-40B4-BE49-F238E27FC236}">
                <a16:creationId xmlns:a16="http://schemas.microsoft.com/office/drawing/2014/main" id="{8B405D20-0DCD-F84C-A666-0E6E8A9BB8F4}"/>
              </a:ext>
            </a:extLst>
          </p:cNvPr>
          <p:cNvSpPr/>
          <p:nvPr/>
        </p:nvSpPr>
        <p:spPr>
          <a:xfrm>
            <a:off x="129197" y="1103243"/>
            <a:ext cx="9780116" cy="4432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indent="-256032">
              <a:spcBef>
                <a:spcPts val="400"/>
              </a:spcBef>
              <a:buClr>
                <a:srgbClr val="FF0000"/>
              </a:buClr>
              <a:buSzPct val="68000"/>
            </a:pPr>
            <a:r>
              <a:rPr lang="fr-FR" b="1" dirty="0">
                <a:solidFill>
                  <a:schemeClr val="tx1"/>
                </a:solidFill>
                <a:latin typeface="Agency FB" pitchFamily="34" charset="0"/>
              </a:rPr>
              <a:t>Des avantages:</a:t>
            </a:r>
          </a:p>
          <a:p>
            <a:pPr algn="just">
              <a:buClr>
                <a:srgbClr val="FF0000"/>
              </a:buClr>
              <a:buFont typeface="Wingdings" pitchFamily="2" charset="2"/>
              <a:buChar char="ü"/>
            </a:pPr>
            <a:endParaRPr lang="fr-FR" sz="300" b="1" dirty="0">
              <a:solidFill>
                <a:schemeClr val="tx1"/>
              </a:solidFill>
              <a:latin typeface="Agency FB" pitchFamily="34" charset="0"/>
            </a:endParaRPr>
          </a:p>
          <a:p>
            <a:pPr algn="just">
              <a:buClr>
                <a:srgbClr val="FF0000"/>
              </a:buClr>
              <a:buFont typeface="Wingdings" pitchFamily="2" charset="2"/>
              <a:buChar char="ü"/>
            </a:pPr>
            <a:r>
              <a:rPr lang="fr-FR" b="1" dirty="0">
                <a:solidFill>
                  <a:schemeClr val="tx1"/>
                </a:solidFill>
                <a:latin typeface="Agency FB" pitchFamily="34" charset="0"/>
              </a:rPr>
              <a:t>fiscaux : L’exemption pour les entreprises nouvelles ou en extension en application des dispositions des Articles 16 et 118 du Code Général des Impôts au titre de : l’impôt sur les sociétés, la patente, la Taxe sur la Valeur Locative des Locaux Professionnels, la Contribution Foncière des Propriétés Bâties et Non Bâties;</a:t>
            </a:r>
          </a:p>
          <a:p>
            <a:pPr algn="just">
              <a:buClr>
                <a:srgbClr val="FF0000"/>
              </a:buClr>
            </a:pPr>
            <a:endParaRPr lang="fr-FR" sz="400" b="1" dirty="0">
              <a:solidFill>
                <a:schemeClr val="tx1"/>
              </a:solidFill>
              <a:latin typeface="Agency FB" pitchFamily="34" charset="0"/>
            </a:endParaRPr>
          </a:p>
          <a:p>
            <a:pPr algn="just">
              <a:buClr>
                <a:srgbClr val="FF0000"/>
              </a:buClr>
              <a:buFont typeface="Wingdings" pitchFamily="2" charset="2"/>
              <a:buChar char="ü"/>
            </a:pPr>
            <a:r>
              <a:rPr lang="fr-FR" b="1" dirty="0">
                <a:solidFill>
                  <a:schemeClr val="tx1"/>
                </a:solidFill>
                <a:latin typeface="Agency FB" pitchFamily="34" charset="0"/>
              </a:rPr>
              <a:t>Douaniers: exemption des droits de douane  pour les entreprises de transformation et manufacturières; les droits de douanes prélevés sur les intrants utilisés dans les produits exportés sont remboursés; </a:t>
            </a:r>
          </a:p>
          <a:p>
            <a:pPr algn="just">
              <a:buClr>
                <a:srgbClr val="FF0000"/>
              </a:buClr>
              <a:buFont typeface="Wingdings" pitchFamily="2" charset="2"/>
              <a:buChar char="ü"/>
            </a:pPr>
            <a:endParaRPr lang="fr-FR" sz="400" b="1" dirty="0">
              <a:solidFill>
                <a:schemeClr val="tx1"/>
              </a:solidFill>
              <a:latin typeface="Agency FB" pitchFamily="34" charset="0"/>
            </a:endParaRPr>
          </a:p>
          <a:p>
            <a:pPr algn="just">
              <a:buClr>
                <a:srgbClr val="FF0000"/>
              </a:buClr>
              <a:buFont typeface="Wingdings" pitchFamily="2" charset="2"/>
              <a:buChar char="ü"/>
            </a:pPr>
            <a:r>
              <a:rPr lang="fr-FR" b="1" dirty="0">
                <a:solidFill>
                  <a:schemeClr val="tx1"/>
                </a:solidFill>
                <a:latin typeface="Agency FB" pitchFamily="34" charset="0"/>
              </a:rPr>
              <a:t>Domaniaux: L’application du taux nul des droits d’enregistrement sur les actes d’acquisitions des terrains destinés à la réalisation des projets de création ou extension d’entreprise.</a:t>
            </a:r>
          </a:p>
          <a:p>
            <a:pPr algn="just">
              <a:buClr>
                <a:srgbClr val="FF0000"/>
              </a:buClr>
            </a:pPr>
            <a:endParaRPr lang="fr-FR" sz="1600" b="1" dirty="0">
              <a:solidFill>
                <a:schemeClr val="tx1"/>
              </a:solidFill>
              <a:latin typeface="Agency FB" pitchFamily="34" charset="0"/>
            </a:endParaRPr>
          </a:p>
          <a:p>
            <a:pPr algn="just">
              <a:buClr>
                <a:srgbClr val="FF0000"/>
              </a:buClr>
            </a:pPr>
            <a:r>
              <a:rPr lang="fr-FR" b="1" dirty="0">
                <a:solidFill>
                  <a:schemeClr val="tx1"/>
                </a:solidFill>
                <a:latin typeface="Agency FB" pitchFamily="34" charset="0"/>
              </a:rPr>
              <a:t>Des garanties, notamment:</a:t>
            </a:r>
          </a:p>
          <a:p>
            <a:pPr algn="just">
              <a:buClr>
                <a:srgbClr val="FF0000"/>
              </a:buClr>
              <a:buFont typeface="Wingdings" pitchFamily="2" charset="2"/>
              <a:buChar char="ü"/>
            </a:pPr>
            <a:endParaRPr lang="fr-FR" sz="500" b="1" dirty="0">
              <a:solidFill>
                <a:schemeClr val="tx1"/>
              </a:solidFill>
              <a:latin typeface="Agency FB" pitchFamily="34" charset="0"/>
            </a:endParaRPr>
          </a:p>
          <a:p>
            <a:pPr algn="just">
              <a:buClr>
                <a:srgbClr val="FF0000"/>
              </a:buClr>
              <a:buFont typeface="Wingdings" pitchFamily="2" charset="2"/>
              <a:buChar char="ü"/>
            </a:pPr>
            <a:r>
              <a:rPr lang="fr-FR" b="1" dirty="0">
                <a:solidFill>
                  <a:schemeClr val="tx1"/>
                </a:solidFill>
                <a:latin typeface="Agency FB" pitchFamily="34" charset="0"/>
              </a:rPr>
              <a:t> la non-discrimination; </a:t>
            </a:r>
          </a:p>
          <a:p>
            <a:pPr algn="just">
              <a:buClr>
                <a:srgbClr val="FF0000"/>
              </a:buClr>
              <a:buFont typeface="Wingdings" pitchFamily="2" charset="2"/>
              <a:buChar char="ü"/>
            </a:pPr>
            <a:r>
              <a:rPr lang="fr-FR" b="1" dirty="0">
                <a:solidFill>
                  <a:schemeClr val="tx1"/>
                </a:solidFill>
                <a:latin typeface="Agency FB" pitchFamily="34" charset="0"/>
              </a:rPr>
              <a:t>la libre circulation, et le libre transfert des revenus aux entreprises nouvellement créées. </a:t>
            </a:r>
          </a:p>
          <a:p>
            <a:pPr>
              <a:buClr>
                <a:schemeClr val="bg1"/>
              </a:buClr>
              <a:buFont typeface="Wingdings" pitchFamily="2" charset="2"/>
              <a:buChar char="ü"/>
            </a:pPr>
            <a:endParaRPr lang="fr-FR" sz="2800" b="1" dirty="0">
              <a:solidFill>
                <a:schemeClr val="tx1"/>
              </a:solidFill>
              <a:latin typeface="Agency FB" pitchFamily="34" charset="0"/>
            </a:endParaRPr>
          </a:p>
        </p:txBody>
      </p:sp>
      <p:sp>
        <p:nvSpPr>
          <p:cNvPr id="13" name="Rectangle 12">
            <a:extLst>
              <a:ext uri="{FF2B5EF4-FFF2-40B4-BE49-F238E27FC236}">
                <a16:creationId xmlns:a16="http://schemas.microsoft.com/office/drawing/2014/main" id="{218609C3-8482-BE40-AB41-1ECB6EC24849}"/>
              </a:ext>
            </a:extLst>
          </p:cNvPr>
          <p:cNvSpPr/>
          <p:nvPr/>
        </p:nvSpPr>
        <p:spPr>
          <a:xfrm>
            <a:off x="57760" y="5610792"/>
            <a:ext cx="9692526" cy="1143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indent="-256032" algn="just">
              <a:spcBef>
                <a:spcPts val="400"/>
              </a:spcBef>
              <a:buClr>
                <a:schemeClr val="accent1"/>
              </a:buClr>
              <a:buSzPct val="68000"/>
              <a:defRPr/>
            </a:pPr>
            <a:r>
              <a:rPr lang="fr-FR" sz="1600" b="1" dirty="0">
                <a:solidFill>
                  <a:schemeClr val="tx1"/>
                </a:solidFill>
                <a:latin typeface="Agency FB" pitchFamily="34" charset="0"/>
              </a:rPr>
              <a:t>Ces avantages et garanties sont accordés par une convention d’établissement ou d’agrément au régime de la charte Nationale des Investissements négociée et conclue entre le Gouvernement du Tchad et le Promoteur du projet d’investissements.</a:t>
            </a:r>
          </a:p>
        </p:txBody>
      </p:sp>
      <p:sp>
        <p:nvSpPr>
          <p:cNvPr id="19" name="Titre 4">
            <a:extLst>
              <a:ext uri="{FF2B5EF4-FFF2-40B4-BE49-F238E27FC236}">
                <a16:creationId xmlns:a16="http://schemas.microsoft.com/office/drawing/2014/main" id="{CA9C5B5F-7326-9A4B-8688-2623E3DCCC8B}"/>
              </a:ext>
            </a:extLst>
          </p:cNvPr>
          <p:cNvSpPr txBox="1">
            <a:spLocks/>
          </p:cNvSpPr>
          <p:nvPr/>
        </p:nvSpPr>
        <p:spPr>
          <a:xfrm>
            <a:off x="129196" y="67360"/>
            <a:ext cx="9621089" cy="928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spcBef>
                <a:spcPct val="0"/>
              </a:spcBef>
              <a:defRPr/>
            </a:pPr>
            <a:br>
              <a:rPr lang="fr-FR" sz="3200" b="1" dirty="0">
                <a:solidFill>
                  <a:schemeClr val="tx1"/>
                </a:solidFill>
                <a:effectLst>
                  <a:outerShdw blurRad="38100" dist="38100" dir="2700000" algn="tl">
                    <a:srgbClr val="000000">
                      <a:alpha val="43137"/>
                    </a:srgbClr>
                  </a:outerShdw>
                </a:effectLst>
                <a:latin typeface="Agency FB" pitchFamily="34" charset="0"/>
              </a:rPr>
            </a:br>
            <a:r>
              <a:rPr lang="fr-FR" sz="3200" b="1" dirty="0">
                <a:solidFill>
                  <a:schemeClr val="tx1"/>
                </a:solidFill>
                <a:effectLst>
                  <a:outerShdw blurRad="38100" dist="38100" dir="2700000" algn="tl">
                    <a:srgbClr val="000000">
                      <a:alpha val="43137"/>
                    </a:srgbClr>
                  </a:outerShdw>
                </a:effectLst>
                <a:latin typeface="Agency FB" pitchFamily="34" charset="0"/>
              </a:rPr>
              <a:t>LA CHARTE NATIONALE DES INVESTISSEMENTS </a:t>
            </a:r>
            <a:br>
              <a:rPr lang="fr-FR" sz="3200" b="1" dirty="0">
                <a:solidFill>
                  <a:schemeClr val="tx1"/>
                </a:solidFill>
                <a:effectLst>
                  <a:outerShdw blurRad="38100" dist="38100" dir="2700000" algn="tl">
                    <a:srgbClr val="000000">
                      <a:alpha val="43137"/>
                    </a:srgbClr>
                  </a:outerShdw>
                </a:effectLst>
                <a:latin typeface="Agency FB" pitchFamily="34" charset="0"/>
              </a:rPr>
            </a:br>
            <a:endParaRPr lang="fr-FR" sz="3200" b="1" dirty="0">
              <a:solidFill>
                <a:schemeClr val="tx1"/>
              </a:solidFill>
              <a:effectLst>
                <a:outerShdw blurRad="38100" dist="38100" dir="2700000" algn="tl">
                  <a:srgbClr val="000000">
                    <a:alpha val="43137"/>
                  </a:srgbClr>
                </a:outerShdw>
              </a:effectLst>
              <a:latin typeface="Agency FB" pitchFamily="34" charset="0"/>
            </a:endParaRPr>
          </a:p>
        </p:txBody>
      </p:sp>
    </p:spTree>
    <p:extLst>
      <p:ext uri="{BB962C8B-B14F-4D97-AF65-F5344CB8AC3E}">
        <p14:creationId xmlns:p14="http://schemas.microsoft.com/office/powerpoint/2010/main" val="3491549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graphicFrame>
        <p:nvGraphicFramePr>
          <p:cNvPr id="11" name="Espace réservé du contenu 3">
            <a:extLst>
              <a:ext uri="{FF2B5EF4-FFF2-40B4-BE49-F238E27FC236}">
                <a16:creationId xmlns:a16="http://schemas.microsoft.com/office/drawing/2014/main" id="{EF9035C6-2584-1042-A470-9F6958CC747A}"/>
              </a:ext>
            </a:extLst>
          </p:cNvPr>
          <p:cNvGraphicFramePr>
            <a:graphicFrameLocks/>
          </p:cNvGraphicFramePr>
          <p:nvPr>
            <p:extLst>
              <p:ext uri="{D42A27DB-BD31-4B8C-83A1-F6EECF244321}">
                <p14:modId xmlns:p14="http://schemas.microsoft.com/office/powerpoint/2010/main" val="2707724527"/>
              </p:ext>
            </p:extLst>
          </p:nvPr>
        </p:nvGraphicFramePr>
        <p:xfrm>
          <a:off x="1236979" y="1328662"/>
          <a:ext cx="8229600" cy="47149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Titre 4">
            <a:extLst>
              <a:ext uri="{FF2B5EF4-FFF2-40B4-BE49-F238E27FC236}">
                <a16:creationId xmlns:a16="http://schemas.microsoft.com/office/drawing/2014/main" id="{BAA9BD01-E0E0-D145-BDA1-14FC8D253CE2}"/>
              </a:ext>
            </a:extLst>
          </p:cNvPr>
          <p:cNvSpPr txBox="1">
            <a:spLocks/>
          </p:cNvSpPr>
          <p:nvPr/>
        </p:nvSpPr>
        <p:spPr>
          <a:xfrm>
            <a:off x="377686" y="114216"/>
            <a:ext cx="9521687"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lvl="0" algn="ctr">
              <a:spcBef>
                <a:spcPct val="0"/>
              </a:spcBef>
            </a:pPr>
            <a:endParaRPr lang="fr-FR" sz="3200" b="1" dirty="0">
              <a:solidFill>
                <a:schemeClr val="tx1"/>
              </a:solidFill>
              <a:effectLst>
                <a:outerShdw blurRad="38100" dist="38100" dir="2700000" algn="tl">
                  <a:srgbClr val="000000">
                    <a:alpha val="43137"/>
                  </a:srgbClr>
                </a:outerShdw>
              </a:effectLst>
              <a:latin typeface="Agency FB" pitchFamily="34" charset="0"/>
            </a:endParaRPr>
          </a:p>
          <a:p>
            <a:pPr lvl="0" algn="ctr">
              <a:spcBef>
                <a:spcPct val="0"/>
              </a:spcBef>
            </a:pPr>
            <a:r>
              <a:rPr lang="fr-FR" sz="3200" b="1" dirty="0">
                <a:solidFill>
                  <a:schemeClr val="tx1"/>
                </a:solidFill>
                <a:effectLst>
                  <a:outerShdw blurRad="38100" dist="38100" dir="2700000" algn="tl">
                    <a:srgbClr val="000000">
                      <a:alpha val="43137"/>
                    </a:srgbClr>
                  </a:outerShdw>
                </a:effectLst>
                <a:latin typeface="Agency FB" pitchFamily="34" charset="0"/>
              </a:rPr>
              <a:t>Garantie et Protection des Investissements  </a:t>
            </a:r>
            <a:br>
              <a:rPr lang="fr-FR" sz="3200" b="1" dirty="0">
                <a:solidFill>
                  <a:schemeClr val="tx1"/>
                </a:solidFill>
                <a:effectLst>
                  <a:outerShdw blurRad="38100" dist="38100" dir="2700000" algn="tl">
                    <a:srgbClr val="000000">
                      <a:alpha val="43137"/>
                    </a:srgbClr>
                  </a:outerShdw>
                </a:effectLst>
                <a:latin typeface="Agency FB" pitchFamily="34" charset="0"/>
              </a:rPr>
            </a:br>
            <a:endParaRPr lang="fr-FR" sz="3200" b="1" dirty="0">
              <a:solidFill>
                <a:schemeClr val="tx1"/>
              </a:solidFill>
              <a:effectLst>
                <a:outerShdw blurRad="38100" dist="38100" dir="2700000" algn="tl">
                  <a:srgbClr val="000000">
                    <a:alpha val="43137"/>
                  </a:srgbClr>
                </a:outerShdw>
              </a:effectLst>
              <a:latin typeface="Agency FB" pitchFamily="34" charset="0"/>
            </a:endParaRPr>
          </a:p>
        </p:txBody>
      </p:sp>
    </p:spTree>
    <p:extLst>
      <p:ext uri="{BB962C8B-B14F-4D97-AF65-F5344CB8AC3E}">
        <p14:creationId xmlns:p14="http://schemas.microsoft.com/office/powerpoint/2010/main" val="85663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5" y="836022"/>
            <a:ext cx="10090155" cy="602197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pic>
        <p:nvPicPr>
          <p:cNvPr id="11" name="Picture 2" descr="C:\Users\admin\Desktop\imagesF9DYG0MM.jpg">
            <a:extLst>
              <a:ext uri="{FF2B5EF4-FFF2-40B4-BE49-F238E27FC236}">
                <a16:creationId xmlns:a16="http://schemas.microsoft.com/office/drawing/2014/main" id="{14A8BB6A-EE84-C842-A9D1-0A17652A0BAE}"/>
              </a:ext>
            </a:extLst>
          </p:cNvPr>
          <p:cNvPicPr>
            <a:picLocks noChangeAspect="1" noChangeArrowheads="1"/>
          </p:cNvPicPr>
          <p:nvPr/>
        </p:nvPicPr>
        <p:blipFill>
          <a:blip r:embed="rId8"/>
          <a:srcRect/>
          <a:stretch>
            <a:fillRect/>
          </a:stretch>
        </p:blipFill>
        <p:spPr bwMode="auto">
          <a:xfrm>
            <a:off x="643123" y="17028"/>
            <a:ext cx="1531079" cy="808070"/>
          </a:xfrm>
          <a:prstGeom prst="rect">
            <a:avLst/>
          </a:prstGeom>
          <a:noFill/>
        </p:spPr>
      </p:pic>
      <p:sp>
        <p:nvSpPr>
          <p:cNvPr id="13" name="Titre 2">
            <a:extLst>
              <a:ext uri="{FF2B5EF4-FFF2-40B4-BE49-F238E27FC236}">
                <a16:creationId xmlns:a16="http://schemas.microsoft.com/office/drawing/2014/main" id="{732CA048-BE1E-4740-A384-96DDB60EF22C}"/>
              </a:ext>
            </a:extLst>
          </p:cNvPr>
          <p:cNvSpPr txBox="1">
            <a:spLocks/>
          </p:cNvSpPr>
          <p:nvPr/>
        </p:nvSpPr>
        <p:spPr>
          <a:xfrm>
            <a:off x="3828737" y="5155"/>
            <a:ext cx="3000396" cy="928694"/>
          </a:xfrm>
          <a:prstGeom prst="rect">
            <a:avLst/>
          </a:prstGeom>
        </p:spPr>
        <p:txBody>
          <a:bodyPr vert="horz" lIns="91440" tIns="45720" rIns="91440" bIns="45720" rtlCol="0" anchor="ctr">
            <a:noAutofit/>
          </a:bodyPr>
          <a:lstStyle/>
          <a:p>
            <a:pPr algn="ctr">
              <a:spcBef>
                <a:spcPct val="0"/>
              </a:spcBef>
            </a:pPr>
            <a:endParaRPr lang="fr-FR" sz="2400" dirty="0">
              <a:latin typeface="Rockwell Condensed" pitchFamily="18" charset="0"/>
              <a:ea typeface="+mj-ea"/>
              <a:cs typeface="+mj-cs"/>
            </a:endParaRPr>
          </a:p>
          <a:p>
            <a:pPr algn="ctr">
              <a:spcBef>
                <a:spcPct val="0"/>
              </a:spcBef>
            </a:pPr>
            <a:r>
              <a:rPr lang="fr-FR" sz="2400" dirty="0">
                <a:latin typeface="Rockwell Condensed" pitchFamily="18" charset="0"/>
                <a:ea typeface="+mj-ea"/>
                <a:cs typeface="+mj-cs"/>
              </a:rPr>
              <a:t>République du Tchad </a:t>
            </a:r>
            <a:r>
              <a:rPr lang="fr-FR" sz="2400" dirty="0">
                <a:latin typeface="Rockwell Condensed" pitchFamily="18" charset="0"/>
              </a:rPr>
              <a:t>Capitale: N’</a:t>
            </a:r>
            <a:r>
              <a:rPr lang="fr-FR" sz="2400" dirty="0" err="1">
                <a:latin typeface="Rockwell Condensed" pitchFamily="18" charset="0"/>
              </a:rPr>
              <a:t>djaména</a:t>
            </a:r>
            <a:endParaRPr lang="fr-FR" sz="2400" dirty="0">
              <a:latin typeface="Rockwell Condensed" pitchFamily="18" charset="0"/>
            </a:endParaRPr>
          </a:p>
          <a:p>
            <a:pPr algn="ctr">
              <a:spcBef>
                <a:spcPct val="0"/>
              </a:spcBef>
              <a:defRPr/>
            </a:pPr>
            <a:endParaRPr lang="fr-FR" sz="2400" dirty="0">
              <a:latin typeface="Rockwell Condensed" pitchFamily="18" charset="0"/>
              <a:ea typeface="+mj-ea"/>
              <a:cs typeface="+mj-cs"/>
            </a:endParaRPr>
          </a:p>
        </p:txBody>
      </p:sp>
      <p:sp>
        <p:nvSpPr>
          <p:cNvPr id="19" name="ZoneTexte 18">
            <a:extLst>
              <a:ext uri="{FF2B5EF4-FFF2-40B4-BE49-F238E27FC236}">
                <a16:creationId xmlns:a16="http://schemas.microsoft.com/office/drawing/2014/main" id="{AAAC2181-B59F-954A-BFCB-9C8F5DFDCDFA}"/>
              </a:ext>
            </a:extLst>
          </p:cNvPr>
          <p:cNvSpPr txBox="1"/>
          <p:nvPr/>
        </p:nvSpPr>
        <p:spPr>
          <a:xfrm>
            <a:off x="935077" y="1723779"/>
            <a:ext cx="8572560" cy="4662815"/>
          </a:xfrm>
          <a:prstGeom prst="rect">
            <a:avLst/>
          </a:prstGeom>
          <a:noFill/>
        </p:spPr>
        <p:txBody>
          <a:bodyPr wrap="square" rtlCol="0">
            <a:spAutoFit/>
          </a:bodyPr>
          <a:lstStyle/>
          <a:p>
            <a:pPr>
              <a:lnSpc>
                <a:spcPct val="150000"/>
              </a:lnSpc>
            </a:pPr>
            <a:r>
              <a:rPr lang="fr-FR" b="1" u="sng" dirty="0">
                <a:latin typeface="Agency FB" pitchFamily="34" charset="0"/>
              </a:rPr>
              <a:t>Superficie</a:t>
            </a:r>
            <a:r>
              <a:rPr lang="fr-FR" b="1" dirty="0">
                <a:latin typeface="Agency FB" pitchFamily="34" charset="0"/>
              </a:rPr>
              <a:t>: 1.284 000 km</a:t>
            </a:r>
            <a:r>
              <a:rPr lang="fr-FR" b="1" baseline="30000" dirty="0">
                <a:latin typeface="Agency FB" pitchFamily="34" charset="0"/>
              </a:rPr>
              <a:t>2</a:t>
            </a:r>
          </a:p>
          <a:p>
            <a:pPr>
              <a:lnSpc>
                <a:spcPct val="150000"/>
              </a:lnSpc>
            </a:pPr>
            <a:r>
              <a:rPr lang="fr-FR" b="1" u="sng" dirty="0">
                <a:latin typeface="Agency FB" pitchFamily="34" charset="0"/>
              </a:rPr>
              <a:t>Population</a:t>
            </a:r>
            <a:r>
              <a:rPr lang="fr-FR" b="1" dirty="0">
                <a:latin typeface="Agency FB" pitchFamily="34" charset="0"/>
              </a:rPr>
              <a:t>: 13 millions d’habitants, dont 50,7% de femmes</a:t>
            </a:r>
          </a:p>
          <a:p>
            <a:pPr>
              <a:lnSpc>
                <a:spcPct val="150000"/>
              </a:lnSpc>
            </a:pPr>
            <a:r>
              <a:rPr lang="fr-FR" b="1" u="sng" dirty="0">
                <a:latin typeface="Agency FB" pitchFamily="34" charset="0"/>
              </a:rPr>
              <a:t>Densité</a:t>
            </a:r>
            <a:r>
              <a:rPr lang="fr-FR" b="1" dirty="0">
                <a:latin typeface="Agency FB" pitchFamily="34" charset="0"/>
              </a:rPr>
              <a:t>: 10,1 habitants au Km² </a:t>
            </a:r>
          </a:p>
          <a:p>
            <a:pPr>
              <a:lnSpc>
                <a:spcPct val="150000"/>
              </a:lnSpc>
            </a:pPr>
            <a:r>
              <a:rPr lang="fr-FR" b="1" u="sng" dirty="0">
                <a:latin typeface="Agency FB" pitchFamily="34" charset="0"/>
              </a:rPr>
              <a:t>Taux d'accroissement démographique</a:t>
            </a:r>
            <a:r>
              <a:rPr lang="fr-FR" b="1" dirty="0">
                <a:latin typeface="Agency FB" pitchFamily="34" charset="0"/>
              </a:rPr>
              <a:t>: 3,6 % </a:t>
            </a:r>
          </a:p>
          <a:p>
            <a:pPr>
              <a:lnSpc>
                <a:spcPct val="150000"/>
              </a:lnSpc>
            </a:pPr>
            <a:r>
              <a:rPr lang="fr-FR" b="1" u="sng" dirty="0">
                <a:latin typeface="Agency FB" pitchFamily="34" charset="0"/>
              </a:rPr>
              <a:t>Découpage administratif</a:t>
            </a:r>
            <a:r>
              <a:rPr lang="fr-FR" b="1" dirty="0">
                <a:latin typeface="Agency FB" pitchFamily="34" charset="0"/>
              </a:rPr>
              <a:t>: 23 Provinces , 112 départements, 405  sous-préfectures</a:t>
            </a:r>
          </a:p>
          <a:p>
            <a:pPr>
              <a:lnSpc>
                <a:spcPct val="150000"/>
              </a:lnSpc>
            </a:pPr>
            <a:r>
              <a:rPr lang="fr-FR" b="1" u="sng" dirty="0">
                <a:latin typeface="Agency FB" pitchFamily="34" charset="0"/>
              </a:rPr>
              <a:t>Taux d’urbanisation</a:t>
            </a:r>
            <a:r>
              <a:rPr lang="fr-FR" b="1" dirty="0">
                <a:latin typeface="Agency FB" pitchFamily="34" charset="0"/>
              </a:rPr>
              <a:t>: 23% </a:t>
            </a:r>
          </a:p>
          <a:p>
            <a:pPr>
              <a:lnSpc>
                <a:spcPct val="150000"/>
              </a:lnSpc>
            </a:pPr>
            <a:r>
              <a:rPr lang="fr-FR" b="1" u="sng" dirty="0">
                <a:latin typeface="Agency FB" pitchFamily="34" charset="0"/>
              </a:rPr>
              <a:t>Principales Villes</a:t>
            </a:r>
            <a:r>
              <a:rPr lang="fr-FR" b="1" dirty="0">
                <a:latin typeface="Agency FB" pitchFamily="34" charset="0"/>
              </a:rPr>
              <a:t> : N’Djamena, Abéché, Moundou et Sarh</a:t>
            </a:r>
          </a:p>
          <a:p>
            <a:pPr>
              <a:lnSpc>
                <a:spcPct val="150000"/>
              </a:lnSpc>
            </a:pPr>
            <a:r>
              <a:rPr lang="fr-FR" b="1" u="sng" dirty="0">
                <a:latin typeface="Agency FB" pitchFamily="34" charset="0"/>
              </a:rPr>
              <a:t>Langues officielles</a:t>
            </a:r>
            <a:r>
              <a:rPr lang="fr-FR" b="1" dirty="0">
                <a:latin typeface="Agency FB" pitchFamily="34" charset="0"/>
              </a:rPr>
              <a:t>: français et arabe</a:t>
            </a:r>
          </a:p>
          <a:p>
            <a:pPr>
              <a:lnSpc>
                <a:spcPct val="150000"/>
              </a:lnSpc>
            </a:pPr>
            <a:r>
              <a:rPr lang="fr-FR" b="1" u="sng" dirty="0">
                <a:latin typeface="Agency FB" pitchFamily="34" charset="0"/>
              </a:rPr>
              <a:t>Espérance de vie à la naissance</a:t>
            </a:r>
            <a:r>
              <a:rPr lang="fr-FR" b="1" dirty="0">
                <a:latin typeface="Agency FB" pitchFamily="34" charset="0"/>
              </a:rPr>
              <a:t>: 51,4 ans </a:t>
            </a:r>
          </a:p>
          <a:p>
            <a:pPr>
              <a:lnSpc>
                <a:spcPct val="150000"/>
              </a:lnSpc>
            </a:pPr>
            <a:r>
              <a:rPr lang="fr-FR" b="1" u="sng" dirty="0">
                <a:latin typeface="Agency FB" pitchFamily="34" charset="0"/>
              </a:rPr>
              <a:t>Monnaie</a:t>
            </a:r>
            <a:r>
              <a:rPr lang="fr-FR" b="1" dirty="0">
                <a:latin typeface="Agency FB" pitchFamily="34" charset="0"/>
              </a:rPr>
              <a:t>: Frans CFA (100 FCFA = 0.152 €)</a:t>
            </a:r>
          </a:p>
          <a:p>
            <a:pPr lvl="0">
              <a:lnSpc>
                <a:spcPct val="150000"/>
              </a:lnSpc>
            </a:pPr>
            <a:r>
              <a:rPr lang="fr-FR" b="1" u="sng" dirty="0">
                <a:latin typeface="Agency FB" pitchFamily="34" charset="0"/>
              </a:rPr>
              <a:t>Part des secteurs dans le PIB</a:t>
            </a:r>
            <a:r>
              <a:rPr lang="fr-FR" b="1" dirty="0">
                <a:latin typeface="Agency FB" pitchFamily="34" charset="0"/>
              </a:rPr>
              <a:t>: Primaire (46%), Secondaire (14%) et tertiaire (40%)</a:t>
            </a:r>
          </a:p>
        </p:txBody>
      </p:sp>
    </p:spTree>
    <p:extLst>
      <p:ext uri="{BB962C8B-B14F-4D97-AF65-F5344CB8AC3E}">
        <p14:creationId xmlns:p14="http://schemas.microsoft.com/office/powerpoint/2010/main" val="2222035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11" name="Titre 4">
            <a:extLst>
              <a:ext uri="{FF2B5EF4-FFF2-40B4-BE49-F238E27FC236}">
                <a16:creationId xmlns:a16="http://schemas.microsoft.com/office/drawing/2014/main" id="{C17A6EC4-64D0-434C-8E38-29AE0FDA1510}"/>
              </a:ext>
            </a:extLst>
          </p:cNvPr>
          <p:cNvSpPr txBox="1">
            <a:spLocks/>
          </p:cNvSpPr>
          <p:nvPr/>
        </p:nvSpPr>
        <p:spPr>
          <a:xfrm>
            <a:off x="179703" y="244108"/>
            <a:ext cx="9833122" cy="85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40000" lnSpcReduction="20000"/>
          </a:bodyPr>
          <a:lstStyle/>
          <a:p>
            <a:pPr lvl="0" algn="ctr">
              <a:spcBef>
                <a:spcPct val="0"/>
              </a:spcBef>
            </a:pPr>
            <a:r>
              <a:rPr lang="fr-FR" sz="8000" b="1" dirty="0">
                <a:solidFill>
                  <a:schemeClr val="tx1"/>
                </a:solidFill>
                <a:effectLst>
                  <a:outerShdw blurRad="38100" dist="38100" dir="2700000" algn="tl">
                    <a:srgbClr val="000000">
                      <a:alpha val="43137"/>
                    </a:srgbClr>
                  </a:outerShdw>
                </a:effectLst>
                <a:latin typeface="Agency FB" pitchFamily="34" charset="0"/>
              </a:rPr>
              <a:t>Facilités et Accompagnement pour investir au Tchad</a:t>
            </a:r>
            <a:br>
              <a:rPr lang="fr-FR" sz="4400" b="1" dirty="0">
                <a:solidFill>
                  <a:schemeClr val="tx1"/>
                </a:solidFill>
                <a:effectLst>
                  <a:outerShdw blurRad="38100" dist="38100" dir="2700000" algn="tl">
                    <a:srgbClr val="000000">
                      <a:alpha val="43137"/>
                    </a:srgbClr>
                  </a:outerShdw>
                </a:effectLst>
                <a:latin typeface="Agency FB" pitchFamily="34" charset="0"/>
              </a:rPr>
            </a:br>
            <a:endParaRPr lang="fr-FR" sz="4400" b="1" dirty="0">
              <a:solidFill>
                <a:schemeClr val="tx1"/>
              </a:solidFill>
              <a:effectLst>
                <a:outerShdw blurRad="38100" dist="38100" dir="2700000" algn="tl">
                  <a:srgbClr val="000000">
                    <a:alpha val="43137"/>
                  </a:srgbClr>
                </a:outerShdw>
              </a:effectLst>
              <a:latin typeface="Agency FB" pitchFamily="34" charset="0"/>
            </a:endParaRPr>
          </a:p>
        </p:txBody>
      </p:sp>
      <p:sp>
        <p:nvSpPr>
          <p:cNvPr id="13" name="Rectangle 12">
            <a:extLst>
              <a:ext uri="{FF2B5EF4-FFF2-40B4-BE49-F238E27FC236}">
                <a16:creationId xmlns:a16="http://schemas.microsoft.com/office/drawing/2014/main" id="{59538270-9784-E44E-9385-BFDE4B21B1DB}"/>
              </a:ext>
            </a:extLst>
          </p:cNvPr>
          <p:cNvSpPr/>
          <p:nvPr/>
        </p:nvSpPr>
        <p:spPr>
          <a:xfrm>
            <a:off x="4792239" y="1208740"/>
            <a:ext cx="5207901" cy="5357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None/>
            </a:pPr>
            <a:r>
              <a:rPr lang="fr-FR" b="1" dirty="0">
                <a:solidFill>
                  <a:schemeClr val="tx1"/>
                </a:solidFill>
                <a:latin typeface="Agency FB" pitchFamily="34" charset="0"/>
              </a:rPr>
              <a:t>Création: 03 /01/08</a:t>
            </a:r>
          </a:p>
          <a:p>
            <a:pPr algn="just">
              <a:buNone/>
            </a:pPr>
            <a:endParaRPr lang="fr-FR" b="1" dirty="0">
              <a:solidFill>
                <a:schemeClr val="tx1"/>
              </a:solidFill>
              <a:latin typeface="Agency FB" pitchFamily="34" charset="0"/>
            </a:endParaRPr>
          </a:p>
          <a:p>
            <a:pPr algn="just">
              <a:buNone/>
            </a:pPr>
            <a:r>
              <a:rPr lang="fr-FR" b="1" dirty="0">
                <a:solidFill>
                  <a:schemeClr val="tx1"/>
                </a:solidFill>
                <a:latin typeface="Agency FB" pitchFamily="34" charset="0"/>
              </a:rPr>
              <a:t>Missions principales:</a:t>
            </a:r>
          </a:p>
          <a:p>
            <a:pPr algn="just">
              <a:buFont typeface="Wingdings" pitchFamily="2" charset="2"/>
              <a:buChar char="v"/>
            </a:pPr>
            <a:r>
              <a:rPr lang="fr-FR" b="1" dirty="0">
                <a:solidFill>
                  <a:schemeClr val="tx1"/>
                </a:solidFill>
                <a:latin typeface="Agency FB" pitchFamily="34" charset="0"/>
              </a:rPr>
              <a:t>contribuer à la mise en œuvre de la politique du Gouvernement en matière de promotion des investissements;</a:t>
            </a:r>
          </a:p>
          <a:p>
            <a:pPr algn="just"/>
            <a:endParaRPr lang="fr-FR" b="1" dirty="0">
              <a:solidFill>
                <a:schemeClr val="tx1"/>
              </a:solidFill>
              <a:latin typeface="Agency FB" pitchFamily="34" charset="0"/>
            </a:endParaRPr>
          </a:p>
          <a:p>
            <a:pPr algn="just">
              <a:buFont typeface="Wingdings" pitchFamily="2" charset="2"/>
              <a:buChar char="v"/>
            </a:pPr>
            <a:r>
              <a:rPr lang="fr-FR" b="1" dirty="0">
                <a:solidFill>
                  <a:schemeClr val="tx1"/>
                </a:solidFill>
                <a:latin typeface="Agency FB" pitchFamily="34" charset="0"/>
              </a:rPr>
              <a:t>entreprendre dans le domaine commercial, industriel et artisanal, toute action de développement et d’appui aux investisseurs tchadiens et étrangers, de nature à favoriser les investissements au Tchad et les exportations des produits et services nationaux;</a:t>
            </a:r>
          </a:p>
          <a:p>
            <a:pPr algn="just"/>
            <a:endParaRPr lang="fr-FR" b="1" dirty="0">
              <a:solidFill>
                <a:schemeClr val="tx1"/>
              </a:solidFill>
              <a:latin typeface="Agency FB" pitchFamily="34" charset="0"/>
            </a:endParaRPr>
          </a:p>
          <a:p>
            <a:pPr lvl="0" algn="just"/>
            <a:r>
              <a:rPr lang="fr-FR" b="1" dirty="0">
                <a:solidFill>
                  <a:schemeClr val="tx1"/>
                </a:solidFill>
                <a:latin typeface="Agency FB" pitchFamily="34" charset="0"/>
              </a:rPr>
              <a:t>Elle participe à la réalisation des objectifs fixés pour l’horizon 2030: Augmenter les investissements dans les secteurs stratégiques et diversifier l’économie;</a:t>
            </a:r>
          </a:p>
          <a:p>
            <a:pPr algn="just">
              <a:buNone/>
            </a:pPr>
            <a:endParaRPr lang="fr-FR" b="1" dirty="0">
              <a:solidFill>
                <a:schemeClr val="tx1"/>
              </a:solidFill>
              <a:latin typeface="Agency FB" pitchFamily="34" charset="0"/>
            </a:endParaRPr>
          </a:p>
        </p:txBody>
      </p:sp>
      <p:pic>
        <p:nvPicPr>
          <p:cNvPr id="19" name="Image 18" descr="01.jpg">
            <a:hlinkClick r:id="rId8"/>
            <a:extLst>
              <a:ext uri="{FF2B5EF4-FFF2-40B4-BE49-F238E27FC236}">
                <a16:creationId xmlns:a16="http://schemas.microsoft.com/office/drawing/2014/main" id="{D1562A40-B9BB-1140-B87B-1901799C5289}"/>
              </a:ext>
            </a:extLst>
          </p:cNvPr>
          <p:cNvPicPr/>
          <p:nvPr/>
        </p:nvPicPr>
        <p:blipFill>
          <a:blip r:embed="rId9" cstate="print"/>
          <a:stretch>
            <a:fillRect/>
          </a:stretch>
        </p:blipFill>
        <p:spPr>
          <a:xfrm>
            <a:off x="179702" y="1244240"/>
            <a:ext cx="4412176" cy="5357850"/>
          </a:xfrm>
          <a:prstGeom prst="rect">
            <a:avLst/>
          </a:prstGeom>
        </p:spPr>
      </p:pic>
    </p:spTree>
    <p:extLst>
      <p:ext uri="{BB962C8B-B14F-4D97-AF65-F5344CB8AC3E}">
        <p14:creationId xmlns:p14="http://schemas.microsoft.com/office/powerpoint/2010/main" val="3691311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11" name="Titre 4">
            <a:extLst>
              <a:ext uri="{FF2B5EF4-FFF2-40B4-BE49-F238E27FC236}">
                <a16:creationId xmlns:a16="http://schemas.microsoft.com/office/drawing/2014/main" id="{C2D8CF0B-5843-014F-A195-CA46A633D9E4}"/>
              </a:ext>
            </a:extLst>
          </p:cNvPr>
          <p:cNvSpPr txBox="1">
            <a:spLocks/>
          </p:cNvSpPr>
          <p:nvPr/>
        </p:nvSpPr>
        <p:spPr>
          <a:xfrm>
            <a:off x="9708" y="114216"/>
            <a:ext cx="10088656" cy="785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40000" lnSpcReduction="20000"/>
          </a:bodyPr>
          <a:lstStyle/>
          <a:p>
            <a:pPr lvl="0" algn="ctr">
              <a:spcBef>
                <a:spcPct val="0"/>
              </a:spcBef>
            </a:pPr>
            <a:r>
              <a:rPr lang="fr-FR" sz="8000" b="1" dirty="0">
                <a:solidFill>
                  <a:schemeClr val="tx1"/>
                </a:solidFill>
                <a:latin typeface="Agency FB" pitchFamily="34" charset="0"/>
              </a:rPr>
              <a:t>Facilités et Accompagnement pour investir au Tchad</a:t>
            </a:r>
            <a:br>
              <a:rPr lang="fr-FR" sz="4400" b="1" dirty="0">
                <a:solidFill>
                  <a:schemeClr val="tx1"/>
                </a:solidFill>
                <a:latin typeface="Agency FB" pitchFamily="34" charset="0"/>
              </a:rPr>
            </a:br>
            <a:endParaRPr lang="fr-FR" sz="4400" b="1" dirty="0">
              <a:solidFill>
                <a:schemeClr val="tx1"/>
              </a:solidFill>
              <a:latin typeface="Agency FB" pitchFamily="34" charset="0"/>
            </a:endParaRPr>
          </a:p>
        </p:txBody>
      </p:sp>
      <p:sp>
        <p:nvSpPr>
          <p:cNvPr id="13" name="Rectangle 12">
            <a:extLst>
              <a:ext uri="{FF2B5EF4-FFF2-40B4-BE49-F238E27FC236}">
                <a16:creationId xmlns:a16="http://schemas.microsoft.com/office/drawing/2014/main" id="{4CC2991E-F9CC-774D-855B-C1FCFFD0A4D9}"/>
              </a:ext>
            </a:extLst>
          </p:cNvPr>
          <p:cNvSpPr/>
          <p:nvPr/>
        </p:nvSpPr>
        <p:spPr>
          <a:xfrm>
            <a:off x="4661452" y="1003852"/>
            <a:ext cx="5427204" cy="5782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fr-FR" b="1" dirty="0">
                <a:solidFill>
                  <a:schemeClr val="tx1"/>
                </a:solidFill>
                <a:latin typeface="Agency FB" pitchFamily="34" charset="0"/>
              </a:rPr>
              <a:t>GUICHET UNIQUE DE CRÉATION D’ENTREPRISES</a:t>
            </a:r>
          </a:p>
          <a:p>
            <a:pPr>
              <a:buNone/>
            </a:pPr>
            <a:endParaRPr lang="fr-FR" b="1" dirty="0">
              <a:solidFill>
                <a:schemeClr val="tx1"/>
              </a:solidFill>
              <a:latin typeface="Agency FB" pitchFamily="34" charset="0"/>
            </a:endParaRPr>
          </a:p>
          <a:p>
            <a:pPr>
              <a:buNone/>
            </a:pPr>
            <a:r>
              <a:rPr lang="fr-FR" b="1" dirty="0">
                <a:solidFill>
                  <a:schemeClr val="tx1"/>
                </a:solidFill>
                <a:latin typeface="Agency FB" pitchFamily="34" charset="0"/>
              </a:rPr>
              <a:t>Création: 2010</a:t>
            </a:r>
          </a:p>
          <a:p>
            <a:pPr>
              <a:buNone/>
            </a:pPr>
            <a:endParaRPr lang="fr-FR" b="1" dirty="0">
              <a:solidFill>
                <a:schemeClr val="tx1"/>
              </a:solidFill>
              <a:latin typeface="Agency FB" pitchFamily="34" charset="0"/>
            </a:endParaRPr>
          </a:p>
          <a:p>
            <a:pPr>
              <a:buNone/>
            </a:pPr>
            <a:r>
              <a:rPr lang="fr-FR" b="1" dirty="0">
                <a:solidFill>
                  <a:schemeClr val="tx1"/>
                </a:solidFill>
                <a:latin typeface="Agency FB" pitchFamily="34" charset="0"/>
              </a:rPr>
              <a:t>Mise en place: au sein de l’ANIE</a:t>
            </a:r>
          </a:p>
          <a:p>
            <a:pPr>
              <a:buNone/>
            </a:pPr>
            <a:endParaRPr lang="fr-FR" b="1" dirty="0">
              <a:solidFill>
                <a:schemeClr val="tx1"/>
              </a:solidFill>
              <a:latin typeface="Agency FB" pitchFamily="34" charset="0"/>
            </a:endParaRPr>
          </a:p>
          <a:p>
            <a:r>
              <a:rPr lang="fr-FR" b="1" dirty="0">
                <a:solidFill>
                  <a:schemeClr val="tx1"/>
                </a:solidFill>
                <a:latin typeface="Agency FB" pitchFamily="34" charset="0"/>
              </a:rPr>
              <a:t>Mission: assurer toutes les formalités administratives liées à la création de nouvelles entreprises, l’exploitation d’entreprises déjà constituées et pour les investissements étrangers au Tchad. </a:t>
            </a:r>
          </a:p>
          <a:p>
            <a:r>
              <a:rPr lang="fr-FR" b="1" dirty="0">
                <a:solidFill>
                  <a:schemeClr val="tx1"/>
                </a:solidFill>
                <a:latin typeface="Agency FB" pitchFamily="34" charset="0"/>
              </a:rPr>
              <a:t> </a:t>
            </a:r>
          </a:p>
          <a:p>
            <a:r>
              <a:rPr lang="fr-FR" b="1" dirty="0">
                <a:solidFill>
                  <a:schemeClr val="tx1"/>
                </a:solidFill>
                <a:latin typeface="Agency FB" pitchFamily="34" charset="0"/>
              </a:rPr>
              <a:t>Performance: réduction du nombre de procédures pour la création d'entreprises de 9 à 4,  et de la durée nécessaire pour les formalités à 72 h. </a:t>
            </a:r>
          </a:p>
          <a:p>
            <a:endParaRPr lang="fr-FR" b="1" dirty="0">
              <a:solidFill>
                <a:schemeClr val="tx1"/>
              </a:solidFill>
              <a:latin typeface="Agency FB" pitchFamily="34" charset="0"/>
            </a:endParaRPr>
          </a:p>
          <a:p>
            <a:r>
              <a:rPr lang="fr-FR" b="1" dirty="0">
                <a:solidFill>
                  <a:schemeClr val="tx1"/>
                </a:solidFill>
                <a:latin typeface="Agency FB" pitchFamily="34" charset="0"/>
              </a:rPr>
              <a:t>Il permet aux opérateurs économiques d’accéder en un seul lieu, aux services publics compétents pour réaliser les formalités administratives nécessaires au déroulement de leurs acticités.</a:t>
            </a:r>
          </a:p>
        </p:txBody>
      </p:sp>
      <p:pic>
        <p:nvPicPr>
          <p:cNvPr id="19" name="Picture 2" descr="C:\Users\admin\Desktop\DOC ANIE\DSI\DOC INVESTIR\invest manifesta\table ronde forum abou-dhabi\ \ANIE\1 gu_Old1.png">
            <a:extLst>
              <a:ext uri="{FF2B5EF4-FFF2-40B4-BE49-F238E27FC236}">
                <a16:creationId xmlns:a16="http://schemas.microsoft.com/office/drawing/2014/main" id="{3E346994-195A-CB4F-BFA6-C2E45932946D}"/>
              </a:ext>
            </a:extLst>
          </p:cNvPr>
          <p:cNvPicPr>
            <a:picLocks noChangeAspect="1" noChangeArrowheads="1"/>
          </p:cNvPicPr>
          <p:nvPr/>
        </p:nvPicPr>
        <p:blipFill>
          <a:blip r:embed="rId8"/>
          <a:srcRect/>
          <a:stretch>
            <a:fillRect/>
          </a:stretch>
        </p:blipFill>
        <p:spPr bwMode="auto">
          <a:xfrm>
            <a:off x="0" y="1003852"/>
            <a:ext cx="4573223" cy="5813849"/>
          </a:xfrm>
          <a:prstGeom prst="rect">
            <a:avLst/>
          </a:prstGeom>
          <a:noFill/>
        </p:spPr>
      </p:pic>
    </p:spTree>
    <p:extLst>
      <p:ext uri="{BB962C8B-B14F-4D97-AF65-F5344CB8AC3E}">
        <p14:creationId xmlns:p14="http://schemas.microsoft.com/office/powerpoint/2010/main" val="3352731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11" name="Titre 1">
            <a:extLst>
              <a:ext uri="{FF2B5EF4-FFF2-40B4-BE49-F238E27FC236}">
                <a16:creationId xmlns:a16="http://schemas.microsoft.com/office/drawing/2014/main" id="{735E9128-4215-FD4D-991B-E2CBE48E6665}"/>
              </a:ext>
            </a:extLst>
          </p:cNvPr>
          <p:cNvSpPr txBox="1">
            <a:spLocks/>
          </p:cNvSpPr>
          <p:nvPr/>
        </p:nvSpPr>
        <p:spPr>
          <a:xfrm>
            <a:off x="1660882" y="44642"/>
            <a:ext cx="8229600" cy="7254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effectLst>
                  <a:outerShdw blurRad="38100" dist="38100" dir="2700000" algn="tl">
                    <a:srgbClr val="000000">
                      <a:alpha val="43137"/>
                    </a:srgbClr>
                  </a:outerShdw>
                </a:effectLst>
                <a:latin typeface="Agency FB" pitchFamily="34" charset="0"/>
              </a:rPr>
              <a:t>DIX BONNES RAISONS POUR INVESTIR AU TCHAD</a:t>
            </a:r>
          </a:p>
        </p:txBody>
      </p:sp>
      <p:sp>
        <p:nvSpPr>
          <p:cNvPr id="13" name="Rectangle 12">
            <a:extLst>
              <a:ext uri="{FF2B5EF4-FFF2-40B4-BE49-F238E27FC236}">
                <a16:creationId xmlns:a16="http://schemas.microsoft.com/office/drawing/2014/main" id="{C6999FF9-B18F-A342-A51F-9A202E17BB2D}"/>
              </a:ext>
            </a:extLst>
          </p:cNvPr>
          <p:cNvSpPr/>
          <p:nvPr/>
        </p:nvSpPr>
        <p:spPr>
          <a:xfrm>
            <a:off x="51393" y="900034"/>
            <a:ext cx="9931753" cy="5572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fr-FR" sz="2000" b="1" dirty="0">
                <a:solidFill>
                  <a:schemeClr val="tx1"/>
                </a:solidFill>
                <a:latin typeface="Agency FB" pitchFamily="34" charset="0"/>
              </a:rPr>
              <a:t>1-Un Territoire vaste, aux trois zones climatiques;</a:t>
            </a:r>
          </a:p>
          <a:p>
            <a:pPr>
              <a:lnSpc>
                <a:spcPct val="150000"/>
              </a:lnSpc>
            </a:pPr>
            <a:r>
              <a:rPr lang="fr-FR" sz="2000" b="1" dirty="0">
                <a:solidFill>
                  <a:schemeClr val="tx1"/>
                </a:solidFill>
                <a:latin typeface="Agency FB" pitchFamily="34" charset="0"/>
              </a:rPr>
              <a:t>2-Une position géostratégique de choix;</a:t>
            </a:r>
          </a:p>
          <a:p>
            <a:pPr>
              <a:lnSpc>
                <a:spcPct val="150000"/>
              </a:lnSpc>
            </a:pPr>
            <a:r>
              <a:rPr lang="fr-FR" sz="2000" b="1" dirty="0">
                <a:solidFill>
                  <a:schemeClr val="tx1"/>
                </a:solidFill>
                <a:latin typeface="Agency FB" pitchFamily="34" charset="0"/>
              </a:rPr>
              <a:t>3-Des potentialités et opportunités d’investissement abondantes et variées;</a:t>
            </a:r>
          </a:p>
          <a:p>
            <a:pPr lvl="0">
              <a:lnSpc>
                <a:spcPct val="150000"/>
              </a:lnSpc>
            </a:pPr>
            <a:r>
              <a:rPr lang="fr-FR" sz="2000" b="1" dirty="0">
                <a:solidFill>
                  <a:schemeClr val="tx1"/>
                </a:solidFill>
                <a:latin typeface="Agency FB" pitchFamily="34" charset="0"/>
              </a:rPr>
              <a:t>4-Un Etat de Droit;</a:t>
            </a:r>
          </a:p>
          <a:p>
            <a:pPr>
              <a:lnSpc>
                <a:spcPct val="150000"/>
              </a:lnSpc>
            </a:pPr>
            <a:r>
              <a:rPr lang="fr-FR" sz="2000" b="1" dirty="0">
                <a:solidFill>
                  <a:schemeClr val="tx1"/>
                </a:solidFill>
                <a:latin typeface="Agency FB" pitchFamily="34" charset="0"/>
              </a:rPr>
              <a:t>5-Une stabilité politique et sécuritaire unique dans la sous-région;</a:t>
            </a:r>
          </a:p>
          <a:p>
            <a:pPr>
              <a:lnSpc>
                <a:spcPct val="150000"/>
              </a:lnSpc>
            </a:pPr>
            <a:r>
              <a:rPr lang="fr-FR" sz="2000" b="1" dirty="0">
                <a:solidFill>
                  <a:schemeClr val="tx1"/>
                </a:solidFill>
                <a:latin typeface="Agency FB" pitchFamily="34" charset="0"/>
              </a:rPr>
              <a:t>6-Un environnement des affaires en forte amélioration;</a:t>
            </a:r>
          </a:p>
          <a:p>
            <a:pPr>
              <a:lnSpc>
                <a:spcPct val="150000"/>
              </a:lnSpc>
            </a:pPr>
            <a:r>
              <a:rPr lang="fr-FR" sz="2000" b="1" dirty="0">
                <a:solidFill>
                  <a:schemeClr val="tx1"/>
                </a:solidFill>
                <a:latin typeface="Agency FB" pitchFamily="34" charset="0"/>
              </a:rPr>
              <a:t>7-Une volonté politique avérée pour la diversification de l’économie et la promotion des investissements, sur la base de la vision 2030;</a:t>
            </a:r>
          </a:p>
          <a:p>
            <a:pPr>
              <a:lnSpc>
                <a:spcPct val="150000"/>
              </a:lnSpc>
            </a:pPr>
            <a:r>
              <a:rPr lang="fr-FR" sz="2000" b="1" dirty="0">
                <a:solidFill>
                  <a:schemeClr val="tx1"/>
                </a:solidFill>
                <a:latin typeface="Agency FB" pitchFamily="34" charset="0"/>
              </a:rPr>
              <a:t>8- Une main d’œuvre jeune et dynamique;</a:t>
            </a:r>
          </a:p>
          <a:p>
            <a:pPr>
              <a:lnSpc>
                <a:spcPct val="150000"/>
              </a:lnSpc>
            </a:pPr>
            <a:r>
              <a:rPr lang="fr-FR" sz="2000" b="1" dirty="0">
                <a:solidFill>
                  <a:schemeClr val="tx1"/>
                </a:solidFill>
                <a:latin typeface="Agency FB" pitchFamily="34" charset="0"/>
              </a:rPr>
              <a:t>9-Un accès direct au marché CEMAC, et du continent africain à travers la ZLEC;  </a:t>
            </a:r>
          </a:p>
          <a:p>
            <a:pPr>
              <a:lnSpc>
                <a:spcPct val="150000"/>
              </a:lnSpc>
            </a:pPr>
            <a:r>
              <a:rPr lang="fr-FR" sz="2000" b="1" dirty="0">
                <a:solidFill>
                  <a:schemeClr val="tx1"/>
                </a:solidFill>
                <a:latin typeface="Agency FB" pitchFamily="34" charset="0"/>
              </a:rPr>
              <a:t>10-Une terre d’accueil et d’hospitalité légendaire;</a:t>
            </a:r>
          </a:p>
          <a:p>
            <a:pPr>
              <a:lnSpc>
                <a:spcPct val="150000"/>
              </a:lnSpc>
            </a:pPr>
            <a:endParaRPr lang="fr-FR" sz="2000" b="1" dirty="0">
              <a:solidFill>
                <a:schemeClr val="tx1"/>
              </a:solidFill>
              <a:latin typeface="Agency FB" pitchFamily="34" charset="0"/>
            </a:endParaRPr>
          </a:p>
        </p:txBody>
      </p:sp>
    </p:spTree>
    <p:extLst>
      <p:ext uri="{BB962C8B-B14F-4D97-AF65-F5344CB8AC3E}">
        <p14:creationId xmlns:p14="http://schemas.microsoft.com/office/powerpoint/2010/main" val="2646287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11" name="Rectangle 10">
            <a:extLst>
              <a:ext uri="{FF2B5EF4-FFF2-40B4-BE49-F238E27FC236}">
                <a16:creationId xmlns:a16="http://schemas.microsoft.com/office/drawing/2014/main" id="{6522DA99-ECFF-114E-AAA2-F6721E3B29A5}"/>
              </a:ext>
            </a:extLst>
          </p:cNvPr>
          <p:cNvSpPr/>
          <p:nvPr/>
        </p:nvSpPr>
        <p:spPr>
          <a:xfrm>
            <a:off x="1516520" y="3901651"/>
            <a:ext cx="7072362" cy="1500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effectLst>
                  <a:outerShdw blurRad="38100" dist="38100" dir="2700000" algn="tl">
                    <a:srgbClr val="000000">
                      <a:alpha val="43137"/>
                    </a:srgbClr>
                  </a:outerShdw>
                </a:effectLst>
                <a:latin typeface="Agency FB" pitchFamily="34" charset="0"/>
              </a:rPr>
              <a:t>Merci pour votre aimable attention.</a:t>
            </a:r>
          </a:p>
        </p:txBody>
      </p:sp>
      <p:sp>
        <p:nvSpPr>
          <p:cNvPr id="13" name="Rectangle 2">
            <a:extLst>
              <a:ext uri="{FF2B5EF4-FFF2-40B4-BE49-F238E27FC236}">
                <a16:creationId xmlns:a16="http://schemas.microsoft.com/office/drawing/2014/main" id="{B31BE9BD-C883-4043-ABE8-489BEB1AB2BF}"/>
              </a:ext>
            </a:extLst>
          </p:cNvPr>
          <p:cNvSpPr txBox="1">
            <a:spLocks noChangeArrowheads="1"/>
          </p:cNvSpPr>
          <p:nvPr/>
        </p:nvSpPr>
        <p:spPr>
          <a:xfrm>
            <a:off x="945016" y="1723779"/>
            <a:ext cx="8553480" cy="1071570"/>
          </a:xfrm>
          <a:prstGeom prst="rect">
            <a:avLst/>
          </a:prstGeom>
          <a:ln>
            <a:solidFill>
              <a:srgbClr val="0070C0"/>
            </a:solidFill>
          </a:ln>
          <a:effectLst>
            <a:glow rad="101600">
              <a:schemeClr val="accent5">
                <a:satMod val="175000"/>
                <a:alpha val="40000"/>
              </a:schemeClr>
            </a:glow>
          </a:effectLst>
        </p:spPr>
        <p:txBody>
          <a:bodyPr vert="horz" lIns="91440" tIns="45720" rIns="91440" bIns="45720" rtlCol="0" anchor="ctr">
            <a:noAutofit/>
          </a:bodyPr>
          <a:lstStyle/>
          <a:p>
            <a:pPr algn="ctr">
              <a:spcBef>
                <a:spcPct val="0"/>
              </a:spcBef>
              <a:defRPr/>
            </a:pPr>
            <a:r>
              <a:rPr lang="fr-FR" sz="3200" b="1" dirty="0">
                <a:latin typeface="Agency FB" pitchFamily="34" charset="0"/>
                <a:ea typeface="+mj-ea"/>
                <a:cs typeface="+mj-cs"/>
              </a:rPr>
              <a:t>INVESTIR AU TCHAD, C’EST INVESTIR DANS L’AVENIR</a:t>
            </a:r>
          </a:p>
        </p:txBody>
      </p:sp>
    </p:spTree>
    <p:extLst>
      <p:ext uri="{BB962C8B-B14F-4D97-AF65-F5344CB8AC3E}">
        <p14:creationId xmlns:p14="http://schemas.microsoft.com/office/powerpoint/2010/main" val="1537449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pic>
        <p:nvPicPr>
          <p:cNvPr id="11" name="Image 10" descr="4768_tchad-01.jpg">
            <a:extLst>
              <a:ext uri="{FF2B5EF4-FFF2-40B4-BE49-F238E27FC236}">
                <a16:creationId xmlns:a16="http://schemas.microsoft.com/office/drawing/2014/main" id="{AF90E293-B0A7-EE4D-9914-65C241078132}"/>
              </a:ext>
            </a:extLst>
          </p:cNvPr>
          <p:cNvPicPr>
            <a:picLocks noChangeAspect="1"/>
          </p:cNvPicPr>
          <p:nvPr/>
        </p:nvPicPr>
        <p:blipFill>
          <a:blip r:embed="rId8"/>
          <a:stretch>
            <a:fillRect/>
          </a:stretch>
        </p:blipFill>
        <p:spPr>
          <a:xfrm>
            <a:off x="5411147" y="908461"/>
            <a:ext cx="4572000" cy="5643602"/>
          </a:xfrm>
          <a:prstGeom prst="rect">
            <a:avLst/>
          </a:prstGeom>
        </p:spPr>
      </p:pic>
      <p:sp>
        <p:nvSpPr>
          <p:cNvPr id="13" name="ZoneTexte 12">
            <a:extLst>
              <a:ext uri="{FF2B5EF4-FFF2-40B4-BE49-F238E27FC236}">
                <a16:creationId xmlns:a16="http://schemas.microsoft.com/office/drawing/2014/main" id="{B7A55284-F207-A94B-AC37-A51C432164B5}"/>
              </a:ext>
            </a:extLst>
          </p:cNvPr>
          <p:cNvSpPr txBox="1"/>
          <p:nvPr/>
        </p:nvSpPr>
        <p:spPr>
          <a:xfrm>
            <a:off x="3196569" y="256344"/>
            <a:ext cx="5072098" cy="523220"/>
          </a:xfrm>
          <a:prstGeom prst="rect">
            <a:avLst/>
          </a:prstGeom>
          <a:noFill/>
        </p:spPr>
        <p:txBody>
          <a:bodyPr wrap="square" rtlCol="0">
            <a:spAutoFit/>
          </a:bodyPr>
          <a:lstStyle/>
          <a:p>
            <a:pPr algn="ctr"/>
            <a:r>
              <a:rPr lang="fr-FR" sz="2800" b="1" dirty="0">
                <a:effectLst>
                  <a:outerShdw blurRad="38100" dist="38100" dir="2700000" algn="tl">
                    <a:srgbClr val="000000">
                      <a:alpha val="43137"/>
                    </a:srgbClr>
                  </a:outerShdw>
                </a:effectLst>
                <a:latin typeface="Agency FB" pitchFamily="34" charset="0"/>
              </a:rPr>
              <a:t>POSITION GEOGRAPHIQUE</a:t>
            </a:r>
          </a:p>
        </p:txBody>
      </p:sp>
      <p:pic>
        <p:nvPicPr>
          <p:cNvPr id="19" name="Picture 2" descr="C:\Users\admin\Desktop\forum russe\images tcha forum\images5.jpg">
            <a:extLst>
              <a:ext uri="{FF2B5EF4-FFF2-40B4-BE49-F238E27FC236}">
                <a16:creationId xmlns:a16="http://schemas.microsoft.com/office/drawing/2014/main" id="{B3DA87FA-88B5-1645-B457-8D1171212B24}"/>
              </a:ext>
            </a:extLst>
          </p:cNvPr>
          <p:cNvPicPr>
            <a:picLocks noChangeAspect="1" noChangeArrowheads="1"/>
          </p:cNvPicPr>
          <p:nvPr/>
        </p:nvPicPr>
        <p:blipFill>
          <a:blip r:embed="rId9"/>
          <a:srcRect/>
          <a:stretch>
            <a:fillRect/>
          </a:stretch>
        </p:blipFill>
        <p:spPr bwMode="auto">
          <a:xfrm>
            <a:off x="839147" y="908461"/>
            <a:ext cx="4500562" cy="5572164"/>
          </a:xfrm>
          <a:prstGeom prst="rect">
            <a:avLst/>
          </a:prstGeom>
          <a:noFill/>
        </p:spPr>
      </p:pic>
      <p:sp>
        <p:nvSpPr>
          <p:cNvPr id="20" name="ZoneTexte 19">
            <a:extLst>
              <a:ext uri="{FF2B5EF4-FFF2-40B4-BE49-F238E27FC236}">
                <a16:creationId xmlns:a16="http://schemas.microsoft.com/office/drawing/2014/main" id="{77D75DB4-3CC0-E549-91AD-8512FF38A78E}"/>
              </a:ext>
            </a:extLst>
          </p:cNvPr>
          <p:cNvSpPr txBox="1"/>
          <p:nvPr/>
        </p:nvSpPr>
        <p:spPr>
          <a:xfrm>
            <a:off x="8268667" y="5551932"/>
            <a:ext cx="171448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fr-FR" b="1" dirty="0">
                <a:solidFill>
                  <a:schemeClr val="tx1"/>
                </a:solidFill>
                <a:effectLst>
                  <a:outerShdw blurRad="38100" dist="38100" dir="2700000" algn="tl">
                    <a:srgbClr val="000000">
                      <a:alpha val="43137"/>
                    </a:srgbClr>
                  </a:outerShdw>
                </a:effectLst>
                <a:latin typeface="Agency FB" pitchFamily="34" charset="0"/>
              </a:rPr>
              <a:t>Pays limitrophes du TCHAD</a:t>
            </a:r>
          </a:p>
        </p:txBody>
      </p:sp>
      <p:sp>
        <p:nvSpPr>
          <p:cNvPr id="21" name="ZoneTexte 20">
            <a:extLst>
              <a:ext uri="{FF2B5EF4-FFF2-40B4-BE49-F238E27FC236}">
                <a16:creationId xmlns:a16="http://schemas.microsoft.com/office/drawing/2014/main" id="{C60B30D7-FF3D-E644-A7B2-1847EE8546ED}"/>
              </a:ext>
            </a:extLst>
          </p:cNvPr>
          <p:cNvSpPr txBox="1"/>
          <p:nvPr/>
        </p:nvSpPr>
        <p:spPr>
          <a:xfrm>
            <a:off x="797085" y="5139474"/>
            <a:ext cx="2000232"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r-FR" b="1" dirty="0">
                <a:effectLst>
                  <a:outerShdw blurRad="38100" dist="38100" dir="2700000" algn="tl">
                    <a:srgbClr val="000000">
                      <a:alpha val="43137"/>
                    </a:srgbClr>
                  </a:outerShdw>
                </a:effectLst>
                <a:latin typeface="Agency FB" pitchFamily="34" charset="0"/>
              </a:rPr>
              <a:t>Cœur de l’AFRIQUE, </a:t>
            </a:r>
          </a:p>
          <a:p>
            <a:pPr algn="ctr"/>
            <a:r>
              <a:rPr lang="fr-FR" b="1" dirty="0">
                <a:effectLst>
                  <a:outerShdw blurRad="38100" dist="38100" dir="2700000" algn="tl">
                    <a:srgbClr val="000000">
                      <a:alpha val="43137"/>
                    </a:srgbClr>
                  </a:outerShdw>
                </a:effectLst>
                <a:latin typeface="Agency FB" pitchFamily="34" charset="0"/>
              </a:rPr>
              <a:t>Pays de la sous-région </a:t>
            </a:r>
          </a:p>
          <a:p>
            <a:pPr algn="ctr"/>
            <a:r>
              <a:rPr lang="fr-FR" b="1" dirty="0">
                <a:effectLst>
                  <a:outerShdw blurRad="38100" dist="38100" dir="2700000" algn="tl">
                    <a:srgbClr val="000000">
                      <a:alpha val="43137"/>
                    </a:srgbClr>
                  </a:outerShdw>
                </a:effectLst>
                <a:latin typeface="Agency FB" pitchFamily="34" charset="0"/>
              </a:rPr>
              <a:t>Afrique Centrale</a:t>
            </a:r>
          </a:p>
        </p:txBody>
      </p:sp>
    </p:spTree>
    <p:extLst>
      <p:ext uri="{BB962C8B-B14F-4D97-AF65-F5344CB8AC3E}">
        <p14:creationId xmlns:p14="http://schemas.microsoft.com/office/powerpoint/2010/main" val="4205803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20" name="Titre 1">
            <a:extLst>
              <a:ext uri="{FF2B5EF4-FFF2-40B4-BE49-F238E27FC236}">
                <a16:creationId xmlns:a16="http://schemas.microsoft.com/office/drawing/2014/main" id="{6F8E9175-0F0F-E741-86F1-E53C3B868C2A}"/>
              </a:ext>
            </a:extLst>
          </p:cNvPr>
          <p:cNvSpPr txBox="1">
            <a:spLocks/>
          </p:cNvSpPr>
          <p:nvPr/>
        </p:nvSpPr>
        <p:spPr>
          <a:xfrm>
            <a:off x="855515" y="7688"/>
            <a:ext cx="8229600" cy="7143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fr-FR" sz="3200" b="1" dirty="0">
                <a:effectLst>
                  <a:outerShdw blurRad="38100" dist="38100" dir="2700000" algn="tl">
                    <a:srgbClr val="000000">
                      <a:alpha val="43137"/>
                    </a:srgbClr>
                  </a:outerShdw>
                </a:effectLst>
                <a:latin typeface="Agency FB" pitchFamily="34" charset="0"/>
                <a:cs typeface="Mongolian Baiti" pitchFamily="66" charset="0"/>
              </a:rPr>
            </a:br>
            <a:r>
              <a:rPr lang="fr-FR" sz="3200" b="1" dirty="0">
                <a:effectLst>
                  <a:outerShdw blurRad="38100" dist="38100" dir="2700000" algn="tl">
                    <a:srgbClr val="000000">
                      <a:alpha val="43137"/>
                    </a:srgbClr>
                  </a:outerShdw>
                </a:effectLst>
                <a:latin typeface="Agency FB" pitchFamily="34" charset="0"/>
                <a:cs typeface="Mongolian Baiti" pitchFamily="66" charset="0"/>
              </a:rPr>
              <a:t>Potentialités et Opportunités d’investissements </a:t>
            </a:r>
            <a:br>
              <a:rPr lang="fr-FR" sz="3200" b="1" dirty="0">
                <a:effectLst>
                  <a:outerShdw blurRad="38100" dist="38100" dir="2700000" algn="tl">
                    <a:srgbClr val="000000">
                      <a:alpha val="43137"/>
                    </a:srgbClr>
                  </a:outerShdw>
                </a:effectLst>
                <a:latin typeface="Agency FB" pitchFamily="34" charset="0"/>
              </a:rPr>
            </a:br>
            <a:endParaRPr lang="fr-FR" sz="3200" b="1" dirty="0">
              <a:effectLst>
                <a:outerShdw blurRad="38100" dist="38100" dir="2700000" algn="tl">
                  <a:srgbClr val="000000">
                    <a:alpha val="43137"/>
                  </a:srgbClr>
                </a:outerShdw>
              </a:effectLst>
              <a:latin typeface="Agency FB" pitchFamily="34" charset="0"/>
            </a:endParaRPr>
          </a:p>
        </p:txBody>
      </p:sp>
      <p:sp>
        <p:nvSpPr>
          <p:cNvPr id="21" name="Espace réservé du contenu 2">
            <a:extLst>
              <a:ext uri="{FF2B5EF4-FFF2-40B4-BE49-F238E27FC236}">
                <a16:creationId xmlns:a16="http://schemas.microsoft.com/office/drawing/2014/main" id="{FB63B8BE-4C7F-B943-A8F8-0614D78E79CE}"/>
              </a:ext>
            </a:extLst>
          </p:cNvPr>
          <p:cNvSpPr txBox="1">
            <a:spLocks/>
          </p:cNvSpPr>
          <p:nvPr/>
        </p:nvSpPr>
        <p:spPr>
          <a:xfrm>
            <a:off x="498357" y="793482"/>
            <a:ext cx="2915816" cy="571504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50000"/>
              </a:lnSpc>
              <a:spcBef>
                <a:spcPct val="20000"/>
              </a:spcBef>
              <a:spcAft>
                <a:spcPts val="0"/>
              </a:spcAft>
              <a:buClrTx/>
              <a:buSzTx/>
              <a:buFont typeface="Wingdings" pitchFamily="2" charset="2"/>
              <a:buChar char="v"/>
              <a:tabLst/>
              <a:defRPr/>
            </a:pPr>
            <a:r>
              <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mn-cs"/>
              </a:rPr>
              <a:t>Agro-sylvo-pastoral</a:t>
            </a:r>
          </a:p>
          <a:p>
            <a:pPr marL="342900" marR="0" lvl="0" indent="-342900" algn="l" defTabSz="914400" rtl="0" eaLnBrk="1" fontAlgn="auto" latinLnBrk="0" hangingPunct="1">
              <a:lnSpc>
                <a:spcPct val="150000"/>
              </a:lnSpc>
              <a:spcBef>
                <a:spcPct val="20000"/>
              </a:spcBef>
              <a:spcAft>
                <a:spcPts val="0"/>
              </a:spcAft>
              <a:buClrTx/>
              <a:buSzTx/>
              <a:buFont typeface="Wingdings" pitchFamily="2" charset="2"/>
              <a:buChar char="§"/>
              <a:tabLst/>
              <a:defRPr/>
            </a:pPr>
            <a:r>
              <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Aharoni" pitchFamily="2" charset="-79"/>
              </a:rPr>
              <a:t>Agriculture, </a:t>
            </a:r>
          </a:p>
          <a:p>
            <a:pPr marL="342900" marR="0" lvl="0" indent="-342900" algn="l" defTabSz="914400" rtl="0" eaLnBrk="1" fontAlgn="auto" latinLnBrk="0" hangingPunct="1">
              <a:lnSpc>
                <a:spcPct val="150000"/>
              </a:lnSpc>
              <a:spcBef>
                <a:spcPct val="20000"/>
              </a:spcBef>
              <a:spcAft>
                <a:spcPts val="0"/>
              </a:spcAft>
              <a:buClrTx/>
              <a:buSzTx/>
              <a:buFont typeface="Wingdings" pitchFamily="2" charset="2"/>
              <a:buChar char="§"/>
              <a:tabLst/>
              <a:defRPr/>
            </a:pPr>
            <a:r>
              <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Aharoni" pitchFamily="2" charset="-79"/>
              </a:rPr>
              <a:t>Élevage</a:t>
            </a:r>
          </a:p>
          <a:p>
            <a:pPr marL="342900" marR="0" lvl="0" indent="-342900" algn="l" defTabSz="914400" rtl="0" eaLnBrk="1" fontAlgn="auto" latinLnBrk="0" hangingPunct="1">
              <a:lnSpc>
                <a:spcPct val="150000"/>
              </a:lnSpc>
              <a:spcBef>
                <a:spcPct val="20000"/>
              </a:spcBef>
              <a:spcAft>
                <a:spcPts val="0"/>
              </a:spcAft>
              <a:buClrTx/>
              <a:buSzTx/>
              <a:buFont typeface="Wingdings" pitchFamily="2" charset="2"/>
              <a:buChar char="§"/>
              <a:tabLst/>
              <a:defRPr/>
            </a:pPr>
            <a:r>
              <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Aharoni" pitchFamily="2" charset="-79"/>
              </a:rPr>
              <a:t>Pêche</a:t>
            </a:r>
          </a:p>
          <a:p>
            <a:pPr marL="342900" marR="0" lvl="0" indent="-342900" algn="l" defTabSz="914400" rtl="0" eaLnBrk="1" fontAlgn="auto" latinLnBrk="0" hangingPunct="1">
              <a:lnSpc>
                <a:spcPct val="150000"/>
              </a:lnSpc>
              <a:spcBef>
                <a:spcPct val="20000"/>
              </a:spcBef>
              <a:spcAft>
                <a:spcPts val="0"/>
              </a:spcAft>
              <a:buClrTx/>
              <a:buSzTx/>
              <a:buFont typeface="Wingdings" pitchFamily="2" charset="2"/>
              <a:buChar char="v"/>
              <a:tabLst/>
              <a:defRPr/>
            </a:pPr>
            <a:r>
              <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mn-cs"/>
              </a:rPr>
              <a:t>Pétrole, Mines et Industries</a:t>
            </a:r>
          </a:p>
          <a:p>
            <a:pPr marL="342900" marR="0" lvl="0" indent="-342900" algn="l" defTabSz="914400" rtl="0" eaLnBrk="1" fontAlgn="auto" latinLnBrk="0" hangingPunct="1">
              <a:lnSpc>
                <a:spcPct val="150000"/>
              </a:lnSpc>
              <a:spcBef>
                <a:spcPct val="20000"/>
              </a:spcBef>
              <a:spcAft>
                <a:spcPts val="0"/>
              </a:spcAft>
              <a:buClrTx/>
              <a:buSzTx/>
              <a:buFont typeface="Wingdings" pitchFamily="2" charset="2"/>
              <a:buChar char="§"/>
              <a:tabLst/>
              <a:defRPr/>
            </a:pPr>
            <a:r>
              <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Aharoni" pitchFamily="2" charset="-79"/>
              </a:rPr>
              <a:t>Pétrole</a:t>
            </a:r>
          </a:p>
          <a:p>
            <a:pPr marL="342900" marR="0" lvl="0" indent="-342900" algn="l" defTabSz="914400" rtl="0" eaLnBrk="1" fontAlgn="auto" latinLnBrk="0" hangingPunct="1">
              <a:lnSpc>
                <a:spcPct val="150000"/>
              </a:lnSpc>
              <a:spcBef>
                <a:spcPct val="20000"/>
              </a:spcBef>
              <a:spcAft>
                <a:spcPts val="0"/>
              </a:spcAft>
              <a:buClrTx/>
              <a:buSzTx/>
              <a:buFont typeface="Wingdings" pitchFamily="2" charset="2"/>
              <a:buChar char="§"/>
              <a:tabLst/>
              <a:defRPr/>
            </a:pPr>
            <a:r>
              <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Aharoni" pitchFamily="2" charset="-79"/>
              </a:rPr>
              <a:t>Mines</a:t>
            </a:r>
          </a:p>
          <a:p>
            <a:pPr marL="342900" marR="0" lvl="0" indent="-342900" algn="l" defTabSz="914400" rtl="0" eaLnBrk="1" fontAlgn="auto" latinLnBrk="0" hangingPunct="1">
              <a:lnSpc>
                <a:spcPct val="150000"/>
              </a:lnSpc>
              <a:spcBef>
                <a:spcPct val="20000"/>
              </a:spcBef>
              <a:spcAft>
                <a:spcPts val="0"/>
              </a:spcAft>
              <a:buClrTx/>
              <a:buSzTx/>
              <a:buFont typeface="Wingdings" pitchFamily="2" charset="2"/>
              <a:buChar char="§"/>
              <a:tabLst/>
              <a:defRPr/>
            </a:pPr>
            <a:r>
              <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Aharoni" pitchFamily="2" charset="-79"/>
              </a:rPr>
              <a:t>Industries</a:t>
            </a:r>
          </a:p>
          <a:p>
            <a:pPr marL="342900" marR="0" lvl="0" indent="-342900" algn="l" defTabSz="914400" rtl="0" eaLnBrk="1" fontAlgn="auto" latinLnBrk="0" hangingPunct="1">
              <a:lnSpc>
                <a:spcPct val="150000"/>
              </a:lnSpc>
              <a:spcBef>
                <a:spcPct val="20000"/>
              </a:spcBef>
              <a:spcAft>
                <a:spcPts val="0"/>
              </a:spcAft>
              <a:buClrTx/>
              <a:buSzTx/>
              <a:buFont typeface="Wingdings" pitchFamily="2" charset="2"/>
              <a:buChar char="v"/>
              <a:tabLst/>
              <a:defRPr/>
            </a:pPr>
            <a:r>
              <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mn-cs"/>
              </a:rPr>
              <a:t>Energie, TIC, Transport et Services</a:t>
            </a:r>
          </a:p>
          <a:p>
            <a:pPr marL="342900" marR="0" lvl="0" indent="-342900" algn="l" defTabSz="914400" rtl="0" eaLnBrk="1" fontAlgn="auto" latinLnBrk="0" hangingPunct="1">
              <a:lnSpc>
                <a:spcPct val="150000"/>
              </a:lnSpc>
              <a:spcBef>
                <a:spcPct val="20000"/>
              </a:spcBef>
              <a:spcAft>
                <a:spcPts val="0"/>
              </a:spcAft>
              <a:buClrTx/>
              <a:buSzTx/>
              <a:buFont typeface="Wingdings" pitchFamily="2" charset="2"/>
              <a:buChar char="§"/>
              <a:tabLst/>
              <a:defRPr/>
            </a:pPr>
            <a:r>
              <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Aharoni" pitchFamily="2" charset="-79"/>
              </a:rPr>
              <a:t>Energie</a:t>
            </a:r>
          </a:p>
          <a:p>
            <a:pPr marL="342900" marR="0" lvl="0" indent="-342900" algn="l" defTabSz="914400" rtl="0" eaLnBrk="1" fontAlgn="auto" latinLnBrk="0" hangingPunct="1">
              <a:lnSpc>
                <a:spcPct val="150000"/>
              </a:lnSpc>
              <a:spcBef>
                <a:spcPct val="20000"/>
              </a:spcBef>
              <a:spcAft>
                <a:spcPts val="0"/>
              </a:spcAft>
              <a:buClrTx/>
              <a:buSzTx/>
              <a:buFont typeface="Wingdings" pitchFamily="2" charset="2"/>
              <a:buChar char="§"/>
              <a:tabLst/>
              <a:defRPr/>
            </a:pPr>
            <a:r>
              <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Aharoni" pitchFamily="2" charset="-79"/>
              </a:rPr>
              <a:t>TIC </a:t>
            </a:r>
          </a:p>
          <a:p>
            <a:pPr marL="342900" marR="0" lvl="0" indent="-342900" algn="l" defTabSz="914400" rtl="0" eaLnBrk="1" fontAlgn="auto" latinLnBrk="0" hangingPunct="1">
              <a:lnSpc>
                <a:spcPct val="150000"/>
              </a:lnSpc>
              <a:spcBef>
                <a:spcPct val="20000"/>
              </a:spcBef>
              <a:spcAft>
                <a:spcPts val="0"/>
              </a:spcAft>
              <a:buClrTx/>
              <a:buSzTx/>
              <a:buFont typeface="Wingdings" pitchFamily="2" charset="2"/>
              <a:buChar char="§"/>
              <a:tabLst/>
              <a:defRPr/>
            </a:pPr>
            <a:r>
              <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Aharoni" pitchFamily="2" charset="-79"/>
              </a:rPr>
              <a:t>Transport</a:t>
            </a:r>
          </a:p>
          <a:p>
            <a:pPr marL="342900" marR="0" lvl="0" indent="-342900" algn="l" defTabSz="914400" rtl="0" eaLnBrk="1" fontAlgn="auto" latinLnBrk="0" hangingPunct="1">
              <a:lnSpc>
                <a:spcPct val="150000"/>
              </a:lnSpc>
              <a:spcBef>
                <a:spcPct val="20000"/>
              </a:spcBef>
              <a:spcAft>
                <a:spcPts val="0"/>
              </a:spcAft>
              <a:buClrTx/>
              <a:buSzTx/>
              <a:buFont typeface="Wingdings" pitchFamily="2" charset="2"/>
              <a:buChar char="§"/>
              <a:tabLst/>
              <a:defRPr/>
            </a:pPr>
            <a:r>
              <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Aharoni" pitchFamily="2" charset="-79"/>
              </a:rPr>
              <a:t>Services</a:t>
            </a:r>
          </a:p>
          <a:p>
            <a:pPr marL="342900" marR="0" lvl="0" indent="-342900" algn="l" defTabSz="914400" rtl="0" eaLnBrk="1" fontAlgn="auto" latinLnBrk="0" hangingPunct="1">
              <a:lnSpc>
                <a:spcPct val="150000"/>
              </a:lnSpc>
              <a:spcBef>
                <a:spcPct val="20000"/>
              </a:spcBef>
              <a:spcAft>
                <a:spcPts val="0"/>
              </a:spcAft>
              <a:buClrTx/>
              <a:buSzTx/>
              <a:buFont typeface="Wingdings" pitchFamily="2" charset="2"/>
              <a:buChar char="v"/>
              <a:tabLst/>
              <a:defRPr/>
            </a:pPr>
            <a:r>
              <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mn-cs"/>
              </a:rPr>
              <a:t>Tourisme</a:t>
            </a:r>
          </a:p>
          <a:p>
            <a:pPr marL="342900" marR="0" lvl="0" indent="-34290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Aharoni" pitchFamily="2" charset="-79"/>
            </a:endParaRPr>
          </a:p>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endParaRPr kumimoji="0" lang="fr-FR" sz="1600" b="1" i="0" u="none" strike="noStrike" kern="1200" cap="none" spc="0" normalizeH="0" baseline="0" noProof="0">
              <a:ln>
                <a:noFill/>
              </a:ln>
              <a:solidFill>
                <a:sysClr val="windowText" lastClr="000000"/>
              </a:solidFill>
              <a:effectLst/>
              <a:uLnTx/>
              <a:uFillTx/>
              <a:latin typeface="Agency FB" pitchFamily="34" charset="0"/>
              <a:ea typeface="+mn-ea"/>
              <a:cs typeface="+mn-cs"/>
            </a:endParaRPr>
          </a:p>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endParaRPr kumimoji="0" lang="fr-FR" sz="1600" b="1"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22" name="Picture 2">
            <a:extLst>
              <a:ext uri="{FF2B5EF4-FFF2-40B4-BE49-F238E27FC236}">
                <a16:creationId xmlns:a16="http://schemas.microsoft.com/office/drawing/2014/main" id="{D1926840-869A-6B42-B5A7-805DEA38F5D3}"/>
              </a:ext>
            </a:extLst>
          </p:cNvPr>
          <p:cNvPicPr>
            <a:picLocks noChangeAspect="1" noChangeArrowheads="1"/>
          </p:cNvPicPr>
          <p:nvPr/>
        </p:nvPicPr>
        <p:blipFill>
          <a:blip r:embed="rId8" cstate="print"/>
          <a:srcRect/>
          <a:stretch>
            <a:fillRect/>
          </a:stretch>
        </p:blipFill>
        <p:spPr bwMode="auto">
          <a:xfrm>
            <a:off x="3630197" y="694478"/>
            <a:ext cx="6426104" cy="6143644"/>
          </a:xfrm>
          <a:prstGeom prst="rect">
            <a:avLst/>
          </a:prstGeom>
          <a:noFill/>
          <a:ln w="38100">
            <a:noFill/>
            <a:miter lim="800000"/>
            <a:headEnd/>
            <a:tailEnd/>
          </a:ln>
        </p:spPr>
      </p:pic>
    </p:spTree>
    <p:extLst>
      <p:ext uri="{BB962C8B-B14F-4D97-AF65-F5344CB8AC3E}">
        <p14:creationId xmlns:p14="http://schemas.microsoft.com/office/powerpoint/2010/main" val="652042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105" name="Titre 1">
            <a:extLst>
              <a:ext uri="{FF2B5EF4-FFF2-40B4-BE49-F238E27FC236}">
                <a16:creationId xmlns:a16="http://schemas.microsoft.com/office/drawing/2014/main" id="{8BF6D537-E827-BA45-8F32-5993EEC7F496}"/>
              </a:ext>
            </a:extLst>
          </p:cNvPr>
          <p:cNvSpPr txBox="1">
            <a:spLocks/>
          </p:cNvSpPr>
          <p:nvPr/>
        </p:nvSpPr>
        <p:spPr>
          <a:xfrm>
            <a:off x="1347444" y="95270"/>
            <a:ext cx="7955582" cy="6170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fr-FR" sz="3200" b="0" i="0" u="none" strike="noStrike" kern="1200" cap="none" spc="0" normalizeH="0" baseline="0" noProof="0" dirty="0">
                <a:ln>
                  <a:noFill/>
                </a:ln>
                <a:solidFill>
                  <a:sysClr val="windowText" lastClr="000000"/>
                </a:solidFill>
                <a:effectLst/>
                <a:uLnTx/>
                <a:uFillTx/>
                <a:latin typeface="Agency FB" pitchFamily="34" charset="0"/>
                <a:ea typeface="+mj-ea"/>
                <a:cs typeface="+mj-cs"/>
              </a:rPr>
            </a:br>
            <a:r>
              <a:rPr kumimoji="0" lang="fr-FR" sz="32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j-ea"/>
                <a:cs typeface="+mj-cs"/>
              </a:rPr>
              <a:t>Domaine Agro-</a:t>
            </a:r>
            <a:r>
              <a:rPr kumimoji="0" lang="fr-FR" sz="3200" b="1"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j-ea"/>
                <a:cs typeface="+mj-cs"/>
              </a:rPr>
              <a:t>Sylvo</a:t>
            </a:r>
            <a:r>
              <a:rPr kumimoji="0" lang="fr-FR" sz="32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j-ea"/>
                <a:cs typeface="+mj-cs"/>
              </a:rPr>
              <a:t>-Pastoral</a:t>
            </a:r>
            <a:br>
              <a:rPr kumimoji="0" lang="fr-FR" sz="3200" b="0" i="0" u="none" strike="noStrike" kern="1200" cap="none" spc="0" normalizeH="0" baseline="0" noProof="0" dirty="0">
                <a:ln>
                  <a:noFill/>
                </a:ln>
                <a:solidFill>
                  <a:sysClr val="windowText" lastClr="000000"/>
                </a:solidFill>
                <a:effectLst/>
                <a:uLnTx/>
                <a:uFillTx/>
                <a:latin typeface="Agency FB" pitchFamily="34" charset="0"/>
                <a:ea typeface="+mj-ea"/>
                <a:cs typeface="Aharoni" pitchFamily="2" charset="-79"/>
              </a:rPr>
            </a:br>
            <a:endParaRPr kumimoji="0" lang="fr-FR" sz="32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106" name="Rectangle 105">
            <a:extLst>
              <a:ext uri="{FF2B5EF4-FFF2-40B4-BE49-F238E27FC236}">
                <a16:creationId xmlns:a16="http://schemas.microsoft.com/office/drawing/2014/main" id="{F5A50450-67CB-C84C-9DA1-E7E85D083ED8}"/>
              </a:ext>
            </a:extLst>
          </p:cNvPr>
          <p:cNvSpPr/>
          <p:nvPr/>
        </p:nvSpPr>
        <p:spPr>
          <a:xfrm>
            <a:off x="9707" y="834961"/>
            <a:ext cx="3349725" cy="287979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07" name="Espace réservé du contenu 4" descr="agri tchad66.jpg">
            <a:extLst>
              <a:ext uri="{FF2B5EF4-FFF2-40B4-BE49-F238E27FC236}">
                <a16:creationId xmlns:a16="http://schemas.microsoft.com/office/drawing/2014/main" id="{AF232971-D5B4-AF4F-B08A-F8C255D100EF}"/>
              </a:ext>
            </a:extLst>
          </p:cNvPr>
          <p:cNvPicPr>
            <a:picLocks noChangeAspect="1"/>
          </p:cNvPicPr>
          <p:nvPr/>
        </p:nvPicPr>
        <p:blipFill>
          <a:blip r:embed="rId8"/>
          <a:stretch>
            <a:fillRect/>
          </a:stretch>
        </p:blipFill>
        <p:spPr>
          <a:xfrm>
            <a:off x="466074" y="902425"/>
            <a:ext cx="2770048" cy="1312128"/>
          </a:xfrm>
          <a:prstGeom prst="rect">
            <a:avLst/>
          </a:prstGeom>
        </p:spPr>
      </p:pic>
      <p:pic>
        <p:nvPicPr>
          <p:cNvPr id="108" name="Espace réservé du contenu 4" descr="agriculture tchad good.jpg">
            <a:extLst>
              <a:ext uri="{FF2B5EF4-FFF2-40B4-BE49-F238E27FC236}">
                <a16:creationId xmlns:a16="http://schemas.microsoft.com/office/drawing/2014/main" id="{12A17A9C-4D25-4D4D-9B41-6A3966F6CC42}"/>
              </a:ext>
            </a:extLst>
          </p:cNvPr>
          <p:cNvPicPr>
            <a:picLocks noChangeAspect="1"/>
          </p:cNvPicPr>
          <p:nvPr/>
        </p:nvPicPr>
        <p:blipFill>
          <a:blip r:embed="rId9"/>
          <a:stretch>
            <a:fillRect/>
          </a:stretch>
        </p:blipFill>
        <p:spPr>
          <a:xfrm>
            <a:off x="537512" y="2674810"/>
            <a:ext cx="2624256" cy="918303"/>
          </a:xfrm>
          <a:prstGeom prst="rect">
            <a:avLst/>
          </a:prstGeom>
        </p:spPr>
      </p:pic>
      <p:sp>
        <p:nvSpPr>
          <p:cNvPr id="109" name="Rectangle 108">
            <a:extLst>
              <a:ext uri="{FF2B5EF4-FFF2-40B4-BE49-F238E27FC236}">
                <a16:creationId xmlns:a16="http://schemas.microsoft.com/office/drawing/2014/main" id="{0E8A179E-69B0-6949-8273-A4EDFB1998DE}"/>
              </a:ext>
            </a:extLst>
          </p:cNvPr>
          <p:cNvSpPr/>
          <p:nvPr/>
        </p:nvSpPr>
        <p:spPr>
          <a:xfrm>
            <a:off x="3424191" y="834961"/>
            <a:ext cx="3097321" cy="287979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pic>
        <p:nvPicPr>
          <p:cNvPr id="110" name="Image 109" descr="dromadaire tchad.jpg">
            <a:extLst>
              <a:ext uri="{FF2B5EF4-FFF2-40B4-BE49-F238E27FC236}">
                <a16:creationId xmlns:a16="http://schemas.microsoft.com/office/drawing/2014/main" id="{74444322-325A-CC4C-9A39-5B88EE3B916A}"/>
              </a:ext>
            </a:extLst>
          </p:cNvPr>
          <p:cNvPicPr>
            <a:picLocks noChangeAspect="1"/>
          </p:cNvPicPr>
          <p:nvPr/>
        </p:nvPicPr>
        <p:blipFill>
          <a:blip r:embed="rId10"/>
          <a:stretch>
            <a:fillRect/>
          </a:stretch>
        </p:blipFill>
        <p:spPr>
          <a:xfrm>
            <a:off x="3680784" y="903715"/>
            <a:ext cx="2624256" cy="1349617"/>
          </a:xfrm>
          <a:prstGeom prst="rect">
            <a:avLst/>
          </a:prstGeom>
        </p:spPr>
      </p:pic>
      <p:sp>
        <p:nvSpPr>
          <p:cNvPr id="111" name="Rectangle 110">
            <a:extLst>
              <a:ext uri="{FF2B5EF4-FFF2-40B4-BE49-F238E27FC236}">
                <a16:creationId xmlns:a16="http://schemas.microsoft.com/office/drawing/2014/main" id="{3D8B0CBC-2F8A-364C-B306-6E58E63B546E}"/>
              </a:ext>
            </a:extLst>
          </p:cNvPr>
          <p:cNvSpPr/>
          <p:nvPr/>
        </p:nvSpPr>
        <p:spPr>
          <a:xfrm>
            <a:off x="6609741" y="834961"/>
            <a:ext cx="3403083" cy="287979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
        <p:nvSpPr>
          <p:cNvPr id="112" name="Rectangle à coins arrondis 111">
            <a:extLst>
              <a:ext uri="{FF2B5EF4-FFF2-40B4-BE49-F238E27FC236}">
                <a16:creationId xmlns:a16="http://schemas.microsoft.com/office/drawing/2014/main" id="{11CBDA78-E877-C342-9E93-29B43E623CEE}"/>
              </a:ext>
            </a:extLst>
          </p:cNvPr>
          <p:cNvSpPr/>
          <p:nvPr/>
        </p:nvSpPr>
        <p:spPr>
          <a:xfrm>
            <a:off x="680388" y="2297477"/>
            <a:ext cx="2140840" cy="274266"/>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Agency FB" pitchFamily="34" charset="0"/>
                <a:ea typeface="+mn-ea"/>
                <a:cs typeface="+mn-cs"/>
              </a:rPr>
              <a:t>Agriculture</a:t>
            </a:r>
          </a:p>
        </p:txBody>
      </p:sp>
      <p:pic>
        <p:nvPicPr>
          <p:cNvPr id="113" name="Picture 2" descr="F:\ \image investir\poissons_5 6666.jpg">
            <a:extLst>
              <a:ext uri="{FF2B5EF4-FFF2-40B4-BE49-F238E27FC236}">
                <a16:creationId xmlns:a16="http://schemas.microsoft.com/office/drawing/2014/main" id="{050C6370-4F40-2547-904E-8BC979768C1F}"/>
              </a:ext>
            </a:extLst>
          </p:cNvPr>
          <p:cNvPicPr>
            <a:picLocks noChangeAspect="1" noChangeArrowheads="1"/>
          </p:cNvPicPr>
          <p:nvPr/>
        </p:nvPicPr>
        <p:blipFill>
          <a:blip r:embed="rId11"/>
          <a:srcRect/>
          <a:stretch>
            <a:fillRect/>
          </a:stretch>
        </p:blipFill>
        <p:spPr bwMode="auto">
          <a:xfrm>
            <a:off x="6824056" y="2812221"/>
            <a:ext cx="2278990" cy="759653"/>
          </a:xfrm>
          <a:prstGeom prst="rect">
            <a:avLst/>
          </a:prstGeom>
          <a:noFill/>
        </p:spPr>
      </p:pic>
      <p:pic>
        <p:nvPicPr>
          <p:cNvPr id="114" name="Picture 2">
            <a:extLst>
              <a:ext uri="{FF2B5EF4-FFF2-40B4-BE49-F238E27FC236}">
                <a16:creationId xmlns:a16="http://schemas.microsoft.com/office/drawing/2014/main" id="{E359BF2E-EE28-AD44-B649-3C19BDFAB290}"/>
              </a:ext>
            </a:extLst>
          </p:cNvPr>
          <p:cNvPicPr>
            <a:picLocks noChangeAspect="1" noChangeArrowheads="1"/>
          </p:cNvPicPr>
          <p:nvPr/>
        </p:nvPicPr>
        <p:blipFill>
          <a:blip r:embed="rId12" cstate="print"/>
          <a:srcRect/>
          <a:stretch>
            <a:fillRect/>
          </a:stretch>
        </p:blipFill>
        <p:spPr bwMode="auto">
          <a:xfrm>
            <a:off x="6824056" y="967882"/>
            <a:ext cx="2209899" cy="1138433"/>
          </a:xfrm>
          <a:prstGeom prst="rect">
            <a:avLst/>
          </a:prstGeom>
          <a:noFill/>
          <a:ln w="9525">
            <a:noFill/>
            <a:miter lim="800000"/>
            <a:headEnd/>
            <a:tailEnd/>
          </a:ln>
        </p:spPr>
      </p:pic>
      <p:sp>
        <p:nvSpPr>
          <p:cNvPr id="115" name="Rectangle à coins arrondis 114">
            <a:extLst>
              <a:ext uri="{FF2B5EF4-FFF2-40B4-BE49-F238E27FC236}">
                <a16:creationId xmlns:a16="http://schemas.microsoft.com/office/drawing/2014/main" id="{594B5C7A-DCDC-2C48-9FA7-67B70D2D2535}"/>
              </a:ext>
            </a:extLst>
          </p:cNvPr>
          <p:cNvSpPr/>
          <p:nvPr/>
        </p:nvSpPr>
        <p:spPr>
          <a:xfrm>
            <a:off x="3895098" y="2297477"/>
            <a:ext cx="2140840" cy="274266"/>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Agency FB" pitchFamily="34" charset="0"/>
                <a:ea typeface="+mn-ea"/>
                <a:cs typeface="+mn-cs"/>
              </a:rPr>
              <a:t>Elevage</a:t>
            </a:r>
          </a:p>
        </p:txBody>
      </p:sp>
      <p:sp>
        <p:nvSpPr>
          <p:cNvPr id="116" name="Rectangle à coins arrondis 115">
            <a:extLst>
              <a:ext uri="{FF2B5EF4-FFF2-40B4-BE49-F238E27FC236}">
                <a16:creationId xmlns:a16="http://schemas.microsoft.com/office/drawing/2014/main" id="{6D76FB6F-B6DE-D746-8086-438CBF53E95E}"/>
              </a:ext>
            </a:extLst>
          </p:cNvPr>
          <p:cNvSpPr/>
          <p:nvPr/>
        </p:nvSpPr>
        <p:spPr>
          <a:xfrm>
            <a:off x="6966932" y="2297477"/>
            <a:ext cx="2140840" cy="274266"/>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Agency FB" pitchFamily="34" charset="0"/>
                <a:ea typeface="+mn-ea"/>
                <a:cs typeface="+mn-cs"/>
              </a:rPr>
              <a:t>Pêche</a:t>
            </a:r>
          </a:p>
        </p:txBody>
      </p:sp>
      <p:sp>
        <p:nvSpPr>
          <p:cNvPr id="117" name="Rectangle 116">
            <a:extLst>
              <a:ext uri="{FF2B5EF4-FFF2-40B4-BE49-F238E27FC236}">
                <a16:creationId xmlns:a16="http://schemas.microsoft.com/office/drawing/2014/main" id="{2370D120-1EE8-DA4C-BEFE-11805F0F3025}"/>
              </a:ext>
            </a:extLst>
          </p:cNvPr>
          <p:cNvSpPr/>
          <p:nvPr/>
        </p:nvSpPr>
        <p:spPr>
          <a:xfrm>
            <a:off x="9707" y="3909665"/>
            <a:ext cx="10042489" cy="2902111"/>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pic>
        <p:nvPicPr>
          <p:cNvPr id="118" name="Picture 6" descr="C:\Users\TOSHIBA PC\Desktop\ANIE\Photos\sesame.jpg">
            <a:extLst>
              <a:ext uri="{FF2B5EF4-FFF2-40B4-BE49-F238E27FC236}">
                <a16:creationId xmlns:a16="http://schemas.microsoft.com/office/drawing/2014/main" id="{AE40EE47-137D-714B-BA23-D4CBD52294E3}"/>
              </a:ext>
            </a:extLst>
          </p:cNvPr>
          <p:cNvPicPr>
            <a:picLocks noChangeAspect="1" noChangeArrowheads="1"/>
          </p:cNvPicPr>
          <p:nvPr/>
        </p:nvPicPr>
        <p:blipFill>
          <a:blip r:embed="rId13" cstate="print"/>
          <a:srcRect/>
          <a:stretch>
            <a:fillRect/>
          </a:stretch>
        </p:blipFill>
        <p:spPr bwMode="auto">
          <a:xfrm>
            <a:off x="5823924" y="3912335"/>
            <a:ext cx="1896474" cy="1588365"/>
          </a:xfrm>
          <a:prstGeom prst="rect">
            <a:avLst/>
          </a:prstGeom>
          <a:noFill/>
        </p:spPr>
      </p:pic>
      <p:pic>
        <p:nvPicPr>
          <p:cNvPr id="119" name="Picture 14" descr="C:\Users\TOSHIBA PC\Desktop\ANIE\Photos\coton tchad.jpg">
            <a:extLst>
              <a:ext uri="{FF2B5EF4-FFF2-40B4-BE49-F238E27FC236}">
                <a16:creationId xmlns:a16="http://schemas.microsoft.com/office/drawing/2014/main" id="{EF2E04CE-4968-3C4D-A523-190EFECD4682}"/>
              </a:ext>
            </a:extLst>
          </p:cNvPr>
          <p:cNvPicPr>
            <a:picLocks noChangeAspect="1" noChangeArrowheads="1"/>
          </p:cNvPicPr>
          <p:nvPr/>
        </p:nvPicPr>
        <p:blipFill>
          <a:blip r:embed="rId14" cstate="print"/>
          <a:srcRect/>
          <a:stretch>
            <a:fillRect/>
          </a:stretch>
        </p:blipFill>
        <p:spPr bwMode="auto">
          <a:xfrm>
            <a:off x="2180586" y="3912335"/>
            <a:ext cx="1588365" cy="1588365"/>
          </a:xfrm>
          <a:prstGeom prst="rect">
            <a:avLst/>
          </a:prstGeom>
          <a:noFill/>
        </p:spPr>
      </p:pic>
      <p:pic>
        <p:nvPicPr>
          <p:cNvPr id="120" name="Picture 13" descr="C:\Users\TOSHIBA PC\Desktop\ANIE\Photos\can sucre.jpg">
            <a:extLst>
              <a:ext uri="{FF2B5EF4-FFF2-40B4-BE49-F238E27FC236}">
                <a16:creationId xmlns:a16="http://schemas.microsoft.com/office/drawing/2014/main" id="{2CF0D006-278B-4144-B99E-0B95336BEDBF}"/>
              </a:ext>
            </a:extLst>
          </p:cNvPr>
          <p:cNvPicPr>
            <a:picLocks noChangeAspect="1" noChangeArrowheads="1"/>
          </p:cNvPicPr>
          <p:nvPr/>
        </p:nvPicPr>
        <p:blipFill>
          <a:blip r:embed="rId15" cstate="print"/>
          <a:srcRect/>
          <a:stretch>
            <a:fillRect/>
          </a:stretch>
        </p:blipFill>
        <p:spPr bwMode="auto">
          <a:xfrm>
            <a:off x="3823660" y="3912335"/>
            <a:ext cx="1933662" cy="1588365"/>
          </a:xfrm>
          <a:prstGeom prst="rect">
            <a:avLst/>
          </a:prstGeom>
          <a:noFill/>
        </p:spPr>
      </p:pic>
      <p:pic>
        <p:nvPicPr>
          <p:cNvPr id="121" name="Picture 2" descr="C:\Users\HP\Desktop\Nouveau dossier (2)\ANIE\karité1.jpg">
            <a:extLst>
              <a:ext uri="{FF2B5EF4-FFF2-40B4-BE49-F238E27FC236}">
                <a16:creationId xmlns:a16="http://schemas.microsoft.com/office/drawing/2014/main" id="{9DCAE791-B24C-8849-89EE-721FBA6E81FD}"/>
              </a:ext>
            </a:extLst>
          </p:cNvPr>
          <p:cNvPicPr>
            <a:picLocks noChangeAspect="1" noChangeArrowheads="1"/>
          </p:cNvPicPr>
          <p:nvPr/>
        </p:nvPicPr>
        <p:blipFill>
          <a:blip r:embed="rId16"/>
          <a:srcRect/>
          <a:stretch>
            <a:fillRect/>
          </a:stretch>
        </p:blipFill>
        <p:spPr bwMode="auto">
          <a:xfrm>
            <a:off x="7762461" y="3909958"/>
            <a:ext cx="2259031" cy="1519306"/>
          </a:xfrm>
          <a:prstGeom prst="rect">
            <a:avLst/>
          </a:prstGeom>
          <a:noFill/>
        </p:spPr>
      </p:pic>
      <p:pic>
        <p:nvPicPr>
          <p:cNvPr id="122" name="Image 121" descr="800px-Tn_Dates_Angou.jpg">
            <a:extLst>
              <a:ext uri="{FF2B5EF4-FFF2-40B4-BE49-F238E27FC236}">
                <a16:creationId xmlns:a16="http://schemas.microsoft.com/office/drawing/2014/main" id="{D253BC2F-2A33-9648-9EA5-FE1D4BC9C903}"/>
              </a:ext>
            </a:extLst>
          </p:cNvPr>
          <p:cNvPicPr>
            <a:picLocks noChangeAspect="1"/>
          </p:cNvPicPr>
          <p:nvPr/>
        </p:nvPicPr>
        <p:blipFill>
          <a:blip r:embed="rId17"/>
          <a:stretch>
            <a:fillRect/>
          </a:stretch>
        </p:blipFill>
        <p:spPr>
          <a:xfrm>
            <a:off x="251792" y="5544705"/>
            <a:ext cx="2555165" cy="1277560"/>
          </a:xfrm>
          <a:prstGeom prst="rect">
            <a:avLst/>
          </a:prstGeom>
        </p:spPr>
      </p:pic>
      <p:pic>
        <p:nvPicPr>
          <p:cNvPr id="123" name="Image 122" descr="Résultat de recherche d'images pour &quot;spiruline image&quot;">
            <a:extLst>
              <a:ext uri="{FF2B5EF4-FFF2-40B4-BE49-F238E27FC236}">
                <a16:creationId xmlns:a16="http://schemas.microsoft.com/office/drawing/2014/main" id="{43108C62-DBC2-E64A-91F8-F43F5E72FBD4}"/>
              </a:ext>
            </a:extLst>
          </p:cNvPr>
          <p:cNvPicPr/>
          <p:nvPr/>
        </p:nvPicPr>
        <p:blipFill>
          <a:blip r:embed="rId18">
            <a:extLst>
              <a:ext uri="{28A0092B-C50C-407E-A947-70E740481C1C}">
                <a14:useLocalDpi xmlns:a14="http://schemas.microsoft.com/office/drawing/2010/main" val="0"/>
              </a:ext>
            </a:extLst>
          </a:blip>
          <a:srcRect/>
          <a:stretch>
            <a:fillRect/>
          </a:stretch>
        </p:blipFill>
        <p:spPr bwMode="auto">
          <a:xfrm>
            <a:off x="2966404" y="5555259"/>
            <a:ext cx="2693315" cy="1302739"/>
          </a:xfrm>
          <a:prstGeom prst="rect">
            <a:avLst/>
          </a:prstGeom>
          <a:noFill/>
          <a:ln>
            <a:noFill/>
          </a:ln>
        </p:spPr>
      </p:pic>
      <p:pic>
        <p:nvPicPr>
          <p:cNvPr id="124" name="Image 123" descr="Résultat de recherche d'images pour &quot;viande&quot;">
            <a:extLst>
              <a:ext uri="{FF2B5EF4-FFF2-40B4-BE49-F238E27FC236}">
                <a16:creationId xmlns:a16="http://schemas.microsoft.com/office/drawing/2014/main" id="{84F10393-E96D-AB44-AAE0-1A7C4662DCD4}"/>
              </a:ext>
            </a:extLst>
          </p:cNvPr>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09346" y="2751949"/>
            <a:ext cx="1312128" cy="891364"/>
          </a:xfrm>
          <a:prstGeom prst="rect">
            <a:avLst/>
          </a:prstGeom>
          <a:noFill/>
          <a:ln>
            <a:noFill/>
          </a:ln>
        </p:spPr>
      </p:pic>
      <p:pic>
        <p:nvPicPr>
          <p:cNvPr id="125" name="Espace réservé du contenu 7" descr="Gomme arabique_Old1.jpg">
            <a:extLst>
              <a:ext uri="{FF2B5EF4-FFF2-40B4-BE49-F238E27FC236}">
                <a16:creationId xmlns:a16="http://schemas.microsoft.com/office/drawing/2014/main" id="{21EE6407-6D5C-A348-AB18-9C6A397BFA95}"/>
              </a:ext>
            </a:extLst>
          </p:cNvPr>
          <p:cNvPicPr>
            <a:picLocks noChangeAspect="1"/>
          </p:cNvPicPr>
          <p:nvPr/>
        </p:nvPicPr>
        <p:blipFill>
          <a:blip r:embed="rId20"/>
          <a:stretch>
            <a:fillRect/>
          </a:stretch>
        </p:blipFill>
        <p:spPr>
          <a:xfrm>
            <a:off x="251792" y="3912037"/>
            <a:ext cx="1864572" cy="1579721"/>
          </a:xfrm>
          <a:prstGeom prst="rect">
            <a:avLst/>
          </a:prstGeom>
        </p:spPr>
      </p:pic>
      <p:pic>
        <p:nvPicPr>
          <p:cNvPr id="126" name="Image 125" descr="Résultat de recherche d'images pour &quot;peaux et cuir images&quot;">
            <a:extLst>
              <a:ext uri="{FF2B5EF4-FFF2-40B4-BE49-F238E27FC236}">
                <a16:creationId xmlns:a16="http://schemas.microsoft.com/office/drawing/2014/main" id="{3EADA274-5AC6-8B4A-A9BC-EAA1639833F0}"/>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09544" y="2751949"/>
            <a:ext cx="1312128" cy="891364"/>
          </a:xfrm>
          <a:prstGeom prst="rect">
            <a:avLst/>
          </a:prstGeom>
          <a:noFill/>
          <a:ln>
            <a:noFill/>
          </a:ln>
        </p:spPr>
      </p:pic>
      <p:sp>
        <p:nvSpPr>
          <p:cNvPr id="127" name="Rectangle à coins arrondis 126">
            <a:extLst>
              <a:ext uri="{FF2B5EF4-FFF2-40B4-BE49-F238E27FC236}">
                <a16:creationId xmlns:a16="http://schemas.microsoft.com/office/drawing/2014/main" id="{DE19E108-E81B-F244-910A-69364B412E64}"/>
              </a:ext>
            </a:extLst>
          </p:cNvPr>
          <p:cNvSpPr/>
          <p:nvPr/>
        </p:nvSpPr>
        <p:spPr>
          <a:xfrm>
            <a:off x="7091626" y="5958984"/>
            <a:ext cx="2140840" cy="274266"/>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Agency FB" pitchFamily="34" charset="0"/>
                <a:ea typeface="+mn-ea"/>
                <a:cs typeface="+mn-cs"/>
              </a:rPr>
              <a:t>Cultures de rente</a:t>
            </a:r>
          </a:p>
        </p:txBody>
      </p:sp>
    </p:spTree>
    <p:extLst>
      <p:ext uri="{BB962C8B-B14F-4D97-AF65-F5344CB8AC3E}">
        <p14:creationId xmlns:p14="http://schemas.microsoft.com/office/powerpoint/2010/main" val="2950285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40" name="Titre 4">
            <a:extLst>
              <a:ext uri="{FF2B5EF4-FFF2-40B4-BE49-F238E27FC236}">
                <a16:creationId xmlns:a16="http://schemas.microsoft.com/office/drawing/2014/main" id="{69965BEA-4852-EB4F-9C4E-0F25C36CCA55}"/>
              </a:ext>
            </a:extLst>
          </p:cNvPr>
          <p:cNvSpPr txBox="1">
            <a:spLocks/>
          </p:cNvSpPr>
          <p:nvPr/>
        </p:nvSpPr>
        <p:spPr>
          <a:xfrm>
            <a:off x="9708" y="29817"/>
            <a:ext cx="10043988" cy="1054399"/>
          </a:xfrm>
          <a:prstGeom prst="roundRect">
            <a:avLst/>
          </a:prstGeom>
          <a:solidFill>
            <a:srgbClr val="4F81BD"/>
          </a:solidFill>
          <a:ln w="25400" cap="flat" cmpd="sng" algn="ctr">
            <a:solidFill>
              <a:srgbClr val="4F81BD">
                <a:shade val="50000"/>
              </a:srgbClr>
            </a:solidFill>
            <a:prstDash val="solid"/>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8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Agriculture</a:t>
            </a:r>
          </a:p>
        </p:txBody>
      </p:sp>
      <p:pic>
        <p:nvPicPr>
          <p:cNvPr id="41" name="Espace réservé du contenu 4" descr="agriculture tchad good.jpg">
            <a:extLst>
              <a:ext uri="{FF2B5EF4-FFF2-40B4-BE49-F238E27FC236}">
                <a16:creationId xmlns:a16="http://schemas.microsoft.com/office/drawing/2014/main" id="{537262B3-970D-7D43-A8DB-27E0A1ACA8B0}"/>
              </a:ext>
            </a:extLst>
          </p:cNvPr>
          <p:cNvPicPr>
            <a:picLocks noChangeAspect="1"/>
          </p:cNvPicPr>
          <p:nvPr/>
        </p:nvPicPr>
        <p:blipFill>
          <a:blip r:embed="rId8"/>
          <a:stretch>
            <a:fillRect/>
          </a:stretch>
        </p:blipFill>
        <p:spPr>
          <a:xfrm>
            <a:off x="252882" y="161782"/>
            <a:ext cx="2258134" cy="928718"/>
          </a:xfrm>
          <a:prstGeom prst="rect">
            <a:avLst/>
          </a:prstGeom>
        </p:spPr>
      </p:pic>
      <p:pic>
        <p:nvPicPr>
          <p:cNvPr id="42" name="Picture 6" descr="C:\Users\TOSHIBA PC\Desktop\ANIE\Photos\sesame.jpg">
            <a:extLst>
              <a:ext uri="{FF2B5EF4-FFF2-40B4-BE49-F238E27FC236}">
                <a16:creationId xmlns:a16="http://schemas.microsoft.com/office/drawing/2014/main" id="{7A7F2C54-36F4-5A49-80C3-C77188474B00}"/>
              </a:ext>
            </a:extLst>
          </p:cNvPr>
          <p:cNvPicPr>
            <a:picLocks noChangeAspect="1" noChangeArrowheads="1"/>
          </p:cNvPicPr>
          <p:nvPr/>
        </p:nvPicPr>
        <p:blipFill>
          <a:blip r:embed="rId9" cstate="print"/>
          <a:srcRect/>
          <a:stretch>
            <a:fillRect/>
          </a:stretch>
        </p:blipFill>
        <p:spPr bwMode="auto">
          <a:xfrm>
            <a:off x="59076" y="1268688"/>
            <a:ext cx="2258134" cy="1357322"/>
          </a:xfrm>
          <a:prstGeom prst="rect">
            <a:avLst/>
          </a:prstGeom>
          <a:noFill/>
        </p:spPr>
      </p:pic>
      <p:pic>
        <p:nvPicPr>
          <p:cNvPr id="43" name="Picture 13" descr="C:\Users\TOSHIBA PC\Desktop\ANIE\Photos\can sucre.jpg">
            <a:extLst>
              <a:ext uri="{FF2B5EF4-FFF2-40B4-BE49-F238E27FC236}">
                <a16:creationId xmlns:a16="http://schemas.microsoft.com/office/drawing/2014/main" id="{04B3CE09-F6F5-8344-B24D-1C50B5BF074A}"/>
              </a:ext>
            </a:extLst>
          </p:cNvPr>
          <p:cNvPicPr>
            <a:picLocks noChangeAspect="1" noChangeArrowheads="1"/>
          </p:cNvPicPr>
          <p:nvPr/>
        </p:nvPicPr>
        <p:blipFill>
          <a:blip r:embed="rId10" cstate="print"/>
          <a:srcRect/>
          <a:stretch>
            <a:fillRect/>
          </a:stretch>
        </p:blipFill>
        <p:spPr bwMode="auto">
          <a:xfrm>
            <a:off x="18080" y="2662686"/>
            <a:ext cx="2362086" cy="1345079"/>
          </a:xfrm>
          <a:prstGeom prst="rect">
            <a:avLst/>
          </a:prstGeom>
          <a:noFill/>
        </p:spPr>
      </p:pic>
      <p:sp>
        <p:nvSpPr>
          <p:cNvPr id="44" name="Rectangle 43">
            <a:extLst>
              <a:ext uri="{FF2B5EF4-FFF2-40B4-BE49-F238E27FC236}">
                <a16:creationId xmlns:a16="http://schemas.microsoft.com/office/drawing/2014/main" id="{8A6A3149-69F7-FC4D-889E-A00A8745868B}"/>
              </a:ext>
            </a:extLst>
          </p:cNvPr>
          <p:cNvSpPr/>
          <p:nvPr/>
        </p:nvSpPr>
        <p:spPr>
          <a:xfrm>
            <a:off x="2339568" y="1244239"/>
            <a:ext cx="7750247" cy="5429288"/>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5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38% de production de la richesse du pays;</a:t>
            </a:r>
          </a:p>
          <a:p>
            <a:pPr marL="0" marR="0" lvl="0" indent="0" defTabSz="914400" eaLnBrk="1" fontAlgn="auto" latinLnBrk="0" hangingPunct="1">
              <a:lnSpc>
                <a:spcPct val="15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39 millions d’hectares de terres cultivables;</a:t>
            </a:r>
          </a:p>
          <a:p>
            <a:pPr marL="0" marR="0" lvl="0" indent="0" defTabSz="914400" eaLnBrk="1" fontAlgn="auto" latinLnBrk="0" hangingPunct="1">
              <a:lnSpc>
                <a:spcPct val="15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5,6 millions d’hectares de plaines aménageables, dont 0,8% mis en valeur;</a:t>
            </a:r>
          </a:p>
          <a:p>
            <a:pPr marL="0" marR="0" lvl="0" indent="0" defTabSz="914400" eaLnBrk="1" fontAlgn="auto" latinLnBrk="0" hangingPunct="1">
              <a:lnSpc>
                <a:spcPct val="15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5,6 millions irrigables, dont 335 000 ha sont facilement irrigables;</a:t>
            </a:r>
          </a:p>
          <a:p>
            <a:pPr marL="0" marR="0" lvl="0" indent="0" defTabSz="914400" eaLnBrk="1" fontAlgn="auto" latinLnBrk="0" hangingPunct="1">
              <a:lnSpc>
                <a:spcPct val="15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 263 à 455 milliards de m3 de ressources en eaux souterraines exploitables par an ;</a:t>
            </a:r>
          </a:p>
          <a:p>
            <a:pPr marL="0" marR="0" lvl="0" indent="0" defTabSz="914400" eaLnBrk="1" fontAlgn="auto" latinLnBrk="0" hangingPunct="1">
              <a:lnSpc>
                <a:spcPct val="15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 le « bassin du Lac Tchad», deux fleuves, le Logone  et le Chari alimentent le Lac Tchad;</a:t>
            </a:r>
          </a:p>
          <a:p>
            <a:pPr marL="0" marR="0" lvl="0" indent="0" defTabSz="914400" eaLnBrk="1" fontAlgn="auto" latinLnBrk="0" hangingPunct="1">
              <a:lnSpc>
                <a:spcPct val="15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23,3 millions d’hectares de formations forestières naturelles et d’écosystèmes;</a:t>
            </a:r>
          </a:p>
          <a:p>
            <a:pPr marL="0" marR="0" lvl="0" indent="0" defTabSz="914400" eaLnBrk="1" fontAlgn="auto" latinLnBrk="0" hangingPunct="1">
              <a:lnSpc>
                <a:spcPct val="150000"/>
              </a:lnSpc>
              <a:spcBef>
                <a:spcPts val="0"/>
              </a:spcBef>
              <a:spcAft>
                <a:spcPts val="0"/>
              </a:spcAft>
              <a:buClrTx/>
              <a:buSzTx/>
              <a:buFontTx/>
              <a:buNone/>
              <a:tabLst/>
              <a:defRPr/>
            </a:pPr>
            <a:endParaRPr kumimoji="0" lang="fr-FR" sz="700" b="1" i="0" u="none" strike="noStrike" kern="0" cap="none" spc="0" normalizeH="0" baseline="0" noProof="0" dirty="0">
              <a:ln>
                <a:noFill/>
              </a:ln>
              <a:solidFill>
                <a:prstClr val="black"/>
              </a:solidFill>
              <a:effectLst/>
              <a:uLnTx/>
              <a:uFillTx/>
              <a:latin typeface="Agency FB" pitchFamily="34" charset="0"/>
              <a:ea typeface="+mn-ea"/>
              <a:cs typeface="+mn-cs"/>
            </a:endParaRPr>
          </a:p>
          <a:p>
            <a:pPr marL="0" marR="0" lvl="0" indent="0" defTabSz="914400" eaLnBrk="1" fontAlgn="auto" latinLnBrk="0" hangingPunct="1">
              <a:lnSpc>
                <a:spcPct val="150000"/>
              </a:lnSpc>
              <a:spcBef>
                <a:spcPts val="0"/>
              </a:spcBef>
              <a:spcAft>
                <a:spcPts val="0"/>
              </a:spcAft>
              <a:buClrTx/>
              <a:buSzTx/>
              <a:buFont typeface="Wingdings" pitchFamily="2" charset="2"/>
              <a:buChar char="v"/>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Les principales cultures:</a:t>
            </a:r>
          </a:p>
          <a:p>
            <a:pPr marL="0" marR="0" lvl="0" indent="0" defTabSz="914400" eaLnBrk="1" fontAlgn="auto" latinLnBrk="0" hangingPunct="1">
              <a:lnSpc>
                <a:spcPct val="15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Les céréales : sorgho, mil, maïs, blé et riz</a:t>
            </a:r>
          </a:p>
          <a:p>
            <a:pPr marL="0" marR="0" lvl="0" indent="0" defTabSz="914400" eaLnBrk="1" fontAlgn="auto" latinLnBrk="0" hangingPunct="1">
              <a:lnSpc>
                <a:spcPct val="15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Les oléagineux : arachide, sésame, niébé, pois chiche, soja</a:t>
            </a:r>
          </a:p>
          <a:p>
            <a:pPr marL="0" marR="0" lvl="0" indent="0" defTabSz="914400" eaLnBrk="1" fontAlgn="auto" latinLnBrk="0" hangingPunct="1">
              <a:lnSpc>
                <a:spcPct val="15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La culture maraichère : tomate, poivron, ail, oignon, etc.</a:t>
            </a:r>
          </a:p>
          <a:p>
            <a:pPr marL="0" marR="0" lvl="0" indent="0" defTabSz="914400" eaLnBrk="1" fontAlgn="auto" latinLnBrk="0" hangingPunct="1">
              <a:lnSpc>
                <a:spcPct val="15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Les fruits : mangues, citron, papaye, goyave, banane, etc.</a:t>
            </a:r>
          </a:p>
          <a:p>
            <a:pPr marL="0" marR="0" lvl="0" indent="0" defTabSz="914400" eaLnBrk="1" fontAlgn="auto" latinLnBrk="0" hangingPunct="1">
              <a:lnSpc>
                <a:spcPct val="15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La cueillette : gomme arabique, noix de karité, etc.</a:t>
            </a:r>
          </a:p>
          <a:p>
            <a:pPr marL="0" marR="0" lvl="0" indent="0" defTabSz="914400" eaLnBrk="1" fontAlgn="auto" latinLnBrk="0" hangingPunct="1">
              <a:lnSpc>
                <a:spcPct val="15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Agency FB" pitchFamily="34" charset="0"/>
                <a:ea typeface="+mn-ea"/>
                <a:cs typeface="+mn-cs"/>
              </a:rPr>
              <a:t>Les cultures industrielles : coton, canne à sucre et tabac</a:t>
            </a:r>
          </a:p>
        </p:txBody>
      </p:sp>
      <p:pic>
        <p:nvPicPr>
          <p:cNvPr id="45" name="Picture 5" descr="C:\Users\TOSHIBA PC\Desktop\ANIE\Photos\sorgho.jpg">
            <a:extLst>
              <a:ext uri="{FF2B5EF4-FFF2-40B4-BE49-F238E27FC236}">
                <a16:creationId xmlns:a16="http://schemas.microsoft.com/office/drawing/2014/main" id="{815EAD90-BA55-D64D-8276-CCB4AFCFB0EC}"/>
              </a:ext>
            </a:extLst>
          </p:cNvPr>
          <p:cNvPicPr>
            <a:picLocks noChangeAspect="1" noChangeArrowheads="1"/>
          </p:cNvPicPr>
          <p:nvPr/>
        </p:nvPicPr>
        <p:blipFill>
          <a:blip r:embed="rId11" cstate="print"/>
          <a:srcRect/>
          <a:stretch>
            <a:fillRect/>
          </a:stretch>
        </p:blipFill>
        <p:spPr bwMode="auto">
          <a:xfrm>
            <a:off x="18080" y="4044441"/>
            <a:ext cx="2317044" cy="1285884"/>
          </a:xfrm>
          <a:prstGeom prst="rect">
            <a:avLst/>
          </a:prstGeom>
          <a:noFill/>
        </p:spPr>
      </p:pic>
      <p:pic>
        <p:nvPicPr>
          <p:cNvPr id="46" name="Picture 1" descr="C:\Users\TOSHIBA PC\Desktop\ANIE\Photos\mangues.jpg">
            <a:extLst>
              <a:ext uri="{FF2B5EF4-FFF2-40B4-BE49-F238E27FC236}">
                <a16:creationId xmlns:a16="http://schemas.microsoft.com/office/drawing/2014/main" id="{27D364F3-E1E3-044F-BE16-DAA7FEBA7C72}"/>
              </a:ext>
            </a:extLst>
          </p:cNvPr>
          <p:cNvPicPr>
            <a:picLocks noChangeAspect="1" noChangeArrowheads="1"/>
          </p:cNvPicPr>
          <p:nvPr/>
        </p:nvPicPr>
        <p:blipFill>
          <a:blip r:embed="rId12" cstate="print"/>
          <a:srcRect/>
          <a:stretch>
            <a:fillRect/>
          </a:stretch>
        </p:blipFill>
        <p:spPr bwMode="auto">
          <a:xfrm>
            <a:off x="0" y="5367001"/>
            <a:ext cx="2317210" cy="1306526"/>
          </a:xfrm>
          <a:prstGeom prst="rect">
            <a:avLst/>
          </a:prstGeom>
          <a:noFill/>
        </p:spPr>
      </p:pic>
    </p:spTree>
    <p:extLst>
      <p:ext uri="{BB962C8B-B14F-4D97-AF65-F5344CB8AC3E}">
        <p14:creationId xmlns:p14="http://schemas.microsoft.com/office/powerpoint/2010/main" val="1081891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33" name="Titre 4">
            <a:extLst>
              <a:ext uri="{FF2B5EF4-FFF2-40B4-BE49-F238E27FC236}">
                <a16:creationId xmlns:a16="http://schemas.microsoft.com/office/drawing/2014/main" id="{1A4F26B6-1F7E-C640-868D-4EDDFD89F04D}"/>
              </a:ext>
            </a:extLst>
          </p:cNvPr>
          <p:cNvSpPr txBox="1">
            <a:spLocks/>
          </p:cNvSpPr>
          <p:nvPr/>
        </p:nvSpPr>
        <p:spPr>
          <a:xfrm>
            <a:off x="7709" y="0"/>
            <a:ext cx="10056803" cy="1143000"/>
          </a:xfrm>
          <a:prstGeom prst="roundRect">
            <a:avLst/>
          </a:prstGeom>
          <a:solidFill>
            <a:srgbClr val="4F81BD"/>
          </a:solidFill>
          <a:ln w="25400" cap="flat" cmpd="sng" algn="ctr">
            <a:solidFill>
              <a:srgbClr val="4F81BD">
                <a:shade val="50000"/>
              </a:srgbClr>
            </a:solidFill>
            <a:prstDash val="solid"/>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      Agriculture, </a:t>
            </a:r>
            <a:r>
              <a:rPr kumimoji="0" lang="fr-FR" sz="2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Cultures de rente</a:t>
            </a:r>
            <a:endParaRPr kumimoji="0" lang="fr-FR" sz="4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endParaRPr>
          </a:p>
        </p:txBody>
      </p:sp>
      <p:pic>
        <p:nvPicPr>
          <p:cNvPr id="34" name="Espace réservé du contenu 7" descr="Gomme arabique_Old1.jpg">
            <a:extLst>
              <a:ext uri="{FF2B5EF4-FFF2-40B4-BE49-F238E27FC236}">
                <a16:creationId xmlns:a16="http://schemas.microsoft.com/office/drawing/2014/main" id="{38E5DA50-9084-3843-9837-898E3B1AA09F}"/>
              </a:ext>
            </a:extLst>
          </p:cNvPr>
          <p:cNvPicPr>
            <a:picLocks noChangeAspect="1"/>
          </p:cNvPicPr>
          <p:nvPr/>
        </p:nvPicPr>
        <p:blipFill>
          <a:blip r:embed="rId8" cstate="print"/>
          <a:stretch>
            <a:fillRect/>
          </a:stretch>
        </p:blipFill>
        <p:spPr>
          <a:xfrm>
            <a:off x="7710" y="4421301"/>
            <a:ext cx="2003910" cy="857256"/>
          </a:xfrm>
          <a:prstGeom prst="rect">
            <a:avLst/>
          </a:prstGeom>
        </p:spPr>
      </p:pic>
      <p:pic>
        <p:nvPicPr>
          <p:cNvPr id="35" name="Image 34" descr="Résultat de recherche d'images pour &quot;spiruline image&quot;">
            <a:extLst>
              <a:ext uri="{FF2B5EF4-FFF2-40B4-BE49-F238E27FC236}">
                <a16:creationId xmlns:a16="http://schemas.microsoft.com/office/drawing/2014/main" id="{9A935769-7E6C-964C-ABC7-07C4F7D03AE6}"/>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52516" y="3514901"/>
            <a:ext cx="1912936" cy="928694"/>
          </a:xfrm>
          <a:prstGeom prst="rect">
            <a:avLst/>
          </a:prstGeom>
          <a:noFill/>
          <a:ln>
            <a:noFill/>
          </a:ln>
        </p:spPr>
      </p:pic>
      <p:pic>
        <p:nvPicPr>
          <p:cNvPr id="36" name="Picture 2" descr="C:\Users\HP\Desktop\Nouveau dossier (2)\ANIE\karité1.jpg">
            <a:extLst>
              <a:ext uri="{FF2B5EF4-FFF2-40B4-BE49-F238E27FC236}">
                <a16:creationId xmlns:a16="http://schemas.microsoft.com/office/drawing/2014/main" id="{5ADE49C7-B3D9-004C-ADAD-D80CB60773FE}"/>
              </a:ext>
            </a:extLst>
          </p:cNvPr>
          <p:cNvPicPr>
            <a:picLocks noChangeAspect="1" noChangeArrowheads="1"/>
          </p:cNvPicPr>
          <p:nvPr/>
        </p:nvPicPr>
        <p:blipFill>
          <a:blip r:embed="rId10"/>
          <a:srcRect/>
          <a:stretch>
            <a:fillRect/>
          </a:stretch>
        </p:blipFill>
        <p:spPr bwMode="auto">
          <a:xfrm>
            <a:off x="72961" y="1393811"/>
            <a:ext cx="1892491" cy="1046052"/>
          </a:xfrm>
          <a:prstGeom prst="rect">
            <a:avLst/>
          </a:prstGeom>
          <a:noFill/>
        </p:spPr>
      </p:pic>
      <p:pic>
        <p:nvPicPr>
          <p:cNvPr id="37" name="Picture 14" descr="C:\Users\TOSHIBA PC\Desktop\ANIE\Photos\coton tchad.jpg">
            <a:extLst>
              <a:ext uri="{FF2B5EF4-FFF2-40B4-BE49-F238E27FC236}">
                <a16:creationId xmlns:a16="http://schemas.microsoft.com/office/drawing/2014/main" id="{D12C0AA4-A0A8-5341-B4CC-E69EFE60B9CB}"/>
              </a:ext>
            </a:extLst>
          </p:cNvPr>
          <p:cNvPicPr>
            <a:picLocks noChangeAspect="1" noChangeArrowheads="1"/>
          </p:cNvPicPr>
          <p:nvPr/>
        </p:nvPicPr>
        <p:blipFill>
          <a:blip r:embed="rId11" cstate="print"/>
          <a:srcRect/>
          <a:stretch>
            <a:fillRect/>
          </a:stretch>
        </p:blipFill>
        <p:spPr bwMode="auto">
          <a:xfrm>
            <a:off x="7709" y="5359659"/>
            <a:ext cx="1936126" cy="1251839"/>
          </a:xfrm>
          <a:prstGeom prst="rect">
            <a:avLst/>
          </a:prstGeom>
          <a:noFill/>
        </p:spPr>
      </p:pic>
      <p:sp>
        <p:nvSpPr>
          <p:cNvPr id="38" name="Rectangle 37">
            <a:extLst>
              <a:ext uri="{FF2B5EF4-FFF2-40B4-BE49-F238E27FC236}">
                <a16:creationId xmlns:a16="http://schemas.microsoft.com/office/drawing/2014/main" id="{222DCBEB-A488-224C-B550-6CFDC26CD842}"/>
              </a:ext>
            </a:extLst>
          </p:cNvPr>
          <p:cNvSpPr/>
          <p:nvPr/>
        </p:nvSpPr>
        <p:spPr>
          <a:xfrm>
            <a:off x="2011619" y="1428736"/>
            <a:ext cx="8052893" cy="5214974"/>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Coton: 152.000 tonnes de cotons graines produites en 2016;</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 </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Gomme arabique : 2</a:t>
            </a:r>
            <a:r>
              <a:rPr kumimoji="0" lang="fr-FR" sz="2000" b="1" i="0" u="none" strike="noStrike" kern="0" cap="none" spc="0" normalizeH="0" baseline="50000" noProof="0" dirty="0">
                <a:ln>
                  <a:noFill/>
                </a:ln>
                <a:solidFill>
                  <a:prstClr val="black"/>
                </a:solidFill>
                <a:effectLst/>
                <a:uLnTx/>
                <a:uFillTx/>
                <a:latin typeface="Agency FB" pitchFamily="34" charset="0"/>
                <a:ea typeface="+mn-ea"/>
                <a:cs typeface="+mn-cs"/>
              </a:rPr>
              <a:t>ème</a:t>
            </a: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 producteur mondial pour la variété KITIR, quantité annuelle de production estimée à 25.000 tonnes;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fr-FR" sz="1800" b="1" i="0" u="none" strike="noStrike" kern="0" cap="none" spc="0" normalizeH="0" baseline="30000" noProof="0" dirty="0">
              <a:ln>
                <a:noFill/>
              </a:ln>
              <a:solidFill>
                <a:prstClr val="black"/>
              </a:solidFill>
              <a:effectLst/>
              <a:uLnTx/>
              <a:uFillTx/>
              <a:latin typeface="Agency FB"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karité productivité estimée à 1 390 247 tonnes de noix par an;</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Sésame: 17</a:t>
            </a:r>
            <a:r>
              <a:rPr kumimoji="0" lang="fr-FR" sz="2000" b="1" i="0" u="none" strike="noStrike" kern="0" cap="none" spc="0" normalizeH="0" baseline="50000" noProof="0" dirty="0">
                <a:ln>
                  <a:noFill/>
                </a:ln>
                <a:solidFill>
                  <a:prstClr val="black"/>
                </a:solidFill>
                <a:effectLst/>
                <a:uLnTx/>
                <a:uFillTx/>
                <a:latin typeface="Agency FB" pitchFamily="34" charset="0"/>
                <a:ea typeface="+mn-ea"/>
                <a:cs typeface="+mn-cs"/>
              </a:rPr>
              <a:t>éme</a:t>
            </a: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 producteur au monde et 3</a:t>
            </a:r>
            <a:r>
              <a:rPr kumimoji="0" lang="fr-FR" sz="2000" b="1" i="0" u="none" strike="noStrike" kern="0" cap="none" spc="0" normalizeH="0" baseline="50000" noProof="0" dirty="0">
                <a:ln>
                  <a:noFill/>
                </a:ln>
                <a:solidFill>
                  <a:prstClr val="black"/>
                </a:solidFill>
                <a:effectLst/>
                <a:uLnTx/>
                <a:uFillTx/>
                <a:latin typeface="Agency FB" pitchFamily="34" charset="0"/>
                <a:ea typeface="+mn-ea"/>
                <a:cs typeface="+mn-cs"/>
              </a:rPr>
              <a:t>ème</a:t>
            </a: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 en Afrique (90.000 t);</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 </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l’oignon et ail: 24.500 t;</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 </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Calibri" pitchFamily="34" charset="0"/>
                <a:cs typeface="Times New Roman" pitchFamily="18" charset="0"/>
              </a:rPr>
              <a:t>Spiruline: entre 150 à 200 tonnes de poudre de spiruline (« l’algue bleue ») annuellement.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2000" b="1" i="0" u="none" strike="noStrike" kern="0" cap="none" spc="0" normalizeH="0" baseline="0" noProof="0" dirty="0">
              <a:ln>
                <a:noFill/>
              </a:ln>
              <a:solidFill>
                <a:prstClr val="black"/>
              </a:solidFill>
              <a:effectLst/>
              <a:uLnTx/>
              <a:uFillTx/>
              <a:latin typeface="Agency FB" pitchFamily="34" charset="0"/>
              <a:ea typeface="Calibri" pitchFamily="34"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Times New Roman" pitchFamily="18" charset="0"/>
              </a:rPr>
              <a:t>Le</a:t>
            </a: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s destinations d’exportation sont le Cameroun, le Nigéria et le Soudan. Les nouveaux marchés à conquérir (L’Inde, la Chine,..) </a:t>
            </a:r>
          </a:p>
        </p:txBody>
      </p:sp>
      <p:pic>
        <p:nvPicPr>
          <p:cNvPr id="39" name="Image 38" descr="Résultat de recherche d'images pour &quot;arachide image&quot;">
            <a:extLst>
              <a:ext uri="{FF2B5EF4-FFF2-40B4-BE49-F238E27FC236}">
                <a16:creationId xmlns:a16="http://schemas.microsoft.com/office/drawing/2014/main" id="{9BA1BF8A-91A6-ED47-80A7-2A68E0ED4111}"/>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52516" y="2473908"/>
            <a:ext cx="1912936" cy="1000132"/>
          </a:xfrm>
          <a:prstGeom prst="rect">
            <a:avLst/>
          </a:prstGeom>
          <a:noFill/>
          <a:ln>
            <a:noFill/>
          </a:ln>
        </p:spPr>
      </p:pic>
      <p:pic>
        <p:nvPicPr>
          <p:cNvPr id="40" name="Picture 6" descr="C:\Users\TOSHIBA PC\Desktop\ANIE\Photos\sesame.jpg">
            <a:extLst>
              <a:ext uri="{FF2B5EF4-FFF2-40B4-BE49-F238E27FC236}">
                <a16:creationId xmlns:a16="http://schemas.microsoft.com/office/drawing/2014/main" id="{862A243C-3C80-8343-B25F-FF84F04F5A99}"/>
              </a:ext>
            </a:extLst>
          </p:cNvPr>
          <p:cNvPicPr>
            <a:picLocks noChangeAspect="1" noChangeArrowheads="1"/>
          </p:cNvPicPr>
          <p:nvPr/>
        </p:nvPicPr>
        <p:blipFill>
          <a:blip r:embed="rId13" cstate="print"/>
          <a:srcRect/>
          <a:stretch>
            <a:fillRect/>
          </a:stretch>
        </p:blipFill>
        <p:spPr bwMode="auto">
          <a:xfrm>
            <a:off x="167280" y="71434"/>
            <a:ext cx="2358928" cy="1000132"/>
          </a:xfrm>
          <a:prstGeom prst="rect">
            <a:avLst/>
          </a:prstGeom>
          <a:noFill/>
        </p:spPr>
      </p:pic>
    </p:spTree>
    <p:extLst>
      <p:ext uri="{BB962C8B-B14F-4D97-AF65-F5344CB8AC3E}">
        <p14:creationId xmlns:p14="http://schemas.microsoft.com/office/powerpoint/2010/main" val="1136336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A286C35-23C4-4ABF-9742-A3D4A17C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 y="834962"/>
            <a:ext cx="10090155" cy="6023038"/>
          </a:xfrm>
          <a:prstGeom prst="rect">
            <a:avLst/>
          </a:prstGeom>
          <a:ln>
            <a:noFill/>
          </a:ln>
          <a:effectLst>
            <a:outerShdw dist="50800" dir="5400000" algn="ctr" rotWithShape="0">
              <a:schemeClr val="bg1"/>
            </a:outerShdw>
          </a:effectLst>
          <a:scene3d>
            <a:camera prst="orthographicFront">
              <a:rot lat="0" lon="0" rev="0"/>
            </a:camera>
            <a:lightRig rig="chilly" dir="t">
              <a:rot lat="0" lon="0" rev="18480000"/>
            </a:lightRig>
          </a:scene3d>
          <a:sp3d extrusionH="76200" contourW="12700" prstMaterial="clear">
            <a:bevelT w="12700" h="12700"/>
            <a:extrusionClr>
              <a:srgbClr val="00B0F0"/>
            </a:extrusionClr>
            <a:contourClr>
              <a:srgbClr val="00B0F0"/>
            </a:contourClr>
          </a:sp3d>
        </p:spPr>
      </p:pic>
      <p:sp>
        <p:nvSpPr>
          <p:cNvPr id="10" name="Rectangle 9">
            <a:extLst>
              <a:ext uri="{FF2B5EF4-FFF2-40B4-BE49-F238E27FC236}">
                <a16:creationId xmlns:a16="http://schemas.microsoft.com/office/drawing/2014/main" id="{4C71B564-B198-4224-9E1E-A124E0FDD1E2}"/>
              </a:ext>
            </a:extLst>
          </p:cNvPr>
          <p:cNvSpPr/>
          <p:nvPr/>
        </p:nvSpPr>
        <p:spPr>
          <a:xfrm>
            <a:off x="10094259" y="834962"/>
            <a:ext cx="2097742" cy="60230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pic>
        <p:nvPicPr>
          <p:cNvPr id="12" name="Picture 11">
            <a:extLst>
              <a:ext uri="{FF2B5EF4-FFF2-40B4-BE49-F238E27FC236}">
                <a16:creationId xmlns:a16="http://schemas.microsoft.com/office/drawing/2014/main" id="{40123720-243C-40FD-BD4E-C1A856C6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296" y="834963"/>
            <a:ext cx="2121817" cy="1224603"/>
          </a:xfrm>
          <a:prstGeom prst="rect">
            <a:avLst/>
          </a:prstGeom>
        </p:spPr>
      </p:pic>
      <p:pic>
        <p:nvPicPr>
          <p:cNvPr id="14" name="Picture 13">
            <a:extLst>
              <a:ext uri="{FF2B5EF4-FFF2-40B4-BE49-F238E27FC236}">
                <a16:creationId xmlns:a16="http://schemas.microsoft.com/office/drawing/2014/main" id="{9F81375B-A641-41FC-8246-961FF4AD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425" y="1723779"/>
            <a:ext cx="2005409" cy="1025346"/>
          </a:xfrm>
          <a:prstGeom prst="rect">
            <a:avLst/>
          </a:prstGeom>
        </p:spPr>
      </p:pic>
      <p:sp>
        <p:nvSpPr>
          <p:cNvPr id="15" name="TextBox 14">
            <a:extLst>
              <a:ext uri="{FF2B5EF4-FFF2-40B4-BE49-F238E27FC236}">
                <a16:creationId xmlns:a16="http://schemas.microsoft.com/office/drawing/2014/main" id="{2AF2CBCC-8511-4A67-B9BE-CF184285A097}"/>
              </a:ext>
            </a:extLst>
          </p:cNvPr>
          <p:cNvSpPr txBox="1"/>
          <p:nvPr/>
        </p:nvSpPr>
        <p:spPr>
          <a:xfrm>
            <a:off x="10098363" y="2749125"/>
            <a:ext cx="2005409" cy="4062651"/>
          </a:xfrm>
          <a:prstGeom prst="rect">
            <a:avLst/>
          </a:prstGeom>
          <a:noFill/>
        </p:spPr>
        <p:txBody>
          <a:bodyPr wrap="square" rtlCol="0">
            <a:spAutoFit/>
          </a:bodyPr>
          <a:lstStyle/>
          <a:p>
            <a:pPr algn="ctr"/>
            <a:r>
              <a:rPr lang="fr-FR" sz="1400" dirty="0">
                <a:solidFill>
                  <a:srgbClr val="FFFFFF"/>
                </a:solidFill>
              </a:rPr>
              <a:t>APRES LA RESTRUCTURATION </a:t>
            </a:r>
          </a:p>
          <a:p>
            <a:pPr algn="ctr"/>
            <a:r>
              <a:rPr lang="fr-FR" sz="1400" dirty="0">
                <a:solidFill>
                  <a:srgbClr val="FFFFFF"/>
                </a:solidFill>
              </a:rPr>
              <a:t>DES SECTEURS DES POSTES ET DES TELECOMMUNICATIONS</a:t>
            </a:r>
          </a:p>
          <a:p>
            <a:pPr algn="ctr"/>
            <a:r>
              <a:rPr lang="fr-FR" sz="1400" dirty="0">
                <a:solidFill>
                  <a:srgbClr val="BFE2F8"/>
                </a:solidFill>
              </a:rPr>
              <a:t>Bilan &amp; Défis et Perspectives</a:t>
            </a: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endParaRPr lang="fr-FR" sz="1400" dirty="0">
              <a:solidFill>
                <a:srgbClr val="BFE2F8"/>
              </a:solidFill>
            </a:endParaRPr>
          </a:p>
          <a:p>
            <a:pPr algn="ctr"/>
            <a:r>
              <a:rPr lang="fr-FR" sz="1200" dirty="0">
                <a:solidFill>
                  <a:schemeClr val="bg1"/>
                </a:solidFill>
              </a:rPr>
              <a:t>MINISTÈRE DES POSTES, DES NOUVELLES TECHNOLOGIES DE L’INFORMATION ET DE LA COMMUNICATION </a:t>
            </a:r>
          </a:p>
          <a:p>
            <a:endParaRPr lang="fr-FR" sz="1400" dirty="0">
              <a:solidFill>
                <a:srgbClr val="BFE2F8"/>
              </a:solidFill>
            </a:endParaRPr>
          </a:p>
        </p:txBody>
      </p:sp>
      <p:pic>
        <p:nvPicPr>
          <p:cNvPr id="5" name="Picture 4">
            <a:extLst>
              <a:ext uri="{FF2B5EF4-FFF2-40B4-BE49-F238E27FC236}">
                <a16:creationId xmlns:a16="http://schemas.microsoft.com/office/drawing/2014/main" id="{343266A0-564D-467A-9828-3475DF619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62" y="4311299"/>
            <a:ext cx="1927040" cy="1224603"/>
          </a:xfrm>
          <a:prstGeom prst="rect">
            <a:avLst/>
          </a:prstGeom>
        </p:spPr>
      </p:pic>
      <p:pic>
        <p:nvPicPr>
          <p:cNvPr id="17" name="Picture 16">
            <a:extLst>
              <a:ext uri="{FF2B5EF4-FFF2-40B4-BE49-F238E27FC236}">
                <a16:creationId xmlns:a16="http://schemas.microsoft.com/office/drawing/2014/main" id="{C502AFEC-CC81-42D9-BC6F-B0096B255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549" y="114216"/>
            <a:ext cx="821159" cy="674523"/>
          </a:xfrm>
          <a:prstGeom prst="rect">
            <a:avLst/>
          </a:prstGeom>
        </p:spPr>
      </p:pic>
      <p:pic>
        <p:nvPicPr>
          <p:cNvPr id="16" name="Picture 15">
            <a:extLst>
              <a:ext uri="{FF2B5EF4-FFF2-40B4-BE49-F238E27FC236}">
                <a16:creationId xmlns:a16="http://schemas.microsoft.com/office/drawing/2014/main" id="{EA494F4C-2B41-41F9-BC9F-171CF0A6B4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8" y="6410632"/>
            <a:ext cx="10132617" cy="447367"/>
          </a:xfrm>
          <a:prstGeom prst="rect">
            <a:avLst/>
          </a:prstGeom>
        </p:spPr>
      </p:pic>
      <p:sp>
        <p:nvSpPr>
          <p:cNvPr id="26" name="Titre 4">
            <a:extLst>
              <a:ext uri="{FF2B5EF4-FFF2-40B4-BE49-F238E27FC236}">
                <a16:creationId xmlns:a16="http://schemas.microsoft.com/office/drawing/2014/main" id="{04F49B8C-12E1-9A40-8E21-C878943EF53B}"/>
              </a:ext>
            </a:extLst>
          </p:cNvPr>
          <p:cNvSpPr txBox="1">
            <a:spLocks/>
          </p:cNvSpPr>
          <p:nvPr/>
        </p:nvSpPr>
        <p:spPr>
          <a:xfrm>
            <a:off x="9706" y="114216"/>
            <a:ext cx="10043990" cy="1354828"/>
          </a:xfrm>
          <a:prstGeom prst="roundRect">
            <a:avLst/>
          </a:prstGeom>
          <a:solidFill>
            <a:srgbClr val="4F81BD"/>
          </a:solidFill>
          <a:ln w="25400" cap="flat" cmpd="sng" algn="ctr">
            <a:solidFill>
              <a:srgbClr val="4F81BD">
                <a:shade val="50000"/>
              </a:srgbClr>
            </a:solidFill>
            <a:prstDash val="solid"/>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rPr>
              <a:t>Agriculture</a:t>
            </a:r>
            <a:endParaRPr kumimoji="0" lang="fr-FR" sz="44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gency FB" pitchFamily="34" charset="0"/>
              <a:ea typeface="+mn-ea"/>
              <a:cs typeface="+mn-cs"/>
            </a:endParaRPr>
          </a:p>
        </p:txBody>
      </p:sp>
      <p:pic>
        <p:nvPicPr>
          <p:cNvPr id="27" name="Espace réservé du contenu 4" descr="agriculture tchad good.jpg">
            <a:extLst>
              <a:ext uri="{FF2B5EF4-FFF2-40B4-BE49-F238E27FC236}">
                <a16:creationId xmlns:a16="http://schemas.microsoft.com/office/drawing/2014/main" id="{CB27B414-E0DD-5D48-BD50-CC5FD9207EB7}"/>
              </a:ext>
            </a:extLst>
          </p:cNvPr>
          <p:cNvPicPr>
            <a:picLocks noChangeAspect="1"/>
          </p:cNvPicPr>
          <p:nvPr/>
        </p:nvPicPr>
        <p:blipFill>
          <a:blip r:embed="rId8"/>
          <a:stretch>
            <a:fillRect/>
          </a:stretch>
        </p:blipFill>
        <p:spPr>
          <a:xfrm>
            <a:off x="7770392" y="324380"/>
            <a:ext cx="2143140" cy="928718"/>
          </a:xfrm>
          <a:prstGeom prst="rect">
            <a:avLst/>
          </a:prstGeom>
        </p:spPr>
      </p:pic>
      <p:pic>
        <p:nvPicPr>
          <p:cNvPr id="28" name="Picture 6" descr="C:\Users\TOSHIBA PC\Desktop\ANIE\Photos\sesame.jpg">
            <a:extLst>
              <a:ext uri="{FF2B5EF4-FFF2-40B4-BE49-F238E27FC236}">
                <a16:creationId xmlns:a16="http://schemas.microsoft.com/office/drawing/2014/main" id="{207A6CE1-BBB6-424F-B279-5C6DC814CD9C}"/>
              </a:ext>
            </a:extLst>
          </p:cNvPr>
          <p:cNvPicPr>
            <a:picLocks noChangeAspect="1" noChangeArrowheads="1"/>
          </p:cNvPicPr>
          <p:nvPr/>
        </p:nvPicPr>
        <p:blipFill>
          <a:blip r:embed="rId9" cstate="print"/>
          <a:srcRect/>
          <a:stretch>
            <a:fillRect/>
          </a:stretch>
        </p:blipFill>
        <p:spPr bwMode="auto">
          <a:xfrm>
            <a:off x="89452" y="1540483"/>
            <a:ext cx="2197981" cy="1491487"/>
          </a:xfrm>
          <a:prstGeom prst="rect">
            <a:avLst/>
          </a:prstGeom>
          <a:noFill/>
        </p:spPr>
      </p:pic>
      <p:pic>
        <p:nvPicPr>
          <p:cNvPr id="29" name="Picture 13" descr="C:\Users\TOSHIBA PC\Desktop\ANIE\Photos\can sucre.jpg">
            <a:extLst>
              <a:ext uri="{FF2B5EF4-FFF2-40B4-BE49-F238E27FC236}">
                <a16:creationId xmlns:a16="http://schemas.microsoft.com/office/drawing/2014/main" id="{27F6AF94-93BA-934E-8468-1F8D67446BD4}"/>
              </a:ext>
            </a:extLst>
          </p:cNvPr>
          <p:cNvPicPr>
            <a:picLocks noChangeAspect="1" noChangeArrowheads="1"/>
          </p:cNvPicPr>
          <p:nvPr/>
        </p:nvPicPr>
        <p:blipFill>
          <a:blip r:embed="rId10" cstate="print"/>
          <a:srcRect/>
          <a:stretch>
            <a:fillRect/>
          </a:stretch>
        </p:blipFill>
        <p:spPr bwMode="auto">
          <a:xfrm>
            <a:off x="89452" y="3040682"/>
            <a:ext cx="2197981" cy="1071570"/>
          </a:xfrm>
          <a:prstGeom prst="rect">
            <a:avLst/>
          </a:prstGeom>
          <a:noFill/>
        </p:spPr>
      </p:pic>
      <p:sp>
        <p:nvSpPr>
          <p:cNvPr id="30" name="Rectangle 29">
            <a:extLst>
              <a:ext uri="{FF2B5EF4-FFF2-40B4-BE49-F238E27FC236}">
                <a16:creationId xmlns:a16="http://schemas.microsoft.com/office/drawing/2014/main" id="{066D0291-9F5C-2D45-9BA2-B529EC8DAFDD}"/>
              </a:ext>
            </a:extLst>
          </p:cNvPr>
          <p:cNvSpPr/>
          <p:nvPr/>
        </p:nvSpPr>
        <p:spPr>
          <a:xfrm>
            <a:off x="2368867" y="1540483"/>
            <a:ext cx="7687434" cy="3846525"/>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Opportunités d’investissements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endParaRPr>
          </a:p>
          <a:p>
            <a:pPr marL="342900" marR="0" lvl="0"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Usine de Transformation agroalimentaire; </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Rizeries et maïseries ;</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Usines de production de farine;</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Usines de transformation de sésame,  d’arachide, de la spiruline et de karité;</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Aménagements hydro agricoles;</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Valorisation de la gomme arabique;</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Production des semences améliorées; </a:t>
            </a:r>
          </a:p>
          <a:p>
            <a:pPr marL="342900" marR="0" lvl="0"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fr-FR" sz="2000" b="1" i="0" u="none" strike="noStrike" kern="0" cap="none" spc="0" normalizeH="0" baseline="0" noProof="0" dirty="0">
                <a:ln>
                  <a:noFill/>
                </a:ln>
                <a:solidFill>
                  <a:prstClr val="black"/>
                </a:solidFill>
                <a:effectLst/>
                <a:uLnTx/>
                <a:uFillTx/>
                <a:latin typeface="Agency FB" pitchFamily="34" charset="0"/>
                <a:ea typeface="+mn-ea"/>
                <a:cs typeface="+mn-cs"/>
              </a:rPr>
              <a:t>Production des intrants; </a:t>
            </a:r>
          </a:p>
        </p:txBody>
      </p:sp>
      <p:pic>
        <p:nvPicPr>
          <p:cNvPr id="31" name="irc_ilrp_mut" descr="https://encrypted-tbn0.gstatic.com/images?q=tbn:ANd9GcS81DyfF0RYimtT9o2a_-pX5pqm90bmtmWJCdje7WVHDrBhgjLd1CIeDTE">
            <a:extLst>
              <a:ext uri="{FF2B5EF4-FFF2-40B4-BE49-F238E27FC236}">
                <a16:creationId xmlns:a16="http://schemas.microsoft.com/office/drawing/2014/main" id="{4DFC9244-CC5B-7E4A-9962-FADA36A0ACC7}"/>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4103" y="5683889"/>
            <a:ext cx="2283330" cy="1174111"/>
          </a:xfrm>
          <a:prstGeom prst="rect">
            <a:avLst/>
          </a:prstGeom>
          <a:noFill/>
          <a:ln>
            <a:noFill/>
          </a:ln>
        </p:spPr>
      </p:pic>
      <p:pic>
        <p:nvPicPr>
          <p:cNvPr id="32" name="Picture 7" descr="C:\Users\TOSHIBA PC\Desktop\ANIE\Photos\mangue.jpg">
            <a:extLst>
              <a:ext uri="{FF2B5EF4-FFF2-40B4-BE49-F238E27FC236}">
                <a16:creationId xmlns:a16="http://schemas.microsoft.com/office/drawing/2014/main" id="{58E8EF48-770F-124B-B07D-7394FD772876}"/>
              </a:ext>
            </a:extLst>
          </p:cNvPr>
          <p:cNvPicPr>
            <a:picLocks noChangeAspect="1" noChangeArrowheads="1"/>
          </p:cNvPicPr>
          <p:nvPr/>
        </p:nvPicPr>
        <p:blipFill>
          <a:blip r:embed="rId12" cstate="print"/>
          <a:srcRect/>
          <a:stretch>
            <a:fillRect/>
          </a:stretch>
        </p:blipFill>
        <p:spPr bwMode="auto">
          <a:xfrm>
            <a:off x="2325392" y="5458447"/>
            <a:ext cx="2358828" cy="1368473"/>
          </a:xfrm>
          <a:prstGeom prst="rect">
            <a:avLst/>
          </a:prstGeom>
          <a:noFill/>
        </p:spPr>
      </p:pic>
      <p:pic>
        <p:nvPicPr>
          <p:cNvPr id="33" name="Picture 2" descr="C:\Users\TOSHIBA PC\Desktop\ANIE\Photos\Agriculture.jpg">
            <a:extLst>
              <a:ext uri="{FF2B5EF4-FFF2-40B4-BE49-F238E27FC236}">
                <a16:creationId xmlns:a16="http://schemas.microsoft.com/office/drawing/2014/main" id="{316852F8-DB80-AA41-9D3E-BA97D2187D73}"/>
              </a:ext>
            </a:extLst>
          </p:cNvPr>
          <p:cNvPicPr>
            <a:picLocks noChangeAspect="1" noChangeArrowheads="1"/>
          </p:cNvPicPr>
          <p:nvPr/>
        </p:nvPicPr>
        <p:blipFill>
          <a:blip r:embed="rId13" cstate="print"/>
          <a:srcRect/>
          <a:stretch>
            <a:fillRect/>
          </a:stretch>
        </p:blipFill>
        <p:spPr bwMode="auto">
          <a:xfrm>
            <a:off x="421162" y="326359"/>
            <a:ext cx="2428892" cy="928694"/>
          </a:xfrm>
          <a:prstGeom prst="rect">
            <a:avLst/>
          </a:prstGeom>
          <a:noFill/>
        </p:spPr>
      </p:pic>
      <p:pic>
        <p:nvPicPr>
          <p:cNvPr id="34" name="Picture 2" descr="C:\Users\admin\Desktop\DSI\DOC INVESTIR\invest manifesta\table ronde forum abou-dhabi\ \ANIE\arachide.jpg">
            <a:extLst>
              <a:ext uri="{FF2B5EF4-FFF2-40B4-BE49-F238E27FC236}">
                <a16:creationId xmlns:a16="http://schemas.microsoft.com/office/drawing/2014/main" id="{66876255-052F-1346-BFAA-36DF4247A9AD}"/>
              </a:ext>
            </a:extLst>
          </p:cNvPr>
          <p:cNvPicPr>
            <a:picLocks noChangeAspect="1" noChangeArrowheads="1"/>
          </p:cNvPicPr>
          <p:nvPr/>
        </p:nvPicPr>
        <p:blipFill>
          <a:blip r:embed="rId14"/>
          <a:srcRect/>
          <a:stretch>
            <a:fillRect/>
          </a:stretch>
        </p:blipFill>
        <p:spPr bwMode="auto">
          <a:xfrm>
            <a:off x="9706" y="4183691"/>
            <a:ext cx="2277728" cy="1500198"/>
          </a:xfrm>
          <a:prstGeom prst="rect">
            <a:avLst/>
          </a:prstGeom>
          <a:noFill/>
        </p:spPr>
      </p:pic>
    </p:spTree>
    <p:extLst>
      <p:ext uri="{BB962C8B-B14F-4D97-AF65-F5344CB8AC3E}">
        <p14:creationId xmlns:p14="http://schemas.microsoft.com/office/powerpoint/2010/main" val="1395840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TotalTime>
  <Words>2730</Words>
  <Application>Microsoft Macintosh PowerPoint</Application>
  <PresentationFormat>Grand écran</PresentationFormat>
  <Paragraphs>694</Paragraphs>
  <Slides>33</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33</vt:i4>
      </vt:variant>
    </vt:vector>
  </HeadingPairs>
  <TitlesOfParts>
    <vt:vector size="44" baseType="lpstr">
      <vt:lpstr>ＭＳ Ｐゴシック</vt:lpstr>
      <vt:lpstr>Agency FB</vt:lpstr>
      <vt:lpstr>Aharoni</vt:lpstr>
      <vt:lpstr>Arial</vt:lpstr>
      <vt:lpstr>Calibri</vt:lpstr>
      <vt:lpstr>Calibri Light</vt:lpstr>
      <vt:lpstr>Mongolian Baiti</vt:lpstr>
      <vt:lpstr>Rockwell Condensed</vt:lpstr>
      <vt:lpstr>Times New Roman</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Utilisateur Microsoft Office</cp:lastModifiedBy>
  <cp:revision>27</cp:revision>
  <dcterms:created xsi:type="dcterms:W3CDTF">2019-04-13T15:34:17Z</dcterms:created>
  <dcterms:modified xsi:type="dcterms:W3CDTF">2019-07-06T19:51:58Z</dcterms:modified>
</cp:coreProperties>
</file>