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0" r:id="rId3"/>
    <p:sldId id="266" r:id="rId4"/>
    <p:sldId id="267" r:id="rId5"/>
    <p:sldId id="268" r:id="rId6"/>
    <p:sldId id="269" r:id="rId7"/>
    <p:sldId id="27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BFE2F8"/>
    <a:srgbClr val="55A9DB"/>
    <a:srgbClr val="FFFFFF"/>
    <a:srgbClr val="06A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/>
  </p:normalViewPr>
  <p:slideViewPr>
    <p:cSldViewPr snapToGrid="0">
      <p:cViewPr>
        <p:scale>
          <a:sx n="75" d="100"/>
          <a:sy n="75" d="100"/>
        </p:scale>
        <p:origin x="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9EDA-9FFE-4B9C-8542-A12B739CF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60003-3EAF-4969-AEA4-595A39615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281A5-6208-4BD4-93B1-E3392F8C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29809-68D6-42A6-B0BD-451F6613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3825F-68A0-4E54-AEA6-0C3AD72D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0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73A4-A7EB-4B74-B710-EC468E64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9A33A-C9A0-45C2-8A22-937BC074A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724D1-5480-42BB-9EAE-15E3F59A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0F6B5-6D63-4F91-BCE7-07AC54D7B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8E1D8-ECDC-400C-AC79-34DFD0E5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83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E486F7-4DF2-4887-AAA0-EC384A020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327BC-3A02-4380-926A-6A1BA694A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A2C13-8B10-4AA9-ABDE-28BF17DC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6D9FB-A95B-4158-B7DB-3189EEB3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628FB-8C55-4E05-A449-607A96B3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1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BEDC7-2F24-4A52-A7D4-D405B0DE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A62CA-CC85-4B12-AF1D-17FCC36B7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AF02F-D0FA-432C-ABAE-782D14376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0495B-4C99-41B7-A6A1-9AC8924B0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F1244-2E1E-4529-BCEE-B04AE79D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72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3493A-89E6-4304-B169-7F0EC3D7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C9314-2685-4B54-A8F6-9072220AB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E7F3D-42F2-41BA-8002-72E9B5193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8BED9-207C-4F61-8631-60F2DBF7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4C127-58D7-4778-935B-470978822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83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FF73F-E233-409D-8F39-04D0A9C6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9EFB0-FB98-4815-9C69-48FFE3B51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746EC-21AF-422E-9F1F-DD1BDAEDE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433C7-B150-40E4-BDC8-FC4E31356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F3191-FDA5-416B-8E04-9C65C324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B50AE-B24A-403E-8A88-63F928B6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97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D5D4-F606-4AD4-A82E-04D51812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E756E-67F1-4353-8148-42CAE47CD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E1D4F-F19E-473E-AF9E-F306F8095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8B41A5-A9BB-4F3F-99E3-C056A59A0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BCEAC-8631-4070-B8B4-C753A0637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7E329-BEC0-477D-8882-F549A60A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E3179A-C220-4974-B81E-F7B9B3BA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3FB64A-DE3C-4A62-BEE8-4F5E4C2B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47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C8107-825B-489F-9AD8-C3DAEE97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6075C-5D3A-4D29-A87F-A07A8032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CA5F8-6B90-4910-8F42-5CC323038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D8F01-B67C-4971-890E-9746821CF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51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1EFA4E-DBA3-4360-AA8A-C22492BC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6ECD1-49A8-4B2C-B0DC-2452AEEFA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08850-51A0-470E-9F34-C0656DD5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88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3CEB6-3D49-4A73-8E61-4698B604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AD362-2C29-4963-9BFC-269262D6A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D01F5-0674-4518-8AD0-C5C8DAA4F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A785B-7D8E-4273-BFE3-6AA9D65D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A1B11-39D2-46B1-808B-80E786A7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F1409-0578-41B8-8DED-C5F70356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12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052D-E06C-47A5-A7B1-EA24EBFC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3F78A-B584-42CA-A077-E33FC7EBC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7CC9E-E5EE-45CF-9FCF-7CEC4D7C7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2FD82-C334-4E01-9AB2-612482DE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5D987-95E5-4FAE-9EF8-6581E889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F005A-BAE6-4CDE-B847-5B379285A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7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8D35A5-B26F-42D3-BACB-08708FB3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21ACE-2F97-4304-B8AE-9EE7200BF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9307A-7182-471B-81EA-66CA53BBB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CA381-E034-42C2-9967-B8596373035A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CF61-68AD-4D51-A03A-31A74A886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AA5D-CC18-46A1-BD6F-8FDF1672D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EC47-505F-4639-8058-F1B2672C4B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66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jpeg"/><Relationship Id="rId5" Type="http://schemas.openxmlformats.org/officeDocument/2006/relationships/image" Target="../media/image4.png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" y="829723"/>
            <a:ext cx="10399446" cy="56988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4153" y="5571462"/>
            <a:ext cx="3957732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Etienne Konan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Directeur de la Clientèle des particuliers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Ecobank</a:t>
            </a:r>
            <a:r>
              <a:rPr lang="fr-FR" dirty="0" smtClean="0">
                <a:solidFill>
                  <a:schemeClr val="bg1"/>
                </a:solidFill>
              </a:rPr>
              <a:t> Tchad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44379" y="1393925"/>
            <a:ext cx="9357505" cy="224676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AVANCEES TECHNOLOGIQUES </a:t>
            </a:r>
          </a:p>
          <a:p>
            <a:r>
              <a:rPr lang="fr-F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 SECTEUR BANCAIRE</a:t>
            </a:r>
          </a:p>
          <a:p>
            <a:endParaRPr lang="fr-F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fr-F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Juillet </a:t>
            </a:r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</a:t>
            </a:r>
            <a:endParaRPr lang="en-US" sz="2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112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AD1AF8-666E-4A2F-8F4B-DABDB24DF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340"/>
            <a:ext cx="10132617" cy="9376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84579"/>
            <a:ext cx="821159" cy="6745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" y="834963"/>
            <a:ext cx="10087119" cy="567904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3579" y="1434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91440" bIns="91440"/>
          <a:lstStyle/>
          <a:p>
            <a:r>
              <a:rPr lang="fr-FR" sz="2000" b="1" dirty="0" smtClean="0">
                <a:solidFill>
                  <a:srgbClr val="026792"/>
                </a:solidFill>
                <a:latin typeface="Dax-Light" pitchFamily="-60" charset="0"/>
              </a:rPr>
              <a:t>Sommaire</a:t>
            </a:r>
            <a:endParaRPr lang="en-GB" sz="2000" b="1" dirty="0">
              <a:solidFill>
                <a:srgbClr val="026792"/>
              </a:solidFill>
              <a:latin typeface="Dax-Light" pitchFamily="-60" charset="0"/>
            </a:endParaRPr>
          </a:p>
          <a:p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33082" y="9144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buClr>
                <a:srgbClr val="005B82"/>
              </a:buClr>
              <a:buAutoNum type="arabicPeriod"/>
              <a:tabLst>
                <a:tab pos="709295" algn="ctr"/>
              </a:tabLst>
            </a:pPr>
            <a:r>
              <a:rPr lang="en-US" sz="2000" b="1" dirty="0" err="1" smtClean="0">
                <a:solidFill>
                  <a:srgbClr val="026792"/>
                </a:solidFill>
                <a:latin typeface="Dax"/>
              </a:rPr>
              <a:t>Définitions</a:t>
            </a:r>
            <a:endParaRPr lang="en-US" sz="2000" b="1" dirty="0" smtClean="0">
              <a:solidFill>
                <a:srgbClr val="026792"/>
              </a:solidFill>
              <a:latin typeface="Dax"/>
            </a:endParaRPr>
          </a:p>
          <a:p>
            <a:pPr marL="342900" indent="-342900" eaLnBrk="0" hangingPunct="0">
              <a:lnSpc>
                <a:spcPct val="150000"/>
              </a:lnSpc>
              <a:buClr>
                <a:srgbClr val="005B82"/>
              </a:buClr>
              <a:buAutoNum type="arabicPeriod"/>
              <a:tabLst>
                <a:tab pos="709295" algn="ctr"/>
              </a:tabLst>
            </a:pPr>
            <a:endParaRPr lang="en-US" sz="2000" b="1" dirty="0" smtClean="0">
              <a:solidFill>
                <a:srgbClr val="026792"/>
              </a:solidFill>
              <a:latin typeface="Dax"/>
            </a:endParaRPr>
          </a:p>
          <a:p>
            <a:pPr marL="342900" indent="-342900" eaLnBrk="0" hangingPunct="0">
              <a:lnSpc>
                <a:spcPct val="150000"/>
              </a:lnSpc>
              <a:buClr>
                <a:srgbClr val="005B82"/>
              </a:buClr>
              <a:buAutoNum type="arabicPeriod"/>
              <a:tabLst>
                <a:tab pos="709295" algn="ctr"/>
              </a:tabLst>
            </a:pPr>
            <a:r>
              <a:rPr lang="en-US" sz="2000" b="1" dirty="0" smtClean="0">
                <a:solidFill>
                  <a:srgbClr val="026792"/>
                </a:solidFill>
                <a:latin typeface="Dax"/>
              </a:rPr>
              <a:t>Le </a:t>
            </a:r>
            <a:r>
              <a:rPr lang="en-US" sz="2000" b="1" dirty="0" err="1" smtClean="0">
                <a:solidFill>
                  <a:srgbClr val="026792"/>
                </a:solidFill>
                <a:latin typeface="Dax"/>
              </a:rPr>
              <a:t>secteur</a:t>
            </a:r>
            <a:r>
              <a:rPr lang="en-US" sz="2000" b="1" dirty="0" smtClean="0">
                <a:solidFill>
                  <a:srgbClr val="026792"/>
                </a:solidFill>
                <a:latin typeface="Dax"/>
              </a:rPr>
              <a:t> </a:t>
            </a:r>
            <a:r>
              <a:rPr lang="en-US" sz="2000" b="1" dirty="0" err="1" smtClean="0">
                <a:solidFill>
                  <a:srgbClr val="026792"/>
                </a:solidFill>
                <a:latin typeface="Dax"/>
              </a:rPr>
              <a:t>bancaire</a:t>
            </a:r>
            <a:r>
              <a:rPr lang="en-US" sz="2000" b="1" dirty="0" smtClean="0">
                <a:solidFill>
                  <a:srgbClr val="026792"/>
                </a:solidFill>
                <a:latin typeface="Dax"/>
              </a:rPr>
              <a:t> </a:t>
            </a:r>
            <a:r>
              <a:rPr lang="en-US" sz="2000" b="1" dirty="0" err="1" smtClean="0">
                <a:solidFill>
                  <a:srgbClr val="026792"/>
                </a:solidFill>
                <a:latin typeface="Dax"/>
              </a:rPr>
              <a:t>il</a:t>
            </a:r>
            <a:r>
              <a:rPr lang="en-US" sz="2000" b="1" dirty="0" smtClean="0">
                <a:solidFill>
                  <a:srgbClr val="026792"/>
                </a:solidFill>
                <a:latin typeface="Dax"/>
              </a:rPr>
              <a:t> y a 20 </a:t>
            </a:r>
            <a:r>
              <a:rPr lang="en-US" sz="2000" b="1" dirty="0" err="1" smtClean="0">
                <a:solidFill>
                  <a:srgbClr val="026792"/>
                </a:solidFill>
                <a:latin typeface="Dax"/>
              </a:rPr>
              <a:t>ans</a:t>
            </a:r>
            <a:r>
              <a:rPr lang="en-US" sz="2000" b="1" dirty="0" smtClean="0">
                <a:solidFill>
                  <a:srgbClr val="026792"/>
                </a:solidFill>
                <a:latin typeface="Dax"/>
              </a:rPr>
              <a:t> et </a:t>
            </a:r>
            <a:r>
              <a:rPr lang="en-US" sz="2000" b="1" dirty="0" err="1" smtClean="0">
                <a:solidFill>
                  <a:srgbClr val="026792"/>
                </a:solidFill>
                <a:latin typeface="Dax"/>
              </a:rPr>
              <a:t>aujourd’hui</a:t>
            </a:r>
            <a:endParaRPr lang="en-US" sz="2000" b="1" dirty="0" smtClean="0">
              <a:solidFill>
                <a:srgbClr val="026792"/>
              </a:solidFill>
              <a:latin typeface="Dax"/>
            </a:endParaRPr>
          </a:p>
          <a:p>
            <a:pPr marL="342900" indent="-342900" eaLnBrk="0" hangingPunct="0">
              <a:lnSpc>
                <a:spcPct val="150000"/>
              </a:lnSpc>
              <a:buClr>
                <a:srgbClr val="005B82"/>
              </a:buClr>
              <a:buAutoNum type="arabicPeriod"/>
              <a:tabLst>
                <a:tab pos="709295" algn="ctr"/>
              </a:tabLst>
            </a:pPr>
            <a:endParaRPr lang="en-US" sz="2000" b="1" dirty="0" smtClean="0">
              <a:solidFill>
                <a:srgbClr val="026792"/>
              </a:solidFill>
              <a:latin typeface="Dax"/>
            </a:endParaRPr>
          </a:p>
          <a:p>
            <a:pPr marL="342900" indent="-342900" eaLnBrk="0" hangingPunct="0">
              <a:lnSpc>
                <a:spcPct val="150000"/>
              </a:lnSpc>
              <a:buClr>
                <a:srgbClr val="005B82"/>
              </a:buClr>
              <a:buAutoNum type="arabicPeriod"/>
              <a:tabLst>
                <a:tab pos="709295" algn="ctr"/>
              </a:tabLst>
            </a:pPr>
            <a:r>
              <a:rPr lang="en-US" sz="2000" b="1" dirty="0" smtClean="0">
                <a:solidFill>
                  <a:srgbClr val="026792"/>
                </a:solidFill>
                <a:latin typeface="Dax"/>
              </a:rPr>
              <a:t>Evolutions </a:t>
            </a:r>
            <a:r>
              <a:rPr lang="en-US" sz="2000" b="1" dirty="0" err="1" smtClean="0">
                <a:solidFill>
                  <a:srgbClr val="026792"/>
                </a:solidFill>
                <a:latin typeface="Dax"/>
              </a:rPr>
              <a:t>technologiques</a:t>
            </a:r>
            <a:endParaRPr lang="en-US" sz="2000" b="1" dirty="0" smtClean="0">
              <a:solidFill>
                <a:srgbClr val="026792"/>
              </a:solidFill>
              <a:latin typeface="Dax"/>
            </a:endParaRPr>
          </a:p>
          <a:p>
            <a:pPr marL="342900" indent="-342900" eaLnBrk="0" hangingPunct="0">
              <a:lnSpc>
                <a:spcPct val="150000"/>
              </a:lnSpc>
              <a:buClr>
                <a:srgbClr val="005B82"/>
              </a:buClr>
              <a:buAutoNum type="arabicPeriod"/>
              <a:tabLst>
                <a:tab pos="709295" algn="ctr"/>
              </a:tabLst>
            </a:pPr>
            <a:endParaRPr lang="en-US" sz="2000" b="1" dirty="0" smtClean="0">
              <a:solidFill>
                <a:srgbClr val="026792"/>
              </a:solidFill>
              <a:latin typeface="Dax"/>
            </a:endParaRPr>
          </a:p>
          <a:p>
            <a:pPr marL="342900" indent="-342900" eaLnBrk="0" hangingPunct="0">
              <a:lnSpc>
                <a:spcPct val="150000"/>
              </a:lnSpc>
              <a:buClr>
                <a:srgbClr val="005B82"/>
              </a:buClr>
              <a:buAutoNum type="arabicPeriod"/>
              <a:tabLst>
                <a:tab pos="709295" algn="ctr"/>
              </a:tabLst>
            </a:pPr>
            <a:r>
              <a:rPr lang="en-US" sz="2000" b="1" dirty="0" smtClean="0">
                <a:solidFill>
                  <a:srgbClr val="026792"/>
                </a:solidFill>
                <a:latin typeface="Dax"/>
              </a:rPr>
              <a:t>Perspectives</a:t>
            </a:r>
            <a:endParaRPr lang="en-US" sz="2000" b="1" dirty="0">
              <a:solidFill>
                <a:srgbClr val="026792"/>
              </a:solidFill>
              <a:latin typeface="Dax"/>
            </a:endParaRPr>
          </a:p>
        </p:txBody>
      </p:sp>
    </p:spTree>
    <p:extLst>
      <p:ext uri="{BB962C8B-B14F-4D97-AF65-F5344CB8AC3E}">
        <p14:creationId xmlns:p14="http://schemas.microsoft.com/office/powerpoint/2010/main" val="26701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3579" y="1434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91440" bIns="91440"/>
          <a:lstStyle/>
          <a:p>
            <a:r>
              <a:rPr lang="fr-FR" sz="2000" b="1" dirty="0" smtClean="0">
                <a:solidFill>
                  <a:srgbClr val="026792"/>
                </a:solidFill>
                <a:latin typeface="Dax-Light" pitchFamily="-60" charset="0"/>
              </a:rPr>
              <a:t>Définitions</a:t>
            </a:r>
            <a:endParaRPr lang="en-GB" sz="2000" b="1" dirty="0">
              <a:solidFill>
                <a:srgbClr val="026792"/>
              </a:solidFill>
              <a:latin typeface="Dax-Light" pitchFamily="-60" charset="0"/>
            </a:endParaRPr>
          </a:p>
          <a:p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33081" y="914400"/>
            <a:ext cx="9719441" cy="32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buClr>
                <a:srgbClr val="005B82"/>
              </a:buClr>
              <a:tabLst>
                <a:tab pos="709295" algn="ctr"/>
              </a:tabLst>
            </a:pPr>
            <a:r>
              <a:rPr lang="fr-FR" dirty="0">
                <a:solidFill>
                  <a:srgbClr val="026792"/>
                </a:solidFill>
                <a:latin typeface="Dax"/>
              </a:rPr>
              <a:t>Les établissements de crédit sont les organismes qui effectuent </a:t>
            </a:r>
            <a:r>
              <a:rPr lang="fr-FR" dirty="0" smtClean="0">
                <a:solidFill>
                  <a:srgbClr val="026792"/>
                </a:solidFill>
                <a:latin typeface="Dax"/>
              </a:rPr>
              <a:t>à titre </a:t>
            </a:r>
            <a:r>
              <a:rPr lang="fr-FR" dirty="0">
                <a:solidFill>
                  <a:srgbClr val="026792"/>
                </a:solidFill>
                <a:latin typeface="Dax"/>
              </a:rPr>
              <a:t>habituel des opérations de banque. Celles-ci </a:t>
            </a:r>
            <a:r>
              <a:rPr lang="fr-FR" dirty="0" smtClean="0">
                <a:solidFill>
                  <a:srgbClr val="026792"/>
                </a:solidFill>
                <a:latin typeface="Dax"/>
              </a:rPr>
              <a:t>comprennent:</a:t>
            </a:r>
          </a:p>
          <a:p>
            <a:pPr marL="285750" indent="-285750" eaLnBrk="0" hangingPunct="0">
              <a:lnSpc>
                <a:spcPct val="150000"/>
              </a:lnSpc>
              <a:buClr>
                <a:srgbClr val="005B82"/>
              </a:buClr>
              <a:buFont typeface="Arial" panose="020B0604020202020204" pitchFamily="34" charset="0"/>
              <a:buChar char="•"/>
              <a:tabLst>
                <a:tab pos="709295" algn="ctr"/>
              </a:tabLst>
            </a:pPr>
            <a:r>
              <a:rPr lang="fr-FR" dirty="0" smtClean="0">
                <a:solidFill>
                  <a:srgbClr val="026792"/>
                </a:solidFill>
                <a:latin typeface="Dax"/>
              </a:rPr>
              <a:t>la </a:t>
            </a:r>
            <a:r>
              <a:rPr lang="fr-FR" dirty="0">
                <a:solidFill>
                  <a:srgbClr val="026792"/>
                </a:solidFill>
                <a:latin typeface="Dax"/>
              </a:rPr>
              <a:t>réception de </a:t>
            </a:r>
            <a:r>
              <a:rPr lang="fr-FR" dirty="0" smtClean="0">
                <a:solidFill>
                  <a:srgbClr val="026792"/>
                </a:solidFill>
                <a:latin typeface="Dax"/>
              </a:rPr>
              <a:t>fonds du public</a:t>
            </a:r>
            <a:r>
              <a:rPr lang="fr-FR" dirty="0">
                <a:solidFill>
                  <a:srgbClr val="026792"/>
                </a:solidFill>
                <a:latin typeface="Dax"/>
              </a:rPr>
              <a:t>;</a:t>
            </a:r>
            <a:endParaRPr lang="fr-FR" dirty="0" smtClean="0">
              <a:solidFill>
                <a:srgbClr val="026792"/>
              </a:solidFill>
              <a:latin typeface="Dax"/>
            </a:endParaRPr>
          </a:p>
          <a:p>
            <a:pPr marL="285750" indent="-285750" eaLnBrk="0" hangingPunct="0">
              <a:lnSpc>
                <a:spcPct val="150000"/>
              </a:lnSpc>
              <a:buClr>
                <a:srgbClr val="005B82"/>
              </a:buClr>
              <a:buFont typeface="Arial" panose="020B0604020202020204" pitchFamily="34" charset="0"/>
              <a:buChar char="•"/>
              <a:tabLst>
                <a:tab pos="709295" algn="ctr"/>
              </a:tabLst>
            </a:pPr>
            <a:r>
              <a:rPr lang="fr-FR" dirty="0" smtClean="0">
                <a:solidFill>
                  <a:srgbClr val="026792"/>
                </a:solidFill>
                <a:latin typeface="Dax"/>
              </a:rPr>
              <a:t>l’octroi </a:t>
            </a:r>
            <a:r>
              <a:rPr lang="fr-FR" dirty="0">
                <a:solidFill>
                  <a:srgbClr val="026792"/>
                </a:solidFill>
                <a:latin typeface="Dax"/>
              </a:rPr>
              <a:t>de </a:t>
            </a:r>
            <a:r>
              <a:rPr lang="fr-FR" dirty="0" smtClean="0">
                <a:solidFill>
                  <a:srgbClr val="026792"/>
                </a:solidFill>
                <a:latin typeface="Dax"/>
              </a:rPr>
              <a:t>crédits</a:t>
            </a:r>
            <a:r>
              <a:rPr lang="fr-FR" dirty="0">
                <a:solidFill>
                  <a:srgbClr val="026792"/>
                </a:solidFill>
                <a:latin typeface="Dax"/>
              </a:rPr>
              <a:t>;</a:t>
            </a:r>
            <a:endParaRPr lang="fr-FR" dirty="0" smtClean="0">
              <a:solidFill>
                <a:srgbClr val="026792"/>
              </a:solidFill>
              <a:latin typeface="Dax"/>
            </a:endParaRPr>
          </a:p>
          <a:p>
            <a:pPr marL="285750" indent="-285750" eaLnBrk="0" hangingPunct="0">
              <a:lnSpc>
                <a:spcPct val="150000"/>
              </a:lnSpc>
              <a:buClr>
                <a:srgbClr val="005B82"/>
              </a:buClr>
              <a:buFont typeface="Arial" panose="020B0604020202020204" pitchFamily="34" charset="0"/>
              <a:buChar char="•"/>
              <a:tabLst>
                <a:tab pos="709295" algn="ctr"/>
              </a:tabLst>
            </a:pPr>
            <a:r>
              <a:rPr lang="fr-FR" dirty="0" smtClean="0">
                <a:solidFill>
                  <a:srgbClr val="026792"/>
                </a:solidFill>
                <a:latin typeface="Dax"/>
              </a:rPr>
              <a:t>la </a:t>
            </a:r>
            <a:r>
              <a:rPr lang="fr-FR" dirty="0">
                <a:solidFill>
                  <a:srgbClr val="026792"/>
                </a:solidFill>
                <a:latin typeface="Dax"/>
              </a:rPr>
              <a:t>délivrance de garanties en faveur </a:t>
            </a:r>
            <a:r>
              <a:rPr lang="fr-FR" dirty="0" smtClean="0">
                <a:solidFill>
                  <a:srgbClr val="026792"/>
                </a:solidFill>
                <a:latin typeface="Dax"/>
              </a:rPr>
              <a:t>d’autres établissements </a:t>
            </a:r>
            <a:r>
              <a:rPr lang="fr-FR" dirty="0">
                <a:solidFill>
                  <a:srgbClr val="026792"/>
                </a:solidFill>
                <a:latin typeface="Dax"/>
              </a:rPr>
              <a:t>de </a:t>
            </a:r>
            <a:r>
              <a:rPr lang="fr-FR" dirty="0" smtClean="0">
                <a:solidFill>
                  <a:srgbClr val="026792"/>
                </a:solidFill>
                <a:latin typeface="Dax"/>
              </a:rPr>
              <a:t>crédit; </a:t>
            </a:r>
          </a:p>
          <a:p>
            <a:pPr marL="285750" indent="-285750" eaLnBrk="0" hangingPunct="0">
              <a:lnSpc>
                <a:spcPct val="150000"/>
              </a:lnSpc>
              <a:buClr>
                <a:srgbClr val="005B82"/>
              </a:buClr>
              <a:buFont typeface="Arial" panose="020B0604020202020204" pitchFamily="34" charset="0"/>
              <a:buChar char="•"/>
              <a:tabLst>
                <a:tab pos="709295" algn="ctr"/>
              </a:tabLst>
            </a:pPr>
            <a:r>
              <a:rPr lang="fr-FR" b="1" u="sng" dirty="0" smtClean="0">
                <a:solidFill>
                  <a:srgbClr val="026792"/>
                </a:solidFill>
                <a:latin typeface="Dax"/>
              </a:rPr>
              <a:t>la </a:t>
            </a:r>
            <a:r>
              <a:rPr lang="fr-FR" b="1" u="sng" dirty="0">
                <a:solidFill>
                  <a:srgbClr val="026792"/>
                </a:solidFill>
                <a:latin typeface="Dax"/>
              </a:rPr>
              <a:t>mise à la disposition de la clientèle</a:t>
            </a:r>
            <a:r>
              <a:rPr lang="fr-FR" dirty="0">
                <a:solidFill>
                  <a:srgbClr val="026792"/>
                </a:solidFill>
                <a:latin typeface="Dax"/>
              </a:rPr>
              <a:t> </a:t>
            </a:r>
            <a:r>
              <a:rPr lang="fr-FR" dirty="0" smtClean="0">
                <a:solidFill>
                  <a:srgbClr val="026792"/>
                </a:solidFill>
                <a:latin typeface="Dax"/>
              </a:rPr>
              <a:t>et; </a:t>
            </a:r>
          </a:p>
          <a:p>
            <a:pPr marL="285750" indent="-285750" eaLnBrk="0" hangingPunct="0">
              <a:lnSpc>
                <a:spcPct val="150000"/>
              </a:lnSpc>
              <a:buClr>
                <a:srgbClr val="005B82"/>
              </a:buClr>
              <a:buFont typeface="Arial" panose="020B0604020202020204" pitchFamily="34" charset="0"/>
              <a:buChar char="•"/>
              <a:tabLst>
                <a:tab pos="709295" algn="ctr"/>
              </a:tabLst>
            </a:pPr>
            <a:r>
              <a:rPr lang="fr-FR" b="1" u="sng" dirty="0" smtClean="0">
                <a:solidFill>
                  <a:srgbClr val="026792"/>
                </a:solidFill>
                <a:latin typeface="Dax"/>
              </a:rPr>
              <a:t>la </a:t>
            </a:r>
            <a:r>
              <a:rPr lang="fr-FR" b="1" u="sng" dirty="0">
                <a:solidFill>
                  <a:srgbClr val="026792"/>
                </a:solidFill>
                <a:latin typeface="Dax"/>
              </a:rPr>
              <a:t>gestion </a:t>
            </a:r>
            <a:r>
              <a:rPr lang="fr-FR" b="1" u="sng" dirty="0" smtClean="0">
                <a:solidFill>
                  <a:srgbClr val="026792"/>
                </a:solidFill>
                <a:latin typeface="Dax"/>
              </a:rPr>
              <a:t>de moyens </a:t>
            </a:r>
            <a:r>
              <a:rPr lang="fr-FR" b="1" u="sng" dirty="0">
                <a:solidFill>
                  <a:srgbClr val="026792"/>
                </a:solidFill>
                <a:latin typeface="Dax"/>
              </a:rPr>
              <a:t>de paiement</a:t>
            </a:r>
            <a:r>
              <a:rPr lang="fr-FR" dirty="0">
                <a:solidFill>
                  <a:srgbClr val="026792"/>
                </a:solidFill>
                <a:latin typeface="Dax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20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0" y="834962"/>
            <a:ext cx="9864278" cy="5671716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66330" y="431115"/>
            <a:ext cx="22128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91440" bIns="91440"/>
          <a:lstStyle/>
          <a:p>
            <a:r>
              <a:rPr lang="fr-FR" sz="2000" b="1" dirty="0" smtClean="0">
                <a:solidFill>
                  <a:srgbClr val="026792"/>
                </a:solidFill>
                <a:latin typeface="Dax-Light" pitchFamily="-60" charset="0"/>
              </a:rPr>
              <a:t>…Il y a 20 ans</a:t>
            </a:r>
            <a:endParaRPr lang="en-GB" sz="2000" b="1" dirty="0">
              <a:solidFill>
                <a:srgbClr val="026792"/>
              </a:solidFill>
              <a:latin typeface="Dax-Light" pitchFamily="-60" charset="0"/>
            </a:endParaRPr>
          </a:p>
          <a:p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2342079" y="894588"/>
            <a:ext cx="2932563" cy="1436569"/>
          </a:xfrm>
          <a:custGeom>
            <a:avLst/>
            <a:gdLst>
              <a:gd name="connsiteX0" fmla="*/ 0 w 4447032"/>
              <a:gd name="connsiteY0" fmla="*/ 1979676 h 1979676"/>
              <a:gd name="connsiteX1" fmla="*/ 4447032 w 4447032"/>
              <a:gd name="connsiteY1" fmla="*/ 1979676 h 1979676"/>
              <a:gd name="connsiteX2" fmla="*/ 4447032 w 4447032"/>
              <a:gd name="connsiteY2" fmla="*/ 0 h 1979676"/>
              <a:gd name="connsiteX3" fmla="*/ 0 w 4447032"/>
              <a:gd name="connsiteY3" fmla="*/ 0 h 1979676"/>
              <a:gd name="connsiteX4" fmla="*/ 0 w 4447032"/>
              <a:gd name="connsiteY4" fmla="*/ 1979676 h 19796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47032" h="1979676">
                <a:moveTo>
                  <a:pt x="0" y="1979676"/>
                </a:moveTo>
                <a:lnTo>
                  <a:pt x="4447032" y="1979676"/>
                </a:lnTo>
                <a:lnTo>
                  <a:pt x="4447032" y="0"/>
                </a:lnTo>
                <a:lnTo>
                  <a:pt x="0" y="0"/>
                </a:lnTo>
                <a:lnTo>
                  <a:pt x="0" y="1979676"/>
                </a:lnTo>
              </a:path>
            </a:pathLst>
          </a:custGeom>
          <a:solidFill>
            <a:srgbClr val="C0FFED">
              <a:alpha val="100000"/>
            </a:srgb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zh-CN" dirty="0" smtClean="0">
                <a:solidFill>
                  <a:srgbClr val="026792"/>
                </a:solidFill>
                <a:latin typeface="Dax"/>
              </a:rPr>
              <a:t>5 </a:t>
            </a:r>
            <a:r>
              <a:rPr lang="fr-FR" altLang="zh-CN" dirty="0">
                <a:solidFill>
                  <a:srgbClr val="026792"/>
                </a:solidFill>
                <a:latin typeface="Dax"/>
              </a:rPr>
              <a:t>banques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zh-CN" dirty="0" smtClean="0">
                <a:solidFill>
                  <a:srgbClr val="026792"/>
                </a:solidFill>
                <a:latin typeface="Dax"/>
              </a:rPr>
              <a:t>~15 000 clients</a:t>
            </a:r>
            <a:endParaRPr lang="fr-FR" altLang="zh-CN" dirty="0">
              <a:solidFill>
                <a:srgbClr val="026792"/>
              </a:solidFill>
              <a:latin typeface="Dax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zh-CN" dirty="0" smtClean="0">
                <a:solidFill>
                  <a:srgbClr val="026792"/>
                </a:solidFill>
                <a:latin typeface="Dax"/>
              </a:rPr>
              <a:t>11 agences</a:t>
            </a:r>
            <a:endParaRPr lang="zh-CN" altLang="en-US" dirty="0">
              <a:solidFill>
                <a:srgbClr val="026792"/>
              </a:solidFill>
              <a:latin typeface="Dax"/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250116" y="885445"/>
            <a:ext cx="1934735" cy="1438379"/>
          </a:xfrm>
          <a:custGeom>
            <a:avLst/>
            <a:gdLst>
              <a:gd name="connsiteX0" fmla="*/ 0 w 1528572"/>
              <a:gd name="connsiteY0" fmla="*/ 1979675 h 1979676"/>
              <a:gd name="connsiteX1" fmla="*/ 1528572 w 1528572"/>
              <a:gd name="connsiteY1" fmla="*/ 1979675 h 1979676"/>
              <a:gd name="connsiteX2" fmla="*/ 1528572 w 1528572"/>
              <a:gd name="connsiteY2" fmla="*/ 0 h 1979676"/>
              <a:gd name="connsiteX3" fmla="*/ 0 w 1528572"/>
              <a:gd name="connsiteY3" fmla="*/ 0 h 1979676"/>
              <a:gd name="connsiteX4" fmla="*/ 0 w 1528572"/>
              <a:gd name="connsiteY4" fmla="*/ 1979675 h 19796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28572" h="1979676">
                <a:moveTo>
                  <a:pt x="0" y="1979675"/>
                </a:moveTo>
                <a:lnTo>
                  <a:pt x="1528572" y="1979675"/>
                </a:lnTo>
                <a:lnTo>
                  <a:pt x="1528572" y="0"/>
                </a:lnTo>
                <a:lnTo>
                  <a:pt x="0" y="0"/>
                </a:lnTo>
                <a:lnTo>
                  <a:pt x="0" y="1979675"/>
                </a:lnTo>
              </a:path>
            </a:pathLst>
          </a:custGeom>
          <a:solidFill>
            <a:srgbClr val="00C58D">
              <a:alpha val="100000"/>
            </a:srgb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zh-CN" b="1" kern="0" dirty="0">
                <a:solidFill>
                  <a:prstClr val="white"/>
                </a:solidFill>
                <a:latin typeface="Dax"/>
                <a:ea typeface="宋体" panose="02010600030101010101" pitchFamily="2" charset="-122"/>
              </a:rPr>
              <a:t>Paysage bancaire</a:t>
            </a:r>
            <a:endParaRPr lang="zh-CN" altLang="en-US" b="1" kern="0" dirty="0">
              <a:solidFill>
                <a:prstClr val="white"/>
              </a:solidFill>
              <a:latin typeface="Dax"/>
              <a:ea typeface="宋体" panose="02010600030101010101" pitchFamily="2" charset="-122"/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2342079" y="2378487"/>
            <a:ext cx="2932563" cy="1484375"/>
          </a:xfrm>
          <a:custGeom>
            <a:avLst/>
            <a:gdLst>
              <a:gd name="connsiteX0" fmla="*/ 0 w 4447032"/>
              <a:gd name="connsiteY0" fmla="*/ 1484375 h 1484375"/>
              <a:gd name="connsiteX1" fmla="*/ 4447032 w 4447032"/>
              <a:gd name="connsiteY1" fmla="*/ 1484375 h 1484375"/>
              <a:gd name="connsiteX2" fmla="*/ 4447032 w 4447032"/>
              <a:gd name="connsiteY2" fmla="*/ 0 h 1484375"/>
              <a:gd name="connsiteX3" fmla="*/ 0 w 4447032"/>
              <a:gd name="connsiteY3" fmla="*/ 0 h 1484375"/>
              <a:gd name="connsiteX4" fmla="*/ 0 w 4447032"/>
              <a:gd name="connsiteY4" fmla="*/ 1484375 h 14843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47032" h="1484375">
                <a:moveTo>
                  <a:pt x="0" y="1484375"/>
                </a:moveTo>
                <a:lnTo>
                  <a:pt x="4447032" y="1484375"/>
                </a:lnTo>
                <a:lnTo>
                  <a:pt x="4447032" y="0"/>
                </a:lnTo>
                <a:lnTo>
                  <a:pt x="0" y="0"/>
                </a:lnTo>
                <a:lnTo>
                  <a:pt x="0" y="1484375"/>
                </a:lnTo>
              </a:path>
            </a:pathLst>
          </a:custGeom>
          <a:solidFill>
            <a:srgbClr val="BEECFF">
              <a:alpha val="100000"/>
            </a:srgb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zh-CN" dirty="0" smtClean="0">
                <a:solidFill>
                  <a:srgbClr val="026792"/>
                </a:solidFill>
                <a:latin typeface="Dax"/>
              </a:rPr>
              <a:t>Espèces 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zh-CN" dirty="0" smtClean="0">
                <a:solidFill>
                  <a:srgbClr val="026792"/>
                </a:solidFill>
                <a:latin typeface="Dax"/>
              </a:rPr>
              <a:t>Chèque </a:t>
            </a:r>
            <a:r>
              <a:rPr lang="fr-FR" altLang="zh-CN" dirty="0">
                <a:solidFill>
                  <a:srgbClr val="026792"/>
                </a:solidFill>
                <a:latin typeface="Dax"/>
              </a:rPr>
              <a:t>de banque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zh-CN" dirty="0">
                <a:solidFill>
                  <a:srgbClr val="026792"/>
                </a:solidFill>
                <a:latin typeface="Dax"/>
              </a:rPr>
              <a:t>Chèque de voyage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zh-CN" dirty="0">
                <a:solidFill>
                  <a:srgbClr val="026792"/>
                </a:solidFill>
                <a:latin typeface="Dax"/>
              </a:rPr>
              <a:t>Ordre de virement</a:t>
            </a:r>
            <a:endParaRPr lang="zh-CN" altLang="en-US" dirty="0">
              <a:solidFill>
                <a:srgbClr val="026792"/>
              </a:solidFill>
              <a:latin typeface="Dax"/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250116" y="2378487"/>
            <a:ext cx="1934735" cy="1484375"/>
          </a:xfrm>
          <a:custGeom>
            <a:avLst/>
            <a:gdLst>
              <a:gd name="connsiteX0" fmla="*/ 0 w 1528572"/>
              <a:gd name="connsiteY0" fmla="*/ 1484375 h 1484375"/>
              <a:gd name="connsiteX1" fmla="*/ 1528572 w 1528572"/>
              <a:gd name="connsiteY1" fmla="*/ 1484375 h 1484375"/>
              <a:gd name="connsiteX2" fmla="*/ 1528572 w 1528572"/>
              <a:gd name="connsiteY2" fmla="*/ 0 h 1484375"/>
              <a:gd name="connsiteX3" fmla="*/ 0 w 1528572"/>
              <a:gd name="connsiteY3" fmla="*/ 0 h 1484375"/>
              <a:gd name="connsiteX4" fmla="*/ 0 w 1528572"/>
              <a:gd name="connsiteY4" fmla="*/ 1484375 h 14843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28572" h="1484375">
                <a:moveTo>
                  <a:pt x="0" y="1484375"/>
                </a:moveTo>
                <a:lnTo>
                  <a:pt x="1528572" y="1484375"/>
                </a:lnTo>
                <a:lnTo>
                  <a:pt x="1528572" y="0"/>
                </a:lnTo>
                <a:lnTo>
                  <a:pt x="0" y="0"/>
                </a:lnTo>
                <a:lnTo>
                  <a:pt x="0" y="1484375"/>
                </a:lnTo>
              </a:path>
            </a:pathLst>
          </a:custGeom>
          <a:solidFill>
            <a:srgbClr val="0082BB">
              <a:alpha val="100000"/>
            </a:srgb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fr-FR" altLang="zh-CN" b="1" kern="0" dirty="0" smtClean="0">
                <a:solidFill>
                  <a:prstClr val="white"/>
                </a:solidFill>
                <a:latin typeface="Dax"/>
                <a:ea typeface="宋体" panose="02010600030101010101" pitchFamily="2" charset="-122"/>
              </a:rPr>
              <a:t>Instruments de </a:t>
            </a:r>
            <a:r>
              <a:rPr lang="fr-FR" altLang="zh-CN" b="1" kern="0" dirty="0">
                <a:solidFill>
                  <a:prstClr val="white"/>
                </a:solidFill>
                <a:latin typeface="Dax"/>
                <a:ea typeface="宋体" panose="02010600030101010101" pitchFamily="2" charset="-122"/>
              </a:rPr>
              <a:t>paiements</a:t>
            </a:r>
          </a:p>
        </p:txBody>
      </p:sp>
      <p:sp>
        <p:nvSpPr>
          <p:cNvPr id="43" name="Freeform 3"/>
          <p:cNvSpPr/>
          <p:nvPr/>
        </p:nvSpPr>
        <p:spPr>
          <a:xfrm rot="5400000">
            <a:off x="3610939" y="4427586"/>
            <a:ext cx="335381" cy="2915018"/>
          </a:xfrm>
          <a:custGeom>
            <a:avLst/>
            <a:gdLst>
              <a:gd name="connsiteX0" fmla="*/ 9905 w 39623"/>
              <a:gd name="connsiteY0" fmla="*/ 9905 h 3011932"/>
              <a:gd name="connsiteX1" fmla="*/ 9905 w 39623"/>
              <a:gd name="connsiteY1" fmla="*/ 3002025 h 30119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623" h="3011932">
                <a:moveTo>
                  <a:pt x="9905" y="9905"/>
                </a:moveTo>
                <a:lnTo>
                  <a:pt x="9905" y="3002025"/>
                </a:lnTo>
              </a:path>
            </a:pathLst>
          </a:custGeom>
          <a:ln w="25400">
            <a:solidFill>
              <a:srgbClr val="005B7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 rot="5400000">
            <a:off x="3614194" y="5675538"/>
            <a:ext cx="184570" cy="574548"/>
          </a:xfrm>
          <a:custGeom>
            <a:avLst/>
            <a:gdLst>
              <a:gd name="connsiteX0" fmla="*/ 0 w 196596"/>
              <a:gd name="connsiteY0" fmla="*/ 0 h 574548"/>
              <a:gd name="connsiteX1" fmla="*/ 196595 w 196596"/>
              <a:gd name="connsiteY1" fmla="*/ 287274 h 574548"/>
              <a:gd name="connsiteX2" fmla="*/ 0 w 196596"/>
              <a:gd name="connsiteY2" fmla="*/ 574548 h 574548"/>
              <a:gd name="connsiteX3" fmla="*/ 0 w 196596"/>
              <a:gd name="connsiteY3" fmla="*/ 0 h 574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96596" h="574548">
                <a:moveTo>
                  <a:pt x="0" y="0"/>
                </a:moveTo>
                <a:lnTo>
                  <a:pt x="196595" y="287274"/>
                </a:lnTo>
                <a:lnTo>
                  <a:pt x="0" y="574548"/>
                </a:lnTo>
                <a:lnTo>
                  <a:pt x="0" y="0"/>
                </a:lnTo>
              </a:path>
            </a:pathLst>
          </a:custGeom>
          <a:solidFill>
            <a:srgbClr val="005B7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5431870" y="883357"/>
            <a:ext cx="4434025" cy="1440158"/>
          </a:xfrm>
          <a:custGeom>
            <a:avLst/>
            <a:gdLst>
              <a:gd name="connsiteX0" fmla="*/ 0 w 4447032"/>
              <a:gd name="connsiteY0" fmla="*/ 1979676 h 1979676"/>
              <a:gd name="connsiteX1" fmla="*/ 4447032 w 4447032"/>
              <a:gd name="connsiteY1" fmla="*/ 1979676 h 1979676"/>
              <a:gd name="connsiteX2" fmla="*/ 4447032 w 4447032"/>
              <a:gd name="connsiteY2" fmla="*/ 0 h 1979676"/>
              <a:gd name="connsiteX3" fmla="*/ 0 w 4447032"/>
              <a:gd name="connsiteY3" fmla="*/ 0 h 1979676"/>
              <a:gd name="connsiteX4" fmla="*/ 0 w 4447032"/>
              <a:gd name="connsiteY4" fmla="*/ 1979676 h 19796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47032" h="1979676">
                <a:moveTo>
                  <a:pt x="0" y="1979676"/>
                </a:moveTo>
                <a:lnTo>
                  <a:pt x="4447032" y="1979676"/>
                </a:lnTo>
                <a:lnTo>
                  <a:pt x="4447032" y="0"/>
                </a:lnTo>
                <a:lnTo>
                  <a:pt x="0" y="0"/>
                </a:lnTo>
                <a:lnTo>
                  <a:pt x="0" y="1979676"/>
                </a:lnTo>
              </a:path>
            </a:pathLst>
          </a:custGeom>
          <a:solidFill>
            <a:srgbClr val="C0FFED">
              <a:alpha val="100000"/>
            </a:srgb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zh-CN" dirty="0" smtClean="0">
                <a:solidFill>
                  <a:srgbClr val="026792"/>
                </a:solidFill>
                <a:latin typeface="Dax"/>
              </a:rPr>
              <a:t>9 </a:t>
            </a:r>
            <a:r>
              <a:rPr lang="fr-FR" altLang="zh-CN" dirty="0">
                <a:solidFill>
                  <a:srgbClr val="026792"/>
                </a:solidFill>
                <a:latin typeface="Dax"/>
              </a:rPr>
              <a:t>banques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zh-CN" dirty="0" smtClean="0">
                <a:solidFill>
                  <a:srgbClr val="026792"/>
                </a:solidFill>
                <a:latin typeface="Dax"/>
              </a:rPr>
              <a:t>379 500 clients dont ~90% de clients particuliers</a:t>
            </a:r>
            <a:endParaRPr lang="fr-FR" altLang="zh-CN" dirty="0">
              <a:solidFill>
                <a:srgbClr val="026792"/>
              </a:solidFill>
              <a:latin typeface="Dax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zh-CN" dirty="0" smtClean="0">
                <a:solidFill>
                  <a:srgbClr val="026792"/>
                </a:solidFill>
                <a:latin typeface="Dax"/>
              </a:rPr>
              <a:t>72 agences, 57% à Ndjamena</a:t>
            </a:r>
            <a:endParaRPr lang="zh-CN" altLang="en-US" dirty="0">
              <a:solidFill>
                <a:srgbClr val="026792"/>
              </a:solidFill>
              <a:latin typeface="Dax"/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5431869" y="2367255"/>
            <a:ext cx="4434026" cy="1484375"/>
          </a:xfrm>
          <a:custGeom>
            <a:avLst/>
            <a:gdLst>
              <a:gd name="connsiteX0" fmla="*/ 0 w 4447032"/>
              <a:gd name="connsiteY0" fmla="*/ 1484375 h 1484375"/>
              <a:gd name="connsiteX1" fmla="*/ 4447032 w 4447032"/>
              <a:gd name="connsiteY1" fmla="*/ 1484375 h 1484375"/>
              <a:gd name="connsiteX2" fmla="*/ 4447032 w 4447032"/>
              <a:gd name="connsiteY2" fmla="*/ 0 h 1484375"/>
              <a:gd name="connsiteX3" fmla="*/ 0 w 4447032"/>
              <a:gd name="connsiteY3" fmla="*/ 0 h 1484375"/>
              <a:gd name="connsiteX4" fmla="*/ 0 w 4447032"/>
              <a:gd name="connsiteY4" fmla="*/ 1484375 h 14843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47032" h="1484375">
                <a:moveTo>
                  <a:pt x="0" y="1484375"/>
                </a:moveTo>
                <a:lnTo>
                  <a:pt x="4447032" y="1484375"/>
                </a:lnTo>
                <a:lnTo>
                  <a:pt x="4447032" y="0"/>
                </a:lnTo>
                <a:lnTo>
                  <a:pt x="0" y="0"/>
                </a:lnTo>
                <a:lnTo>
                  <a:pt x="0" y="1484375"/>
                </a:lnTo>
              </a:path>
            </a:pathLst>
          </a:custGeom>
          <a:solidFill>
            <a:srgbClr val="BEECFF">
              <a:alpha val="100000"/>
            </a:srgb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zh-CN" dirty="0" smtClean="0">
                <a:solidFill>
                  <a:srgbClr val="026792"/>
                </a:solidFill>
                <a:latin typeface="Dax"/>
              </a:rPr>
              <a:t>Espèces 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zh-CN" dirty="0" smtClean="0">
                <a:solidFill>
                  <a:srgbClr val="026792"/>
                </a:solidFill>
                <a:latin typeface="Dax"/>
              </a:rPr>
              <a:t>Chèque </a:t>
            </a:r>
            <a:r>
              <a:rPr lang="fr-FR" altLang="zh-CN" dirty="0">
                <a:solidFill>
                  <a:srgbClr val="026792"/>
                </a:solidFill>
                <a:latin typeface="Dax"/>
              </a:rPr>
              <a:t>de banque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zh-CN" dirty="0">
                <a:solidFill>
                  <a:srgbClr val="026792"/>
                </a:solidFill>
                <a:latin typeface="Dax"/>
              </a:rPr>
              <a:t>Chèque de voyage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zh-CN" dirty="0">
                <a:solidFill>
                  <a:srgbClr val="026792"/>
                </a:solidFill>
                <a:latin typeface="Dax"/>
              </a:rPr>
              <a:t>Ordre de </a:t>
            </a:r>
            <a:r>
              <a:rPr lang="fr-FR" altLang="zh-CN" dirty="0" smtClean="0">
                <a:solidFill>
                  <a:srgbClr val="026792"/>
                </a:solidFill>
                <a:latin typeface="Dax"/>
              </a:rPr>
              <a:t>virement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zh-CN" dirty="0" smtClean="0">
                <a:solidFill>
                  <a:srgbClr val="026792"/>
                </a:solidFill>
                <a:latin typeface="Dax"/>
              </a:rPr>
              <a:t>Cartes bancaires</a:t>
            </a:r>
            <a:endParaRPr lang="zh-CN" altLang="en-US" dirty="0">
              <a:solidFill>
                <a:srgbClr val="026792"/>
              </a:solidFill>
              <a:latin typeface="Dax"/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5431869" y="3895370"/>
            <a:ext cx="4434026" cy="1826687"/>
          </a:xfrm>
          <a:custGeom>
            <a:avLst/>
            <a:gdLst>
              <a:gd name="connsiteX0" fmla="*/ 0 w 4447032"/>
              <a:gd name="connsiteY0" fmla="*/ 1240535 h 1240535"/>
              <a:gd name="connsiteX1" fmla="*/ 4447032 w 4447032"/>
              <a:gd name="connsiteY1" fmla="*/ 1240535 h 1240535"/>
              <a:gd name="connsiteX2" fmla="*/ 4447032 w 4447032"/>
              <a:gd name="connsiteY2" fmla="*/ 0 h 1240535"/>
              <a:gd name="connsiteX3" fmla="*/ 0 w 4447032"/>
              <a:gd name="connsiteY3" fmla="*/ 0 h 1240535"/>
              <a:gd name="connsiteX4" fmla="*/ 0 w 4447032"/>
              <a:gd name="connsiteY4" fmla="*/ 1240535 h 1240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47032" h="1240535">
                <a:moveTo>
                  <a:pt x="0" y="1240535"/>
                </a:moveTo>
                <a:lnTo>
                  <a:pt x="4447032" y="1240535"/>
                </a:lnTo>
                <a:lnTo>
                  <a:pt x="4447032" y="0"/>
                </a:lnTo>
                <a:lnTo>
                  <a:pt x="0" y="0"/>
                </a:lnTo>
                <a:lnTo>
                  <a:pt x="0" y="1240535"/>
                </a:lnTo>
              </a:path>
            </a:pathLst>
          </a:custGeom>
          <a:solidFill>
            <a:srgbClr val="F2FF89">
              <a:alpha val="100000"/>
            </a:srgb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zh-CN" dirty="0" smtClean="0">
                <a:solidFill>
                  <a:srgbClr val="026792"/>
                </a:solidFill>
                <a:latin typeface="Dax"/>
              </a:rPr>
              <a:t>Agence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26792"/>
                </a:solidFill>
                <a:effectLst/>
                <a:uLnTx/>
                <a:uFillTx/>
                <a:latin typeface="Dax"/>
                <a:ea typeface="宋体" panose="02010600030101010101" pitchFamily="2" charset="-122"/>
              </a:rPr>
              <a:t>Distributeurs et</a:t>
            </a:r>
            <a:r>
              <a:rPr kumimoji="0" lang="fr-FR" altLang="zh-CN" sz="1800" b="0" i="0" u="none" strike="noStrike" kern="0" cap="none" spc="0" normalizeH="0" noProof="0" dirty="0" smtClean="0">
                <a:ln>
                  <a:noFill/>
                </a:ln>
                <a:solidFill>
                  <a:srgbClr val="026792"/>
                </a:solidFill>
                <a:effectLst/>
                <a:uLnTx/>
                <a:uFillTx/>
                <a:latin typeface="Dax"/>
                <a:ea typeface="宋体" panose="02010600030101010101" pitchFamily="2" charset="-122"/>
              </a:rPr>
              <a:t> sous-distributeurs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zh-CN" kern="0" baseline="0" dirty="0" smtClean="0">
                <a:solidFill>
                  <a:srgbClr val="026792"/>
                </a:solidFill>
                <a:latin typeface="Dax"/>
                <a:ea typeface="宋体" panose="02010600030101010101" pitchFamily="2" charset="-122"/>
              </a:rPr>
              <a:t>GAB</a:t>
            </a:r>
            <a:endParaRPr kumimoji="0" lang="fr-FR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026792"/>
              </a:solidFill>
              <a:effectLst/>
              <a:uLnTx/>
              <a:uFillTx/>
              <a:latin typeface="Dax"/>
              <a:ea typeface="宋体" panose="02010600030101010101" pitchFamily="2" charset="-122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zh-CN" kern="0" dirty="0" smtClean="0">
                <a:solidFill>
                  <a:srgbClr val="026792"/>
                </a:solidFill>
                <a:latin typeface="Dax"/>
                <a:ea typeface="宋体" panose="02010600030101010101" pitchFamily="2" charset="-122"/>
              </a:rPr>
              <a:t>Banque en ligne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zh-CN" kern="0" dirty="0" smtClean="0">
                <a:solidFill>
                  <a:srgbClr val="026792"/>
                </a:solidFill>
                <a:latin typeface="Dax"/>
                <a:ea typeface="宋体" panose="02010600030101010101" pitchFamily="2" charset="-122"/>
              </a:rPr>
              <a:t>Mobile </a:t>
            </a:r>
            <a:r>
              <a:rPr lang="fr-FR" altLang="zh-CN" kern="0" dirty="0" err="1" smtClean="0">
                <a:solidFill>
                  <a:srgbClr val="026792"/>
                </a:solidFill>
                <a:latin typeface="Dax"/>
                <a:ea typeface="宋体" panose="02010600030101010101" pitchFamily="2" charset="-122"/>
              </a:rPr>
              <a:t>banking</a:t>
            </a:r>
            <a:endParaRPr lang="fr-FR" altLang="zh-CN" kern="0" dirty="0" smtClean="0">
              <a:solidFill>
                <a:srgbClr val="026792"/>
              </a:solidFill>
              <a:latin typeface="Dax"/>
              <a:ea typeface="宋体" panose="02010600030101010101" pitchFamily="2" charset="-122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26792"/>
                </a:solidFill>
                <a:effectLst/>
                <a:uLnTx/>
                <a:uFillTx/>
                <a:latin typeface="Dax"/>
                <a:ea typeface="宋体" panose="02010600030101010101" pitchFamily="2" charset="-122"/>
              </a:rPr>
              <a:t>Application mobile, </a:t>
            </a:r>
            <a:r>
              <a:rPr kumimoji="0" lang="fr-FR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26792"/>
                </a:solidFill>
                <a:effectLst/>
                <a:uLnTx/>
                <a:uFillTx/>
                <a:latin typeface="Dax"/>
                <a:ea typeface="宋体" panose="02010600030101010101" pitchFamily="2" charset="-122"/>
              </a:rPr>
              <a:t>Chatbot</a:t>
            </a:r>
            <a:r>
              <a:rPr kumimoji="0" lang="fr-FR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x"/>
                <a:ea typeface="宋体" panose="02010600030101010101" pitchFamily="2" charset="-122"/>
              </a:rPr>
              <a:t> 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x"/>
              <a:ea typeface="宋体" panose="02010600030101010101" pitchFamily="2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763211" y="3147457"/>
            <a:ext cx="1991467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3"/>
          <p:cNvSpPr/>
          <p:nvPr/>
        </p:nvSpPr>
        <p:spPr>
          <a:xfrm>
            <a:off x="2332460" y="6088823"/>
            <a:ext cx="2932562" cy="384983"/>
          </a:xfrm>
          <a:custGeom>
            <a:avLst/>
            <a:gdLst>
              <a:gd name="connsiteX0" fmla="*/ 0 w 2145792"/>
              <a:gd name="connsiteY0" fmla="*/ 4847843 h 4847844"/>
              <a:gd name="connsiteX1" fmla="*/ 2145792 w 2145792"/>
              <a:gd name="connsiteY1" fmla="*/ 4847843 h 4847844"/>
              <a:gd name="connsiteX2" fmla="*/ 2145792 w 2145792"/>
              <a:gd name="connsiteY2" fmla="*/ 0 h 4847844"/>
              <a:gd name="connsiteX3" fmla="*/ 0 w 2145792"/>
              <a:gd name="connsiteY3" fmla="*/ 0 h 4847844"/>
              <a:gd name="connsiteX4" fmla="*/ 0 w 2145792"/>
              <a:gd name="connsiteY4" fmla="*/ 4847843 h 4847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45792" h="4847844">
                <a:moveTo>
                  <a:pt x="0" y="4847843"/>
                </a:moveTo>
                <a:lnTo>
                  <a:pt x="2145792" y="4847843"/>
                </a:lnTo>
                <a:lnTo>
                  <a:pt x="2145792" y="0"/>
                </a:lnTo>
                <a:lnTo>
                  <a:pt x="0" y="0"/>
                </a:lnTo>
                <a:lnTo>
                  <a:pt x="0" y="4847843"/>
                </a:lnTo>
              </a:path>
            </a:pathLst>
          </a:custGeom>
          <a:solidFill>
            <a:srgbClr val="0082BB">
              <a:alpha val="100000"/>
            </a:srgb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x"/>
                <a:ea typeface="宋体" panose="02010600030101010101" pitchFamily="2" charset="-122"/>
              </a:rPr>
              <a:t>Forte domination du cash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x"/>
              <a:ea typeface="宋体" panose="02010600030101010101" pitchFamily="2" charset="-122"/>
            </a:endParaRPr>
          </a:p>
        </p:txBody>
      </p:sp>
      <p:sp>
        <p:nvSpPr>
          <p:cNvPr id="31" name="Freeform 3"/>
          <p:cNvSpPr/>
          <p:nvPr/>
        </p:nvSpPr>
        <p:spPr>
          <a:xfrm rot="5400000">
            <a:off x="7445335" y="3686449"/>
            <a:ext cx="407094" cy="4434026"/>
          </a:xfrm>
          <a:custGeom>
            <a:avLst/>
            <a:gdLst>
              <a:gd name="connsiteX0" fmla="*/ 9905 w 39623"/>
              <a:gd name="connsiteY0" fmla="*/ 9905 h 3011932"/>
              <a:gd name="connsiteX1" fmla="*/ 9905 w 39623"/>
              <a:gd name="connsiteY1" fmla="*/ 3002025 h 30119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623" h="3011932">
                <a:moveTo>
                  <a:pt x="9905" y="9905"/>
                </a:moveTo>
                <a:lnTo>
                  <a:pt x="9905" y="3002025"/>
                </a:lnTo>
              </a:path>
            </a:pathLst>
          </a:custGeom>
          <a:ln w="25400">
            <a:solidFill>
              <a:srgbClr val="005B7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 rot="5400000">
            <a:off x="7722593" y="5654682"/>
            <a:ext cx="184570" cy="574548"/>
          </a:xfrm>
          <a:custGeom>
            <a:avLst/>
            <a:gdLst>
              <a:gd name="connsiteX0" fmla="*/ 0 w 196596"/>
              <a:gd name="connsiteY0" fmla="*/ 0 h 574548"/>
              <a:gd name="connsiteX1" fmla="*/ 196595 w 196596"/>
              <a:gd name="connsiteY1" fmla="*/ 287274 h 574548"/>
              <a:gd name="connsiteX2" fmla="*/ 0 w 196596"/>
              <a:gd name="connsiteY2" fmla="*/ 574548 h 574548"/>
              <a:gd name="connsiteX3" fmla="*/ 0 w 196596"/>
              <a:gd name="connsiteY3" fmla="*/ 0 h 574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96596" h="574548">
                <a:moveTo>
                  <a:pt x="0" y="0"/>
                </a:moveTo>
                <a:lnTo>
                  <a:pt x="196595" y="287274"/>
                </a:lnTo>
                <a:lnTo>
                  <a:pt x="0" y="574548"/>
                </a:lnTo>
                <a:lnTo>
                  <a:pt x="0" y="0"/>
                </a:lnTo>
              </a:path>
            </a:pathLst>
          </a:custGeom>
          <a:solidFill>
            <a:srgbClr val="005B7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5455765" y="6079903"/>
            <a:ext cx="4410129" cy="398105"/>
          </a:xfrm>
          <a:custGeom>
            <a:avLst/>
            <a:gdLst>
              <a:gd name="connsiteX0" fmla="*/ 0 w 2145792"/>
              <a:gd name="connsiteY0" fmla="*/ 4847843 h 4847844"/>
              <a:gd name="connsiteX1" fmla="*/ 2145792 w 2145792"/>
              <a:gd name="connsiteY1" fmla="*/ 4847843 h 4847844"/>
              <a:gd name="connsiteX2" fmla="*/ 2145792 w 2145792"/>
              <a:gd name="connsiteY2" fmla="*/ 0 h 4847844"/>
              <a:gd name="connsiteX3" fmla="*/ 0 w 2145792"/>
              <a:gd name="connsiteY3" fmla="*/ 0 h 4847844"/>
              <a:gd name="connsiteX4" fmla="*/ 0 w 2145792"/>
              <a:gd name="connsiteY4" fmla="*/ 4847843 h 4847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45792" h="4847844">
                <a:moveTo>
                  <a:pt x="0" y="4847843"/>
                </a:moveTo>
                <a:lnTo>
                  <a:pt x="2145792" y="4847843"/>
                </a:lnTo>
                <a:lnTo>
                  <a:pt x="2145792" y="0"/>
                </a:lnTo>
                <a:lnTo>
                  <a:pt x="0" y="0"/>
                </a:lnTo>
                <a:lnTo>
                  <a:pt x="0" y="4847843"/>
                </a:lnTo>
              </a:path>
            </a:pathLst>
          </a:custGeom>
          <a:solidFill>
            <a:srgbClr val="0082BB">
              <a:alpha val="100000"/>
            </a:srgb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x"/>
                <a:ea typeface="宋体" panose="02010600030101010101" pitchFamily="2" charset="-122"/>
              </a:rPr>
              <a:t>Montée</a:t>
            </a:r>
            <a:r>
              <a:rPr kumimoji="0" lang="fr-FR" altLang="zh-CN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x"/>
                <a:ea typeface="宋体" panose="02010600030101010101" pitchFamily="2" charset="-122"/>
              </a:rPr>
              <a:t> de la digitalisation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x"/>
              <a:ea typeface="宋体" panose="02010600030101010101" pitchFamily="2" charset="-122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5273690" y="439134"/>
            <a:ext cx="22128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91440" bIns="91440"/>
          <a:lstStyle/>
          <a:p>
            <a:r>
              <a:rPr lang="fr-FR" sz="2000" b="1" dirty="0" smtClean="0">
                <a:solidFill>
                  <a:srgbClr val="026792"/>
                </a:solidFill>
                <a:latin typeface="Dax-Light" pitchFamily="-60" charset="0"/>
              </a:rPr>
              <a:t>Aujourd’hui…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2342079" y="3937765"/>
            <a:ext cx="2932563" cy="1799737"/>
          </a:xfrm>
          <a:custGeom>
            <a:avLst/>
            <a:gdLst>
              <a:gd name="connsiteX0" fmla="*/ 0 w 4447032"/>
              <a:gd name="connsiteY0" fmla="*/ 1240535 h 1240535"/>
              <a:gd name="connsiteX1" fmla="*/ 4447032 w 4447032"/>
              <a:gd name="connsiteY1" fmla="*/ 1240535 h 1240535"/>
              <a:gd name="connsiteX2" fmla="*/ 4447032 w 4447032"/>
              <a:gd name="connsiteY2" fmla="*/ 0 h 1240535"/>
              <a:gd name="connsiteX3" fmla="*/ 0 w 4447032"/>
              <a:gd name="connsiteY3" fmla="*/ 0 h 1240535"/>
              <a:gd name="connsiteX4" fmla="*/ 0 w 4447032"/>
              <a:gd name="connsiteY4" fmla="*/ 1240535 h 1240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47032" h="1240535">
                <a:moveTo>
                  <a:pt x="0" y="1240535"/>
                </a:moveTo>
                <a:lnTo>
                  <a:pt x="4447032" y="1240535"/>
                </a:lnTo>
                <a:lnTo>
                  <a:pt x="4447032" y="0"/>
                </a:lnTo>
                <a:lnTo>
                  <a:pt x="0" y="0"/>
                </a:lnTo>
                <a:lnTo>
                  <a:pt x="0" y="1240535"/>
                </a:lnTo>
              </a:path>
            </a:pathLst>
          </a:custGeom>
          <a:solidFill>
            <a:srgbClr val="F2FF89">
              <a:alpha val="100000"/>
            </a:srgb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zh-CN" dirty="0">
                <a:solidFill>
                  <a:srgbClr val="026792"/>
                </a:solidFill>
                <a:latin typeface="Dax"/>
              </a:rPr>
              <a:t>Agence</a:t>
            </a:r>
            <a:r>
              <a:rPr kumimoji="0" lang="fr-FR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x"/>
                <a:ea typeface="宋体" panose="02010600030101010101" pitchFamily="2" charset="-122"/>
              </a:rPr>
              <a:t> 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x"/>
              <a:ea typeface="宋体" panose="02010600030101010101" pitchFamily="2" charset="-122"/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250116" y="3937765"/>
            <a:ext cx="1934735" cy="1779640"/>
          </a:xfrm>
          <a:custGeom>
            <a:avLst/>
            <a:gdLst>
              <a:gd name="connsiteX0" fmla="*/ 0 w 1528572"/>
              <a:gd name="connsiteY0" fmla="*/ 1240535 h 1240535"/>
              <a:gd name="connsiteX1" fmla="*/ 1528572 w 1528572"/>
              <a:gd name="connsiteY1" fmla="*/ 1240535 h 1240535"/>
              <a:gd name="connsiteX2" fmla="*/ 1528572 w 1528572"/>
              <a:gd name="connsiteY2" fmla="*/ 0 h 1240535"/>
              <a:gd name="connsiteX3" fmla="*/ 0 w 1528572"/>
              <a:gd name="connsiteY3" fmla="*/ 0 h 1240535"/>
              <a:gd name="connsiteX4" fmla="*/ 0 w 1528572"/>
              <a:gd name="connsiteY4" fmla="*/ 1240535 h 1240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28572" h="1240535">
                <a:moveTo>
                  <a:pt x="0" y="1240535"/>
                </a:moveTo>
                <a:lnTo>
                  <a:pt x="1528572" y="1240535"/>
                </a:lnTo>
                <a:lnTo>
                  <a:pt x="1528572" y="0"/>
                </a:lnTo>
                <a:lnTo>
                  <a:pt x="0" y="0"/>
                </a:lnTo>
                <a:lnTo>
                  <a:pt x="0" y="1240535"/>
                </a:lnTo>
              </a:path>
            </a:pathLst>
          </a:custGeom>
          <a:solidFill>
            <a:srgbClr val="BED600">
              <a:alpha val="100000"/>
            </a:srgb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zh-CN" b="1" kern="0" dirty="0">
                <a:solidFill>
                  <a:prstClr val="white"/>
                </a:solidFill>
                <a:latin typeface="Dax"/>
                <a:ea typeface="宋体" panose="02010600030101010101" pitchFamily="2" charset="-122"/>
              </a:rPr>
              <a:t>Canaux de services</a:t>
            </a:r>
            <a:endParaRPr lang="zh-CN" altLang="en-US" b="1" kern="0" dirty="0">
              <a:solidFill>
                <a:prstClr val="white"/>
              </a:solidFill>
              <a:latin typeface="Dax"/>
              <a:ea typeface="宋体" panose="02010600030101010101" pitchFamily="2" charset="-122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3579" y="1434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91440" bIns="91440"/>
          <a:lstStyle/>
          <a:p>
            <a:r>
              <a:rPr lang="fr-FR" sz="2000" b="1" dirty="0" smtClean="0">
                <a:solidFill>
                  <a:srgbClr val="026792"/>
                </a:solidFill>
                <a:latin typeface="Dax-Light" pitchFamily="-60" charset="0"/>
              </a:rPr>
              <a:t>Le secteur bancaire il y a 20 ans et aujourd’hui</a:t>
            </a:r>
            <a:endParaRPr lang="en-GB" sz="2000" b="1" dirty="0">
              <a:solidFill>
                <a:srgbClr val="026792"/>
              </a:solidFill>
              <a:latin typeface="Dax-Light" pitchFamily="-60" charset="0"/>
            </a:endParaRPr>
          </a:p>
          <a:p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0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3" grpId="0" animBg="1"/>
      <p:bldP spid="44" grpId="0" animBg="1"/>
      <p:bldP spid="20" grpId="0" animBg="1"/>
      <p:bldP spid="21" grpId="0" animBg="1"/>
      <p:bldP spid="22" grpId="0" animBg="1"/>
      <p:bldP spid="30" grpId="0" animBg="1"/>
      <p:bldP spid="31" grpId="0" animBg="1"/>
      <p:bldP spid="32" grpId="0" animBg="1"/>
      <p:bldP spid="33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0"/>
            <a:ext cx="10090155" cy="5946039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3579" y="1434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91440" bIns="91440"/>
          <a:lstStyle/>
          <a:p>
            <a:r>
              <a:rPr lang="fr-FR" sz="2000" b="1" dirty="0" smtClean="0">
                <a:solidFill>
                  <a:srgbClr val="026792"/>
                </a:solidFill>
                <a:latin typeface="Dax-Light" pitchFamily="-60" charset="0"/>
              </a:rPr>
              <a:t>Evolutions technologiques</a:t>
            </a:r>
            <a:endParaRPr lang="en-GB" sz="2000" b="1" dirty="0">
              <a:solidFill>
                <a:srgbClr val="026792"/>
              </a:solidFill>
              <a:latin typeface="Dax-Light" pitchFamily="-60" charset="0"/>
            </a:endParaRPr>
          </a:p>
          <a:p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2948136" y="2104966"/>
            <a:ext cx="2458274" cy="1033272"/>
          </a:xfrm>
          <a:custGeom>
            <a:avLst/>
            <a:gdLst>
              <a:gd name="connsiteX0" fmla="*/ 0 w 2093976"/>
              <a:gd name="connsiteY0" fmla="*/ 1033272 h 1033272"/>
              <a:gd name="connsiteX1" fmla="*/ 2093976 w 2093976"/>
              <a:gd name="connsiteY1" fmla="*/ 1033272 h 1033272"/>
              <a:gd name="connsiteX2" fmla="*/ 2093976 w 2093976"/>
              <a:gd name="connsiteY2" fmla="*/ 0 h 1033272"/>
              <a:gd name="connsiteX3" fmla="*/ 0 w 2093976"/>
              <a:gd name="connsiteY3" fmla="*/ 0 h 1033272"/>
              <a:gd name="connsiteX4" fmla="*/ 0 w 2093976"/>
              <a:gd name="connsiteY4" fmla="*/ 1033272 h 10332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93976" h="1033272">
                <a:moveTo>
                  <a:pt x="0" y="1033272"/>
                </a:moveTo>
                <a:lnTo>
                  <a:pt x="2093976" y="1033272"/>
                </a:lnTo>
                <a:lnTo>
                  <a:pt x="2093976" y="0"/>
                </a:lnTo>
                <a:lnTo>
                  <a:pt x="0" y="0"/>
                </a:lnTo>
                <a:lnTo>
                  <a:pt x="0" y="1033272"/>
                </a:lnTo>
              </a:path>
            </a:pathLst>
          </a:custGeom>
          <a:solidFill>
            <a:srgbClr val="42859F">
              <a:alpha val="100000"/>
            </a:srgb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x"/>
                <a:ea typeface="宋体" panose="02010600030101010101" pitchFamily="2" charset="-122"/>
              </a:rPr>
              <a:t>Mobile Banking/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x"/>
                <a:ea typeface="宋体" panose="02010600030101010101" pitchFamily="2" charset="-122"/>
              </a:rPr>
              <a:t>Application</a:t>
            </a:r>
            <a:r>
              <a:rPr kumimoji="0" lang="fr-FR" altLang="zh-CN" sz="18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x"/>
                <a:ea typeface="宋体" panose="02010600030101010101" pitchFamily="2" charset="-122"/>
              </a:rPr>
              <a:t> mobile</a:t>
            </a: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x"/>
              <a:ea typeface="宋体" panose="02010600030101010101" pitchFamily="2" charset="-122"/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5517522" y="2104965"/>
            <a:ext cx="2182770" cy="1033272"/>
          </a:xfrm>
          <a:custGeom>
            <a:avLst/>
            <a:gdLst>
              <a:gd name="connsiteX0" fmla="*/ 0 w 2093975"/>
              <a:gd name="connsiteY0" fmla="*/ 1033272 h 1033272"/>
              <a:gd name="connsiteX1" fmla="*/ 2093975 w 2093975"/>
              <a:gd name="connsiteY1" fmla="*/ 1033272 h 1033272"/>
              <a:gd name="connsiteX2" fmla="*/ 2093975 w 2093975"/>
              <a:gd name="connsiteY2" fmla="*/ 0 h 1033272"/>
              <a:gd name="connsiteX3" fmla="*/ 0 w 2093975"/>
              <a:gd name="connsiteY3" fmla="*/ 0 h 1033272"/>
              <a:gd name="connsiteX4" fmla="*/ 0 w 2093975"/>
              <a:gd name="connsiteY4" fmla="*/ 1033272 h 10332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93975" h="1033272">
                <a:moveTo>
                  <a:pt x="0" y="1033272"/>
                </a:moveTo>
                <a:lnTo>
                  <a:pt x="2093975" y="1033272"/>
                </a:lnTo>
                <a:lnTo>
                  <a:pt x="2093975" y="0"/>
                </a:lnTo>
                <a:lnTo>
                  <a:pt x="0" y="0"/>
                </a:lnTo>
                <a:lnTo>
                  <a:pt x="0" y="1033272"/>
                </a:lnTo>
              </a:path>
            </a:pathLst>
          </a:custGeom>
          <a:solidFill>
            <a:srgbClr val="42859F">
              <a:alpha val="100000"/>
            </a:srgb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x"/>
                <a:ea typeface="宋体" panose="02010600030101010101" pitchFamily="2" charset="-122"/>
              </a:rPr>
              <a:t>Compte </a:t>
            </a:r>
            <a:r>
              <a:rPr kumimoji="0" lang="fr-FR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x"/>
                <a:ea typeface="宋体" panose="02010600030101010101" pitchFamily="2" charset="-122"/>
              </a:rPr>
              <a:t>numérique/ digital</a:t>
            </a: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x"/>
              <a:ea typeface="宋体" panose="02010600030101010101" pitchFamily="2" charset="-122"/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7807771" y="2104965"/>
            <a:ext cx="2175376" cy="1033272"/>
          </a:xfrm>
          <a:custGeom>
            <a:avLst/>
            <a:gdLst>
              <a:gd name="connsiteX0" fmla="*/ 0 w 2093976"/>
              <a:gd name="connsiteY0" fmla="*/ 1033272 h 1033272"/>
              <a:gd name="connsiteX1" fmla="*/ 2093976 w 2093976"/>
              <a:gd name="connsiteY1" fmla="*/ 1033272 h 1033272"/>
              <a:gd name="connsiteX2" fmla="*/ 2093976 w 2093976"/>
              <a:gd name="connsiteY2" fmla="*/ 0 h 1033272"/>
              <a:gd name="connsiteX3" fmla="*/ 0 w 2093976"/>
              <a:gd name="connsiteY3" fmla="*/ 0 h 1033272"/>
              <a:gd name="connsiteX4" fmla="*/ 0 w 2093976"/>
              <a:gd name="connsiteY4" fmla="*/ 1033272 h 10332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93976" h="1033272">
                <a:moveTo>
                  <a:pt x="0" y="1033272"/>
                </a:moveTo>
                <a:lnTo>
                  <a:pt x="2093976" y="1033272"/>
                </a:lnTo>
                <a:lnTo>
                  <a:pt x="2093976" y="0"/>
                </a:lnTo>
                <a:lnTo>
                  <a:pt x="0" y="0"/>
                </a:lnTo>
                <a:lnTo>
                  <a:pt x="0" y="1033272"/>
                </a:lnTo>
              </a:path>
            </a:pathLst>
          </a:custGeom>
          <a:solidFill>
            <a:srgbClr val="42859F">
              <a:alpha val="100000"/>
            </a:srgb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x"/>
                <a:ea typeface="宋体" panose="02010600030101010101" pitchFamily="2" charset="-122"/>
              </a:rPr>
              <a:t>Distributeurs</a:t>
            </a:r>
            <a:r>
              <a:rPr kumimoji="0" lang="fr-FR" altLang="zh-CN" sz="18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x"/>
                <a:ea typeface="宋体" panose="02010600030101010101" pitchFamily="2" charset="-122"/>
              </a:rPr>
              <a:t> et sous distributeurs</a:t>
            </a: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x"/>
              <a:ea typeface="宋体" panose="02010600030101010101" pitchFamily="2" charset="-122"/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192505" y="2104968"/>
            <a:ext cx="2569946" cy="1033272"/>
          </a:xfrm>
          <a:custGeom>
            <a:avLst/>
            <a:gdLst>
              <a:gd name="connsiteX0" fmla="*/ 0 w 2093976"/>
              <a:gd name="connsiteY0" fmla="*/ 1033272 h 1033272"/>
              <a:gd name="connsiteX1" fmla="*/ 2093976 w 2093976"/>
              <a:gd name="connsiteY1" fmla="*/ 1033272 h 1033272"/>
              <a:gd name="connsiteX2" fmla="*/ 2093976 w 2093976"/>
              <a:gd name="connsiteY2" fmla="*/ 0 h 1033272"/>
              <a:gd name="connsiteX3" fmla="*/ 0 w 2093976"/>
              <a:gd name="connsiteY3" fmla="*/ 0 h 1033272"/>
              <a:gd name="connsiteX4" fmla="*/ 0 w 2093976"/>
              <a:gd name="connsiteY4" fmla="*/ 1033272 h 10332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93976" h="1033272">
                <a:moveTo>
                  <a:pt x="0" y="1033272"/>
                </a:moveTo>
                <a:lnTo>
                  <a:pt x="2093976" y="1033272"/>
                </a:lnTo>
                <a:lnTo>
                  <a:pt x="2093976" y="0"/>
                </a:lnTo>
                <a:lnTo>
                  <a:pt x="0" y="0"/>
                </a:lnTo>
                <a:lnTo>
                  <a:pt x="0" y="1033272"/>
                </a:lnTo>
              </a:path>
            </a:pathLst>
          </a:custGeom>
          <a:solidFill>
            <a:srgbClr val="42859F">
              <a:alpha val="100000"/>
            </a:srgb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x"/>
                <a:ea typeface="宋体" panose="02010600030101010101" pitchFamily="2" charset="-122"/>
              </a:rPr>
              <a:t>Cartes bancaires</a:t>
            </a: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x"/>
              <a:ea typeface="宋体" panose="02010600030101010101" pitchFamily="2" charset="-122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192505" y="3313763"/>
            <a:ext cx="2569946" cy="2600712"/>
          </a:xfrm>
          <a:prstGeom prst="rect">
            <a:avLst/>
          </a:prstGeom>
          <a:noFill/>
          <a:ln w="15875">
            <a:solidFill>
              <a:srgbClr val="000000"/>
            </a:solidFill>
            <a:prstDash val="sysDot"/>
          </a:ln>
        </p:spPr>
        <p:txBody>
          <a:bodyPr wrap="square" lIns="0" tIns="0" r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rgbClr val="026792"/>
                </a:solidFill>
                <a:latin typeface="Dax"/>
              </a:rPr>
              <a:t>~77 500 </a:t>
            </a:r>
            <a:r>
              <a:rPr lang="en-US" altLang="zh-CN" sz="1600" dirty="0" err="1">
                <a:solidFill>
                  <a:srgbClr val="026792"/>
                </a:solidFill>
                <a:latin typeface="Dax"/>
              </a:rPr>
              <a:t>cartes</a:t>
            </a:r>
            <a:r>
              <a:rPr lang="en-US" altLang="zh-CN" sz="1600" dirty="0">
                <a:solidFill>
                  <a:srgbClr val="026792"/>
                </a:solidFill>
                <a:latin typeface="Dax"/>
              </a:rPr>
              <a:t> privatives</a:t>
            </a:r>
          </a:p>
          <a:p>
            <a:pPr marL="285750" indent="-285750">
              <a:buFont typeface="Arial" panose="020B0604020202020204" pitchFamily="34" charset="0"/>
              <a:buChar char="•"/>
              <a:tabLst/>
            </a:pPr>
            <a:r>
              <a:rPr lang="en-US" altLang="zh-CN" sz="1600" dirty="0">
                <a:solidFill>
                  <a:srgbClr val="026792"/>
                </a:solidFill>
                <a:latin typeface="Dax"/>
              </a:rPr>
              <a:t>~40 000 </a:t>
            </a:r>
            <a:r>
              <a:rPr lang="en-US" altLang="zh-CN" sz="1600" dirty="0" err="1">
                <a:solidFill>
                  <a:srgbClr val="026792"/>
                </a:solidFill>
                <a:latin typeface="Dax"/>
              </a:rPr>
              <a:t>cartes</a:t>
            </a:r>
            <a:r>
              <a:rPr lang="en-US" altLang="zh-CN" sz="1600" dirty="0">
                <a:solidFill>
                  <a:srgbClr val="026792"/>
                </a:solidFill>
                <a:latin typeface="Dax"/>
              </a:rPr>
              <a:t> </a:t>
            </a:r>
            <a:r>
              <a:rPr lang="en-US" altLang="zh-CN" sz="1600" dirty="0" err="1">
                <a:solidFill>
                  <a:srgbClr val="026792"/>
                </a:solidFill>
                <a:latin typeface="Dax"/>
              </a:rPr>
              <a:t>internationales</a:t>
            </a:r>
            <a:r>
              <a:rPr lang="en-US" altLang="zh-CN" sz="1600" dirty="0">
                <a:solidFill>
                  <a:srgbClr val="026792"/>
                </a:solidFill>
                <a:latin typeface="Dax"/>
              </a:rPr>
              <a:t> de </a:t>
            </a:r>
            <a:r>
              <a:rPr lang="en-US" altLang="zh-CN" sz="1600" dirty="0" err="1">
                <a:solidFill>
                  <a:srgbClr val="026792"/>
                </a:solidFill>
                <a:latin typeface="Dax"/>
              </a:rPr>
              <a:t>débit</a:t>
            </a:r>
            <a:endParaRPr lang="en-US" altLang="zh-CN" sz="1600" dirty="0">
              <a:solidFill>
                <a:srgbClr val="026792"/>
              </a:solidFill>
              <a:latin typeface="Dax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rgbClr val="026792"/>
                </a:solidFill>
                <a:latin typeface="Dax"/>
              </a:rPr>
              <a:t>Cartes </a:t>
            </a: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prépayées</a:t>
            </a:r>
            <a:endParaRPr lang="en-US" altLang="zh-CN" sz="1600" dirty="0" smtClean="0">
              <a:solidFill>
                <a:srgbClr val="026792"/>
              </a:solidFill>
              <a:latin typeface="Dax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~75% des </a:t>
            </a: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retraits</a:t>
            </a: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 </a:t>
            </a: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effectués</a:t>
            </a: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 sur les GAB (</a:t>
            </a: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Ecobank</a:t>
            </a: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zh-CN" sz="1600" dirty="0">
              <a:solidFill>
                <a:srgbClr val="026792"/>
              </a:solidFill>
              <a:latin typeface="Dax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zh-CN" sz="1600" dirty="0" smtClean="0">
              <a:solidFill>
                <a:srgbClr val="026792"/>
              </a:solidFill>
              <a:latin typeface="Dax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zh-CN" sz="1600" dirty="0">
              <a:solidFill>
                <a:srgbClr val="026792"/>
              </a:solidFill>
              <a:latin typeface="Dax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505" y="875100"/>
            <a:ext cx="2569946" cy="1150590"/>
          </a:xfrm>
          <a:prstGeom prst="rect">
            <a:avLst/>
          </a:prstGeom>
          <a:noFill/>
        </p:spPr>
      </p:pic>
      <p:sp>
        <p:nvSpPr>
          <p:cNvPr id="49" name="TextBox 1"/>
          <p:cNvSpPr txBox="1"/>
          <p:nvPr/>
        </p:nvSpPr>
        <p:spPr>
          <a:xfrm>
            <a:off x="2908597" y="3321784"/>
            <a:ext cx="2497814" cy="3247043"/>
          </a:xfrm>
          <a:prstGeom prst="rect">
            <a:avLst/>
          </a:prstGeom>
          <a:noFill/>
          <a:ln w="15875">
            <a:solidFill>
              <a:srgbClr val="000000"/>
            </a:solidFill>
            <a:prstDash val="sysDot"/>
          </a:ln>
        </p:spPr>
        <p:txBody>
          <a:bodyPr wrap="square" lIns="0" tIns="0" r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Disponible</a:t>
            </a: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 sur smartphone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USSD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Consultation de </a:t>
            </a: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solde</a:t>
            </a:r>
            <a:endParaRPr lang="en-US" altLang="zh-CN" sz="1600" dirty="0" smtClean="0">
              <a:solidFill>
                <a:srgbClr val="026792"/>
              </a:solidFill>
              <a:latin typeface="Dax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Transferts</a:t>
            </a:r>
            <a:endParaRPr lang="en-US" altLang="zh-CN" sz="1600" dirty="0" smtClean="0">
              <a:solidFill>
                <a:srgbClr val="026792"/>
              </a:solidFill>
              <a:latin typeface="Dax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Paiement</a:t>
            </a: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 aux </a:t>
            </a: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commerçants</a:t>
            </a:r>
            <a:endParaRPr lang="en-US" altLang="zh-CN" sz="1600" dirty="0" smtClean="0">
              <a:solidFill>
                <a:srgbClr val="026792"/>
              </a:solidFill>
              <a:latin typeface="Dax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Génération</a:t>
            </a: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 de code de </a:t>
            </a: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retrait</a:t>
            </a: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 au GAB sans </a:t>
            </a: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cartes</a:t>
            </a:r>
            <a:endParaRPr lang="en-US" altLang="zh-CN" sz="1600" dirty="0" smtClean="0">
              <a:solidFill>
                <a:srgbClr val="026792"/>
              </a:solidFill>
              <a:latin typeface="Dax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Rechargement</a:t>
            </a: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 de </a:t>
            </a: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cartes</a:t>
            </a: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 </a:t>
            </a: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prépayées</a:t>
            </a:r>
            <a:endParaRPr lang="en-US" altLang="zh-CN" sz="1600" dirty="0" smtClean="0">
              <a:solidFill>
                <a:srgbClr val="026792"/>
              </a:solidFill>
              <a:latin typeface="Dax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Liaison de </a:t>
            </a: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cartes</a:t>
            </a:r>
            <a:endParaRPr lang="en-US" altLang="zh-CN" sz="1600" dirty="0">
              <a:solidFill>
                <a:srgbClr val="026792"/>
              </a:solidFill>
              <a:latin typeface="Dax"/>
            </a:endParaRPr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81025" y="875100"/>
            <a:ext cx="2425385" cy="1150590"/>
          </a:xfrm>
          <a:prstGeom prst="rect">
            <a:avLst/>
          </a:prstGeom>
          <a:noFill/>
        </p:spPr>
      </p:pic>
      <p:sp>
        <p:nvSpPr>
          <p:cNvPr id="52" name="TextBox 1"/>
          <p:cNvSpPr txBox="1"/>
          <p:nvPr/>
        </p:nvSpPr>
        <p:spPr>
          <a:xfrm>
            <a:off x="5563570" y="3320183"/>
            <a:ext cx="2120351" cy="2015936"/>
          </a:xfrm>
          <a:prstGeom prst="rect">
            <a:avLst/>
          </a:prstGeom>
          <a:noFill/>
          <a:ln w="15875">
            <a:solidFill>
              <a:srgbClr val="000000"/>
            </a:solidFill>
            <a:prstDash val="sysDot"/>
          </a:ln>
        </p:spPr>
        <p:txBody>
          <a:bodyPr wrap="square" lIns="0" tIns="0" r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Ouverture</a:t>
            </a: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 à </a:t>
            </a: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partir</a:t>
            </a: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 d’un </a:t>
            </a: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téléphone</a:t>
            </a:r>
            <a:endParaRPr lang="en-US" altLang="zh-CN" sz="1600" dirty="0" smtClean="0">
              <a:solidFill>
                <a:srgbClr val="026792"/>
              </a:solidFill>
              <a:latin typeface="Dax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Documentation à </a:t>
            </a: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compléter</a:t>
            </a: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 </a:t>
            </a: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en</a:t>
            </a: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 </a:t>
            </a: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agence</a:t>
            </a:r>
            <a:endParaRPr lang="en-US" altLang="zh-CN" sz="1600" dirty="0" smtClean="0">
              <a:solidFill>
                <a:srgbClr val="026792"/>
              </a:solidFill>
              <a:latin typeface="Dax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Transactions </a:t>
            </a: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uniquement</a:t>
            </a: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 à </a:t>
            </a: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partir</a:t>
            </a: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 du </a:t>
            </a: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téléphone</a:t>
            </a:r>
            <a:endParaRPr lang="en-US" altLang="zh-CN" sz="1600" dirty="0">
              <a:solidFill>
                <a:srgbClr val="026792"/>
              </a:solidFill>
              <a:latin typeface="Dax"/>
            </a:endParaRPr>
          </a:p>
        </p:txBody>
      </p:sp>
      <p:sp>
        <p:nvSpPr>
          <p:cNvPr id="53" name="TextBox 1"/>
          <p:cNvSpPr txBox="1"/>
          <p:nvPr/>
        </p:nvSpPr>
        <p:spPr>
          <a:xfrm>
            <a:off x="7795033" y="3318578"/>
            <a:ext cx="2188114" cy="2262158"/>
          </a:xfrm>
          <a:prstGeom prst="rect">
            <a:avLst/>
          </a:prstGeom>
          <a:noFill/>
          <a:ln w="15875">
            <a:solidFill>
              <a:srgbClr val="000000"/>
            </a:solidFill>
            <a:prstDash val="sysDot"/>
          </a:ln>
        </p:spPr>
        <p:txBody>
          <a:bodyPr wrap="square" lIns="0" tIns="0" r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Externalisation</a:t>
            </a: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 des operations </a:t>
            </a: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courantes</a:t>
            </a: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 de </a:t>
            </a: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banque</a:t>
            </a: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Cash in (</a:t>
            </a: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dépôt</a:t>
            </a: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Cash out (</a:t>
            </a: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retrait</a:t>
            </a:r>
            <a:r>
              <a:rPr lang="en-US" altLang="zh-CN" sz="1600" dirty="0" smtClean="0">
                <a:solidFill>
                  <a:srgbClr val="026792"/>
                </a:solidFill>
                <a:latin typeface="Dax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 err="1" smtClean="0">
                <a:solidFill>
                  <a:srgbClr val="026792"/>
                </a:solidFill>
                <a:latin typeface="Dax"/>
              </a:rPr>
              <a:t>Transferts</a:t>
            </a:r>
            <a:endParaRPr lang="en-US" altLang="zh-CN" sz="1600" dirty="0" smtClean="0">
              <a:solidFill>
                <a:srgbClr val="026792"/>
              </a:solidFill>
              <a:latin typeface="Dax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zh-CN" sz="1600" dirty="0" smtClean="0">
              <a:solidFill>
                <a:srgbClr val="026792"/>
              </a:solidFill>
              <a:latin typeface="Dax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zh-CN" sz="1600" dirty="0" smtClean="0">
              <a:solidFill>
                <a:srgbClr val="026792"/>
              </a:solidFill>
              <a:latin typeface="Dax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zh-CN" sz="1600" dirty="0">
              <a:solidFill>
                <a:srgbClr val="026792"/>
              </a:solidFill>
              <a:latin typeface="Dax"/>
            </a:endParaRP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97910" y="778575"/>
            <a:ext cx="2186011" cy="1257300"/>
          </a:xfrm>
          <a:prstGeom prst="rect">
            <a:avLst/>
          </a:prstGeom>
          <a:noFill/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16748" y="788738"/>
            <a:ext cx="2166399" cy="1262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04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767586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3579" y="1434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91440" bIns="91440"/>
          <a:lstStyle/>
          <a:p>
            <a:r>
              <a:rPr lang="fr-FR" sz="2000" b="1" dirty="0" smtClean="0">
                <a:solidFill>
                  <a:srgbClr val="026792"/>
                </a:solidFill>
                <a:latin typeface="Dax-Light" pitchFamily="-60" charset="0"/>
              </a:rPr>
              <a:t>Perspectives</a:t>
            </a:r>
            <a:endParaRPr lang="en-GB" sz="2000" b="1" dirty="0">
              <a:solidFill>
                <a:srgbClr val="026792"/>
              </a:solidFill>
              <a:latin typeface="Dax-Light" pitchFamily="-60" charset="0"/>
            </a:endParaRPr>
          </a:p>
          <a:p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7819965" y="1068324"/>
            <a:ext cx="2145792" cy="3930903"/>
          </a:xfrm>
          <a:custGeom>
            <a:avLst/>
            <a:gdLst>
              <a:gd name="connsiteX0" fmla="*/ 0 w 2145792"/>
              <a:gd name="connsiteY0" fmla="*/ 4847843 h 4847844"/>
              <a:gd name="connsiteX1" fmla="*/ 2145792 w 2145792"/>
              <a:gd name="connsiteY1" fmla="*/ 4847843 h 4847844"/>
              <a:gd name="connsiteX2" fmla="*/ 2145792 w 2145792"/>
              <a:gd name="connsiteY2" fmla="*/ 0 h 4847844"/>
              <a:gd name="connsiteX3" fmla="*/ 0 w 2145792"/>
              <a:gd name="connsiteY3" fmla="*/ 0 h 4847844"/>
              <a:gd name="connsiteX4" fmla="*/ 0 w 2145792"/>
              <a:gd name="connsiteY4" fmla="*/ 4847843 h 4847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45792" h="4847844">
                <a:moveTo>
                  <a:pt x="0" y="4847843"/>
                </a:moveTo>
                <a:lnTo>
                  <a:pt x="2145792" y="4847843"/>
                </a:lnTo>
                <a:lnTo>
                  <a:pt x="2145792" y="0"/>
                </a:lnTo>
                <a:lnTo>
                  <a:pt x="0" y="0"/>
                </a:lnTo>
                <a:lnTo>
                  <a:pt x="0" y="4847843"/>
                </a:lnTo>
              </a:path>
            </a:pathLst>
          </a:custGeom>
          <a:solidFill>
            <a:srgbClr val="0082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b="1" dirty="0" smtClean="0">
                <a:latin typeface="Dax"/>
              </a:rPr>
              <a:t>Inclusion financière</a:t>
            </a:r>
            <a:endParaRPr lang="zh-CN" altLang="en-US" b="1" dirty="0">
              <a:latin typeface="Dax"/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7391722" y="1457904"/>
            <a:ext cx="39623" cy="3011932"/>
          </a:xfrm>
          <a:custGeom>
            <a:avLst/>
            <a:gdLst>
              <a:gd name="connsiteX0" fmla="*/ 9905 w 39623"/>
              <a:gd name="connsiteY0" fmla="*/ 9905 h 3011932"/>
              <a:gd name="connsiteX1" fmla="*/ 9905 w 39623"/>
              <a:gd name="connsiteY1" fmla="*/ 3002025 h 30119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623" h="3011932">
                <a:moveTo>
                  <a:pt x="9905" y="9905"/>
                </a:moveTo>
                <a:lnTo>
                  <a:pt x="9905" y="3002025"/>
                </a:lnTo>
              </a:path>
            </a:pathLst>
          </a:custGeom>
          <a:ln w="25400">
            <a:solidFill>
              <a:srgbClr val="005B7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7400866" y="2646706"/>
            <a:ext cx="196596" cy="574548"/>
          </a:xfrm>
          <a:custGeom>
            <a:avLst/>
            <a:gdLst>
              <a:gd name="connsiteX0" fmla="*/ 0 w 196596"/>
              <a:gd name="connsiteY0" fmla="*/ 0 h 574548"/>
              <a:gd name="connsiteX1" fmla="*/ 196595 w 196596"/>
              <a:gd name="connsiteY1" fmla="*/ 287274 h 574548"/>
              <a:gd name="connsiteX2" fmla="*/ 0 w 196596"/>
              <a:gd name="connsiteY2" fmla="*/ 574548 h 574548"/>
              <a:gd name="connsiteX3" fmla="*/ 0 w 196596"/>
              <a:gd name="connsiteY3" fmla="*/ 0 h 574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96596" h="574548">
                <a:moveTo>
                  <a:pt x="0" y="0"/>
                </a:moveTo>
                <a:lnTo>
                  <a:pt x="196595" y="287274"/>
                </a:lnTo>
                <a:lnTo>
                  <a:pt x="0" y="574548"/>
                </a:lnTo>
                <a:lnTo>
                  <a:pt x="0" y="0"/>
                </a:lnTo>
              </a:path>
            </a:pathLst>
          </a:custGeom>
          <a:solidFill>
            <a:srgbClr val="005B7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250116" y="1039450"/>
            <a:ext cx="6752986" cy="1258715"/>
          </a:xfrm>
          <a:custGeom>
            <a:avLst/>
            <a:gdLst>
              <a:gd name="connsiteX0" fmla="*/ 0 w 1528572"/>
              <a:gd name="connsiteY0" fmla="*/ 1979675 h 1979676"/>
              <a:gd name="connsiteX1" fmla="*/ 1528572 w 1528572"/>
              <a:gd name="connsiteY1" fmla="*/ 1979675 h 1979676"/>
              <a:gd name="connsiteX2" fmla="*/ 1528572 w 1528572"/>
              <a:gd name="connsiteY2" fmla="*/ 0 h 1979676"/>
              <a:gd name="connsiteX3" fmla="*/ 0 w 1528572"/>
              <a:gd name="connsiteY3" fmla="*/ 0 h 1979676"/>
              <a:gd name="connsiteX4" fmla="*/ 0 w 1528572"/>
              <a:gd name="connsiteY4" fmla="*/ 1979675 h 19796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28572" h="1979676">
                <a:moveTo>
                  <a:pt x="0" y="1979675"/>
                </a:moveTo>
                <a:lnTo>
                  <a:pt x="1528572" y="1979675"/>
                </a:lnTo>
                <a:lnTo>
                  <a:pt x="1528572" y="0"/>
                </a:lnTo>
                <a:lnTo>
                  <a:pt x="0" y="0"/>
                </a:lnTo>
                <a:lnTo>
                  <a:pt x="0" y="1979675"/>
                </a:lnTo>
              </a:path>
            </a:pathLst>
          </a:custGeom>
          <a:solidFill>
            <a:srgbClr val="00C58D">
              <a:alpha val="100000"/>
            </a:srgb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zh-CN" kern="0" dirty="0" smtClean="0">
                <a:solidFill>
                  <a:prstClr val="white"/>
                </a:solidFill>
                <a:latin typeface="Dax"/>
                <a:ea typeface="宋体" panose="02010600030101010101" pitchFamily="2" charset="-122"/>
              </a:rPr>
              <a:t>Approfondissement de la relation entre banques et sociétés de téléphonie mobile pour une digitalisation accrue des services bancaires</a:t>
            </a:r>
            <a:endParaRPr lang="zh-CN" altLang="en-US" kern="0" dirty="0">
              <a:solidFill>
                <a:prstClr val="white"/>
              </a:solidFill>
              <a:latin typeface="Dax"/>
              <a:ea typeface="宋体" panose="02010600030101010101" pitchFamily="2" charset="-122"/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250116" y="2358638"/>
            <a:ext cx="6752986" cy="1221960"/>
          </a:xfrm>
          <a:custGeom>
            <a:avLst/>
            <a:gdLst>
              <a:gd name="connsiteX0" fmla="*/ 0 w 1528572"/>
              <a:gd name="connsiteY0" fmla="*/ 1484375 h 1484375"/>
              <a:gd name="connsiteX1" fmla="*/ 1528572 w 1528572"/>
              <a:gd name="connsiteY1" fmla="*/ 1484375 h 1484375"/>
              <a:gd name="connsiteX2" fmla="*/ 1528572 w 1528572"/>
              <a:gd name="connsiteY2" fmla="*/ 0 h 1484375"/>
              <a:gd name="connsiteX3" fmla="*/ 0 w 1528572"/>
              <a:gd name="connsiteY3" fmla="*/ 0 h 1484375"/>
              <a:gd name="connsiteX4" fmla="*/ 0 w 1528572"/>
              <a:gd name="connsiteY4" fmla="*/ 1484375 h 14843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28572" h="1484375">
                <a:moveTo>
                  <a:pt x="0" y="1484375"/>
                </a:moveTo>
                <a:lnTo>
                  <a:pt x="1528572" y="1484375"/>
                </a:lnTo>
                <a:lnTo>
                  <a:pt x="1528572" y="0"/>
                </a:lnTo>
                <a:lnTo>
                  <a:pt x="0" y="0"/>
                </a:lnTo>
                <a:lnTo>
                  <a:pt x="0" y="1484375"/>
                </a:lnTo>
              </a:path>
            </a:pathLst>
          </a:custGeom>
          <a:solidFill>
            <a:srgbClr val="0082BB">
              <a:alpha val="100000"/>
            </a:srgb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fr-FR" altLang="zh-CN" kern="0" dirty="0" smtClean="0">
                <a:solidFill>
                  <a:prstClr val="white"/>
                </a:solidFill>
                <a:latin typeface="Dax"/>
                <a:ea typeface="宋体" panose="02010600030101010101" pitchFamily="2" charset="-122"/>
              </a:rPr>
              <a:t>Externalisation des activités bancaires de base afin de rapprocher les services bancaires des populations</a:t>
            </a:r>
            <a:endParaRPr lang="fr-FR" altLang="zh-CN" kern="0" dirty="0">
              <a:solidFill>
                <a:prstClr val="white"/>
              </a:solidFill>
              <a:latin typeface="Dax"/>
              <a:ea typeface="宋体" panose="02010600030101010101" pitchFamily="2" charset="-122"/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250116" y="3641071"/>
            <a:ext cx="6752986" cy="1411815"/>
          </a:xfrm>
          <a:custGeom>
            <a:avLst/>
            <a:gdLst>
              <a:gd name="connsiteX0" fmla="*/ 0 w 1528572"/>
              <a:gd name="connsiteY0" fmla="*/ 1240535 h 1240535"/>
              <a:gd name="connsiteX1" fmla="*/ 1528572 w 1528572"/>
              <a:gd name="connsiteY1" fmla="*/ 1240535 h 1240535"/>
              <a:gd name="connsiteX2" fmla="*/ 1528572 w 1528572"/>
              <a:gd name="connsiteY2" fmla="*/ 0 h 1240535"/>
              <a:gd name="connsiteX3" fmla="*/ 0 w 1528572"/>
              <a:gd name="connsiteY3" fmla="*/ 0 h 1240535"/>
              <a:gd name="connsiteX4" fmla="*/ 0 w 1528572"/>
              <a:gd name="connsiteY4" fmla="*/ 1240535 h 1240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28572" h="1240535">
                <a:moveTo>
                  <a:pt x="0" y="1240535"/>
                </a:moveTo>
                <a:lnTo>
                  <a:pt x="1528572" y="1240535"/>
                </a:lnTo>
                <a:lnTo>
                  <a:pt x="1528572" y="0"/>
                </a:lnTo>
                <a:lnTo>
                  <a:pt x="0" y="0"/>
                </a:lnTo>
                <a:lnTo>
                  <a:pt x="0" y="1240535"/>
                </a:lnTo>
              </a:path>
            </a:pathLst>
          </a:custGeom>
          <a:solidFill>
            <a:srgbClr val="BED600">
              <a:alpha val="100000"/>
            </a:srgb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zh-CN" kern="0" dirty="0" smtClean="0">
                <a:solidFill>
                  <a:prstClr val="white"/>
                </a:solidFill>
                <a:latin typeface="Dax"/>
                <a:ea typeface="宋体" panose="02010600030101010101" pitchFamily="2" charset="-122"/>
              </a:rPr>
              <a:t>Ouverture de comptes numériques à distance</a:t>
            </a:r>
            <a:endParaRPr lang="zh-CN" altLang="en-US" kern="0" dirty="0">
              <a:solidFill>
                <a:prstClr val="white"/>
              </a:solidFill>
              <a:latin typeface="Dax"/>
              <a:ea typeface="宋体" panose="02010600030101010101" pitchFamily="2" charset="-122"/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250116" y="5306824"/>
            <a:ext cx="9715641" cy="574417"/>
          </a:xfrm>
          <a:custGeom>
            <a:avLst/>
            <a:gdLst>
              <a:gd name="connsiteX0" fmla="*/ 0 w 2145792"/>
              <a:gd name="connsiteY0" fmla="*/ 4847843 h 4847844"/>
              <a:gd name="connsiteX1" fmla="*/ 2145792 w 2145792"/>
              <a:gd name="connsiteY1" fmla="*/ 4847843 h 4847844"/>
              <a:gd name="connsiteX2" fmla="*/ 2145792 w 2145792"/>
              <a:gd name="connsiteY2" fmla="*/ 0 h 4847844"/>
              <a:gd name="connsiteX3" fmla="*/ 0 w 2145792"/>
              <a:gd name="connsiteY3" fmla="*/ 0 h 4847844"/>
              <a:gd name="connsiteX4" fmla="*/ 0 w 2145792"/>
              <a:gd name="connsiteY4" fmla="*/ 4847843 h 4847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45792" h="4847844">
                <a:moveTo>
                  <a:pt x="0" y="4847843"/>
                </a:moveTo>
                <a:lnTo>
                  <a:pt x="2145792" y="4847843"/>
                </a:lnTo>
                <a:lnTo>
                  <a:pt x="2145792" y="0"/>
                </a:lnTo>
                <a:lnTo>
                  <a:pt x="0" y="0"/>
                </a:lnTo>
                <a:lnTo>
                  <a:pt x="0" y="4847843"/>
                </a:lnTo>
              </a:path>
            </a:pathLst>
          </a:custGeom>
          <a:solidFill>
            <a:srgbClr val="0082BB">
              <a:alpha val="100000"/>
            </a:srgb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x"/>
                <a:ea typeface="宋体" panose="02010600030101010101" pitchFamily="2" charset="-122"/>
              </a:rPr>
              <a:t>Encadrement par la réglementation</a:t>
            </a:r>
            <a:r>
              <a:rPr kumimoji="0" lang="fr-FR" altLang="zh-CN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x"/>
                <a:ea typeface="宋体" panose="02010600030101010101" pitchFamily="2" charset="-122"/>
              </a:rPr>
              <a:t> bancaire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x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05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233081" y="914400"/>
            <a:ext cx="9719441" cy="32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buClr>
                <a:srgbClr val="005B82"/>
              </a:buClr>
              <a:tabLst>
                <a:tab pos="709295" algn="ctr"/>
              </a:tabLst>
            </a:pPr>
            <a:endParaRPr lang="fr-FR" dirty="0" smtClean="0">
              <a:solidFill>
                <a:srgbClr val="026792"/>
              </a:solidFill>
              <a:latin typeface="Dax"/>
            </a:endParaRPr>
          </a:p>
          <a:p>
            <a:pPr eaLnBrk="0" hangingPunct="0">
              <a:lnSpc>
                <a:spcPct val="150000"/>
              </a:lnSpc>
              <a:buClr>
                <a:srgbClr val="005B82"/>
              </a:buClr>
              <a:tabLst>
                <a:tab pos="709295" algn="ctr"/>
              </a:tabLst>
            </a:pPr>
            <a:endParaRPr lang="fr-FR" dirty="0">
              <a:solidFill>
                <a:srgbClr val="026792"/>
              </a:solidFill>
              <a:latin typeface="Dax"/>
            </a:endParaRPr>
          </a:p>
          <a:p>
            <a:pPr eaLnBrk="0" hangingPunct="0">
              <a:lnSpc>
                <a:spcPct val="150000"/>
              </a:lnSpc>
              <a:buClr>
                <a:srgbClr val="005B82"/>
              </a:buClr>
              <a:tabLst>
                <a:tab pos="709295" algn="ctr"/>
              </a:tabLst>
            </a:pPr>
            <a:endParaRPr lang="fr-FR" dirty="0" smtClean="0">
              <a:solidFill>
                <a:srgbClr val="026792"/>
              </a:solidFill>
              <a:latin typeface="Dax"/>
            </a:endParaRPr>
          </a:p>
          <a:p>
            <a:pPr eaLnBrk="0" hangingPunct="0">
              <a:lnSpc>
                <a:spcPct val="150000"/>
              </a:lnSpc>
              <a:buClr>
                <a:srgbClr val="005B82"/>
              </a:buClr>
              <a:tabLst>
                <a:tab pos="709295" algn="ctr"/>
              </a:tabLst>
            </a:pPr>
            <a:endParaRPr lang="fr-FR" dirty="0">
              <a:solidFill>
                <a:srgbClr val="026792"/>
              </a:solidFill>
              <a:latin typeface="Dax"/>
            </a:endParaRPr>
          </a:p>
          <a:p>
            <a:pPr eaLnBrk="0" hangingPunct="0">
              <a:lnSpc>
                <a:spcPct val="150000"/>
              </a:lnSpc>
              <a:buClr>
                <a:srgbClr val="005B82"/>
              </a:buClr>
              <a:tabLst>
                <a:tab pos="709295" algn="ctr"/>
              </a:tabLst>
            </a:pPr>
            <a:endParaRPr lang="fr-FR" dirty="0" smtClean="0">
              <a:solidFill>
                <a:srgbClr val="026792"/>
              </a:solidFill>
              <a:latin typeface="Dax"/>
            </a:endParaRPr>
          </a:p>
          <a:p>
            <a:pPr algn="ctr" eaLnBrk="0" hangingPunct="0">
              <a:lnSpc>
                <a:spcPct val="150000"/>
              </a:lnSpc>
              <a:buClr>
                <a:srgbClr val="005B82"/>
              </a:buClr>
              <a:tabLst>
                <a:tab pos="709295" algn="ctr"/>
              </a:tabLst>
            </a:pPr>
            <a:r>
              <a:rPr lang="fr-FR" sz="2800" b="1" dirty="0" smtClean="0">
                <a:solidFill>
                  <a:srgbClr val="026792"/>
                </a:solidFill>
                <a:latin typeface="Dax"/>
              </a:rPr>
              <a:t>Merci</a:t>
            </a:r>
            <a:endParaRPr lang="fr-FR" sz="2800" b="1" dirty="0">
              <a:solidFill>
                <a:srgbClr val="026792"/>
              </a:solidFill>
              <a:latin typeface="Dax"/>
            </a:endParaRPr>
          </a:p>
        </p:txBody>
      </p:sp>
    </p:spTree>
    <p:extLst>
      <p:ext uri="{BB962C8B-B14F-4D97-AF65-F5344CB8AC3E}">
        <p14:creationId xmlns:p14="http://schemas.microsoft.com/office/powerpoint/2010/main" val="37457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538</Words>
  <Application>Microsoft Office PowerPoint</Application>
  <PresentationFormat>Widescreen</PresentationFormat>
  <Paragraphs>169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ＭＳ Ｐゴシック</vt:lpstr>
      <vt:lpstr>宋体</vt:lpstr>
      <vt:lpstr>Arial</vt:lpstr>
      <vt:lpstr>Calibri</vt:lpstr>
      <vt:lpstr>Calibri Light</vt:lpstr>
      <vt:lpstr>Dax</vt:lpstr>
      <vt:lpstr>Dax-Light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Etienne KONAN [ETD-Consumer Bank]</cp:lastModifiedBy>
  <cp:revision>55</cp:revision>
  <dcterms:created xsi:type="dcterms:W3CDTF">2019-04-13T15:34:17Z</dcterms:created>
  <dcterms:modified xsi:type="dcterms:W3CDTF">2019-07-09T22:21:16Z</dcterms:modified>
</cp:coreProperties>
</file>