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9" r:id="rId4"/>
    <p:sldId id="270" r:id="rId5"/>
    <p:sldId id="271" r:id="rId6"/>
    <p:sldId id="272" r:id="rId7"/>
    <p:sldId id="273" r:id="rId8"/>
    <p:sldId id="274" r:id="rId9"/>
    <p:sldId id="266" r:id="rId10"/>
    <p:sldId id="267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7" r:id="rId33"/>
    <p:sldId id="298" r:id="rId34"/>
    <p:sldId id="299" r:id="rId35"/>
    <p:sldId id="300" r:id="rId36"/>
    <p:sldId id="311" r:id="rId37"/>
    <p:sldId id="312" r:id="rId38"/>
    <p:sldId id="313" r:id="rId39"/>
    <p:sldId id="305" r:id="rId40"/>
    <p:sldId id="306" r:id="rId41"/>
    <p:sldId id="307" r:id="rId42"/>
    <p:sldId id="308" r:id="rId43"/>
    <p:sldId id="309" r:id="rId44"/>
    <p:sldId id="268" r:id="rId4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BFE2F8"/>
    <a:srgbClr val="55A9DB"/>
    <a:srgbClr val="FFFFFF"/>
    <a:srgbClr val="06A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0" autoAdjust="0"/>
    <p:restoredTop sz="94660"/>
  </p:normalViewPr>
  <p:slideViewPr>
    <p:cSldViewPr snapToGrid="0">
      <p:cViewPr>
        <p:scale>
          <a:sx n="110" d="100"/>
          <a:sy n="110" d="100"/>
        </p:scale>
        <p:origin x="6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55906-5487-4799-8916-77EEDBA8226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451E0A6-54E1-4844-9AEA-8F730F24D217}">
      <dgm:prSet phldrT="[Texte]" custT="1"/>
      <dgm:spPr>
        <a:xfrm rot="5400000">
          <a:off x="-184444" y="659412"/>
          <a:ext cx="740131" cy="371243"/>
        </a:xfrm>
        <a:prstGeom prst="chevr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24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</a:p>
      </dgm:t>
    </dgm:pt>
    <dgm:pt modelId="{C34DBFFB-7767-44A6-B647-ED494DD4B4EA}" type="parTrans" cxnId="{090FF5D0-689C-48B4-BB36-DD631687565B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80F1EE-17FC-46AF-A95C-F247B3636474}" type="sibTrans" cxnId="{090FF5D0-689C-48B4-BB36-DD631687565B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3F30F1-F5E2-4A12-9C43-19308D899A49}">
      <dgm:prSet phldrT="[Texte]" custT="1"/>
      <dgm:spPr>
        <a:xfrm rot="5400000">
          <a:off x="5271058" y="-4319954"/>
          <a:ext cx="344725" cy="1014435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PRESENTATION DE L’ACTIVITE</a:t>
          </a:r>
        </a:p>
      </dgm:t>
    </dgm:pt>
    <dgm:pt modelId="{037D9318-CDAA-4A02-A362-1AB49ABF6004}" type="parTrans" cxnId="{44AF5CFA-FA30-4C55-B3E6-38F51DE2B69B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D71816-B974-467C-A860-5AD84E9A717D}" type="sibTrans" cxnId="{44AF5CFA-FA30-4C55-B3E6-38F51DE2B69B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70A794-3F44-4ADB-BC59-CC243880D70B}">
      <dgm:prSet phldrT="[Texte]" custT="1"/>
      <dgm:spPr>
        <a:xfrm rot="5400000">
          <a:off x="-132316" y="1288295"/>
          <a:ext cx="635876" cy="371243"/>
        </a:xfrm>
        <a:prstGeom prst="chevr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24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</a:t>
          </a:r>
        </a:p>
      </dgm:t>
    </dgm:pt>
    <dgm:pt modelId="{C2E3796E-21A5-456A-BF2E-DDFF03AA29E3}" type="parTrans" cxnId="{88C50D35-9FE6-4FFF-BF0C-A7F9D1860A12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B32C7E-4001-4A07-8937-E9EB054B0693}" type="sibTrans" cxnId="{88C50D35-9FE6-4FFF-BF0C-A7F9D1860A12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7B6D2-A1C5-4973-A515-5C3DFAACB8BC}">
      <dgm:prSet phldrT="[Texte]" custT="1"/>
      <dgm:spPr>
        <a:xfrm rot="5400000">
          <a:off x="-135776" y="1868511"/>
          <a:ext cx="642797" cy="371243"/>
        </a:xfrm>
        <a:prstGeom prst="chevr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24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</a:t>
          </a:r>
        </a:p>
      </dgm:t>
    </dgm:pt>
    <dgm:pt modelId="{3C7582DD-D11F-481D-A246-EE37858E1B91}" type="parTrans" cxnId="{E530B94B-80C4-4384-874A-E14B5A2C1419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AD07CD-FE5B-4964-B677-E218945ED8D0}" type="sibTrans" cxnId="{E530B94B-80C4-4384-874A-E14B5A2C1419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EF277-FF7B-4F83-A45D-31F13ED9F382}">
      <dgm:prSet phldrT="[Texte]" custT="1"/>
      <dgm:spPr>
        <a:xfrm rot="5400000">
          <a:off x="-130653" y="2447064"/>
          <a:ext cx="632550" cy="371243"/>
        </a:xfrm>
        <a:prstGeom prst="chevr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24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</a:t>
          </a:r>
        </a:p>
      </dgm:t>
    </dgm:pt>
    <dgm:pt modelId="{BDA27F19-5F35-423E-96A8-622BBA94B987}" type="parTrans" cxnId="{26165979-AF0A-4873-A960-71688030C0CA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CDC4D9-C2F0-4EEC-A436-329512B0D1F0}" type="sibTrans" cxnId="{26165979-AF0A-4873-A960-71688030C0CA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63E411-937B-4B10-A54F-E5D2F0E31CDC}">
      <dgm:prSet phldrT="[Texte]" custT="1"/>
      <dgm:spPr>
        <a:xfrm rot="5400000">
          <a:off x="-145201" y="3035042"/>
          <a:ext cx="661645" cy="371243"/>
        </a:xfrm>
        <a:prstGeom prst="chevr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24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</a:t>
          </a:r>
        </a:p>
      </dgm:t>
    </dgm:pt>
    <dgm:pt modelId="{6BBC782F-9DE4-4C4C-B601-8539C77BCC2A}" type="parTrans" cxnId="{58FE9951-9D84-4201-B9A1-FFD974348D08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79037D-D3F0-43BE-B24C-635B0EC676A6}" type="sibTrans" cxnId="{58FE9951-9D84-4201-B9A1-FFD974348D08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143BDD-3AA4-4831-B261-353B0FB35E26}">
      <dgm:prSet phldrT="[Texte]" custT="1"/>
      <dgm:spPr>
        <a:xfrm rot="5400000">
          <a:off x="-156441" y="3648807"/>
          <a:ext cx="684127" cy="371243"/>
        </a:xfrm>
        <a:prstGeom prst="chevr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24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</a:t>
          </a:r>
        </a:p>
      </dgm:t>
    </dgm:pt>
    <dgm:pt modelId="{37976FF6-F0BE-4B5C-9D12-A08D27A27807}" type="parTrans" cxnId="{09DBA32D-C6C8-4A46-8E91-F06B1C7FAC16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618E0-F9B2-4E60-8E81-8DC22AF1CAB2}" type="sibTrans" cxnId="{09DBA32D-C6C8-4A46-8E91-F06B1C7FAC16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314103-AFAB-4C48-A1CE-2DBD3F0E5116}">
      <dgm:prSet custT="1"/>
      <dgm:spPr>
        <a:xfrm rot="5400000">
          <a:off x="4896075" y="-4393755"/>
          <a:ext cx="344725" cy="927666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INTRODUCTION</a:t>
          </a:r>
        </a:p>
      </dgm:t>
    </dgm:pt>
    <dgm:pt modelId="{70244D29-F9F9-4B73-B177-9BAAA81A025A}" type="parTrans" cxnId="{86C20B4B-A0CA-4478-9D38-9A993CEAF8E6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78243B-2347-474F-B7E2-092B09B766BB}" type="sibTrans" cxnId="{86C20B4B-A0CA-4478-9D38-9A993CEAF8E6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75C95D-9BB7-4A90-8D74-1776E24DEC58}">
      <dgm:prSet custT="1"/>
      <dgm:spPr>
        <a:xfrm rot="5400000">
          <a:off x="5271058" y="-3691071"/>
          <a:ext cx="344725" cy="1014435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EVOLUTION DE L’ACTIVITE</a:t>
          </a:r>
        </a:p>
      </dgm:t>
    </dgm:pt>
    <dgm:pt modelId="{6DEFB87C-FA01-4823-935C-33D0193684BC}" type="parTrans" cxnId="{47720E2F-9B2E-49F8-BC6B-BD17698EF5CA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4D71C1-02BC-4866-B700-A91271F8EC75}" type="sibTrans" cxnId="{47720E2F-9B2E-49F8-BC6B-BD17698EF5CA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8B3104-25F1-4623-A37D-BA44DC4753DF}">
      <dgm:prSet custT="1"/>
      <dgm:spPr>
        <a:xfrm rot="5400000">
          <a:off x="5271058" y="-3110855"/>
          <a:ext cx="344725" cy="1014435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SOUSCRIPTEURS AUX PRODUITS DE MONNAIE ELECTRONIQUE</a:t>
          </a:r>
        </a:p>
      </dgm:t>
    </dgm:pt>
    <dgm:pt modelId="{1508D931-EA24-4F8C-87C8-9D715DACB63F}" type="parTrans" cxnId="{825F5C0C-86F9-4CA3-B044-A52B8B83A3A7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D7D4CC-DD1F-423A-8939-8D09A864D059}" type="sibTrans" cxnId="{825F5C0C-86F9-4CA3-B044-A52B8B83A3A7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231151-2ACB-4D38-890E-3F021A25F0F0}">
      <dgm:prSet custT="1"/>
      <dgm:spPr>
        <a:xfrm rot="5400000">
          <a:off x="5271058" y="-2532302"/>
          <a:ext cx="344725" cy="1014435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TRANSACTIONS DE MONNAIE ELECTRONIQUE</a:t>
          </a:r>
        </a:p>
      </dgm:t>
    </dgm:pt>
    <dgm:pt modelId="{34B8BFB3-000A-4DE7-9780-ECD145E71E54}" type="parTrans" cxnId="{AA817163-516E-455C-958A-31E28002EC33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E6D4D3-88D1-499F-9985-0D05B1F30C22}" type="sibTrans" cxnId="{AA817163-516E-455C-958A-31E28002EC33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9A3454-9535-4520-89DA-9256CBA8A817}">
      <dgm:prSet custT="1"/>
      <dgm:spPr>
        <a:xfrm rot="5400000">
          <a:off x="5271058" y="-1944325"/>
          <a:ext cx="344725" cy="1014435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PAIEMENTS PAR MONNAIE ELECTRONIQUE</a:t>
          </a:r>
        </a:p>
      </dgm:t>
    </dgm:pt>
    <dgm:pt modelId="{841D9D71-F8B0-41C5-83DE-D4AE95615B42}" type="parTrans" cxnId="{E0ACBC86-5435-4C8E-946B-BE7699E3396D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D16831-472E-4ECE-8F10-3426AD334B08}" type="sibTrans" cxnId="{E0ACBC86-5435-4C8E-946B-BE7699E3396D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E81079-1774-44E8-98E9-CFD78FCC9F88}">
      <dgm:prSet custT="1"/>
      <dgm:spPr>
        <a:xfrm rot="5400000">
          <a:off x="-156502" y="4273875"/>
          <a:ext cx="684249" cy="371243"/>
        </a:xfrm>
        <a:prstGeom prst="chevr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24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7</a:t>
          </a:r>
        </a:p>
      </dgm:t>
    </dgm:pt>
    <dgm:pt modelId="{A2F6A370-F09F-4E9D-9531-40D328A8C6A6}" type="parTrans" cxnId="{F5EB8C4B-A3B4-4DE3-982C-A703DCADB6EE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AB51CD-640A-4B8C-A525-F1490C307D88}" type="sibTrans" cxnId="{F5EB8C4B-A3B4-4DE3-982C-A703DCADB6EE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8D9A8F-A5FC-4237-9AA8-FFDC597B1C51}">
      <dgm:prSet custT="1"/>
      <dgm:spPr>
        <a:xfrm rot="5400000">
          <a:off x="5271058" y="-1330559"/>
          <a:ext cx="344725" cy="1014435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USAGE DES CARTES PREPAYEES</a:t>
          </a:r>
        </a:p>
      </dgm:t>
    </dgm:pt>
    <dgm:pt modelId="{C7453A34-1289-41D8-8ECA-FF5C446162EC}" type="parTrans" cxnId="{40E50006-544D-4F5F-81B6-E65F35D8FC3B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547C2F-60E7-459E-8AC2-BC3EC1516B2A}" type="sibTrans" cxnId="{40E50006-544D-4F5F-81B6-E65F35D8FC3B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1E95AA-CCFC-4CFC-8840-0FD31A01A76B}">
      <dgm:prSet custT="1"/>
      <dgm:spPr>
        <a:xfrm rot="5400000">
          <a:off x="5271058" y="-705492"/>
          <a:ext cx="344725" cy="1014435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AUTRES PROBLEMATIQUES</a:t>
          </a:r>
        </a:p>
      </dgm:t>
    </dgm:pt>
    <dgm:pt modelId="{5FF48557-A317-45D5-86DC-9CCC4FFE11A4}" type="parTrans" cxnId="{3211D8D3-1EC7-4A8A-816C-429C90C1D68A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457BFF-E322-4FA6-8A45-18A7E30D1ABD}" type="sibTrans" cxnId="{3211D8D3-1EC7-4A8A-816C-429C90C1D68A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3D4580-953A-4726-89ED-FA6A2392BD35}">
      <dgm:prSet phldrT="[Texte]" custT="1"/>
      <dgm:spPr>
        <a:xfrm rot="5400000">
          <a:off x="-79552" y="83293"/>
          <a:ext cx="530347" cy="371243"/>
        </a:xfrm>
        <a:prstGeom prst="chevr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24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</a:p>
      </dgm:t>
    </dgm:pt>
    <dgm:pt modelId="{687C21BB-97E2-4550-AF32-39A5F8DAFE77}" type="sibTrans" cxnId="{76D2F09E-A2A1-4351-BF66-F4EDE431132B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59A11C-FC91-4B33-BFA9-D1A5D280FE2F}" type="parTrans" cxnId="{76D2F09E-A2A1-4351-BF66-F4EDE431132B}">
      <dgm:prSet/>
      <dgm:spPr/>
      <dgm:t>
        <a:bodyPr/>
        <a:lstStyle/>
        <a:p>
          <a:endParaRPr lang="fr-F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FF098D-D900-4092-A74C-71FDC05854FA}" type="pres">
      <dgm:prSet presAssocID="{37755906-5487-4799-8916-77EEDBA822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AAA50B5-4757-412D-A4D6-7648E9D21436}" type="pres">
      <dgm:prSet presAssocID="{A63D4580-953A-4726-89ED-FA6A2392BD35}" presName="composite" presStyleCnt="0"/>
      <dgm:spPr/>
    </dgm:pt>
    <dgm:pt modelId="{EEA4C29F-43DA-45AF-99D2-67CF6AFE451F}" type="pres">
      <dgm:prSet presAssocID="{A63D4580-953A-4726-89ED-FA6A2392BD35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A45E53-4615-4105-9744-88404E497BE4}" type="pres">
      <dgm:prSet presAssocID="{A63D4580-953A-4726-89ED-FA6A2392BD35}" presName="descendantText" presStyleLbl="alignAcc1" presStyleIdx="0" presStyleCnt="8" custScaleX="97475" custLinFactNeighborX="-644" custLinFactNeighborY="198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16AE8C-D21A-4C16-9BFB-BB08B7F2E893}" type="pres">
      <dgm:prSet presAssocID="{687C21BB-97E2-4550-AF32-39A5F8DAFE77}" presName="sp" presStyleCnt="0"/>
      <dgm:spPr/>
    </dgm:pt>
    <dgm:pt modelId="{04CB23F0-AE55-47BD-B717-953F4FD83222}" type="pres">
      <dgm:prSet presAssocID="{0451E0A6-54E1-4844-9AEA-8F730F24D217}" presName="composite" presStyleCnt="0"/>
      <dgm:spPr/>
    </dgm:pt>
    <dgm:pt modelId="{BCBF101E-FE1C-46CB-BE88-D09CF15E1D82}" type="pres">
      <dgm:prSet presAssocID="{0451E0A6-54E1-4844-9AEA-8F730F24D217}" presName="parentText" presStyleLbl="alignNode1" presStyleIdx="1" presStyleCnt="8" custScaleY="13955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9EC533-19DC-49CD-A5C8-CD1B31A98A7C}" type="pres">
      <dgm:prSet presAssocID="{0451E0A6-54E1-4844-9AEA-8F730F24D217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67CFB6-98C1-4CC4-814E-BF910B0058A2}" type="pres">
      <dgm:prSet presAssocID="{6A80F1EE-17FC-46AF-A95C-F247B3636474}" presName="sp" presStyleCnt="0"/>
      <dgm:spPr/>
    </dgm:pt>
    <dgm:pt modelId="{76D13AF4-23D1-45F4-81F7-703FAF51CE02}" type="pres">
      <dgm:prSet presAssocID="{B270A794-3F44-4ADB-BC59-CC243880D70B}" presName="composite" presStyleCnt="0"/>
      <dgm:spPr/>
    </dgm:pt>
    <dgm:pt modelId="{21BB62E5-504D-4588-90C6-D7EEF59AD146}" type="pres">
      <dgm:prSet presAssocID="{B270A794-3F44-4ADB-BC59-CC243880D70B}" presName="parentText" presStyleLbl="alignNode1" presStyleIdx="2" presStyleCnt="8" custScaleY="11989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92E129-1F41-4911-BFAA-1F18F37BFE2B}" type="pres">
      <dgm:prSet presAssocID="{B270A794-3F44-4ADB-BC59-CC243880D70B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19FE9B-CBDA-443E-BFDB-1AF72E2A31EC}" type="pres">
      <dgm:prSet presAssocID="{4CB32C7E-4001-4A07-8937-E9EB054B0693}" presName="sp" presStyleCnt="0"/>
      <dgm:spPr/>
    </dgm:pt>
    <dgm:pt modelId="{42945BCA-A1AE-49E7-A545-D3B0144D0496}" type="pres">
      <dgm:prSet presAssocID="{D2B7B6D2-A1C5-4973-A515-5C3DFAACB8BC}" presName="composite" presStyleCnt="0"/>
      <dgm:spPr/>
    </dgm:pt>
    <dgm:pt modelId="{7F865A0B-04E2-4D84-8DA8-F79F67A51DD5}" type="pres">
      <dgm:prSet presAssocID="{D2B7B6D2-A1C5-4973-A515-5C3DFAACB8BC}" presName="parentText" presStyleLbl="alignNode1" presStyleIdx="3" presStyleCnt="8" custScaleY="12120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5CF0C5-3042-4084-A464-D44757CB385C}" type="pres">
      <dgm:prSet presAssocID="{D2B7B6D2-A1C5-4973-A515-5C3DFAACB8BC}" presName="descendantText" presStyleLbl="alignAcc1" presStyleIdx="3" presStyleCnt="8" custScaleY="1746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1626BC-E4F7-4EDD-9A9E-C0178AB457E0}" type="pres">
      <dgm:prSet presAssocID="{15AD07CD-FE5B-4964-B677-E218945ED8D0}" presName="sp" presStyleCnt="0"/>
      <dgm:spPr/>
    </dgm:pt>
    <dgm:pt modelId="{9A598F9F-31FC-45E4-B801-9A2A9D6BAB11}" type="pres">
      <dgm:prSet presAssocID="{BC3EF277-FF7B-4F83-A45D-31F13ED9F382}" presName="composite" presStyleCnt="0"/>
      <dgm:spPr/>
    </dgm:pt>
    <dgm:pt modelId="{DCA1685A-AAC9-4526-B277-2B9B29B6B8A1}" type="pres">
      <dgm:prSet presAssocID="{BC3EF277-FF7B-4F83-A45D-31F13ED9F382}" presName="parentText" presStyleLbl="alignNode1" presStyleIdx="4" presStyleCnt="8" custScaleY="11927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07372B-22BB-4565-8D38-3999FE77314E}" type="pres">
      <dgm:prSet presAssocID="{BC3EF277-FF7B-4F83-A45D-31F13ED9F382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A4B7FD-1DCF-47FB-A5A4-A46C622C3159}" type="pres">
      <dgm:prSet presAssocID="{77CDC4D9-C2F0-4EEC-A436-329512B0D1F0}" presName="sp" presStyleCnt="0"/>
      <dgm:spPr/>
    </dgm:pt>
    <dgm:pt modelId="{519CC864-FABB-4B59-8E0E-CD16802A34AF}" type="pres">
      <dgm:prSet presAssocID="{D563E411-937B-4B10-A54F-E5D2F0E31CDC}" presName="composite" presStyleCnt="0"/>
      <dgm:spPr/>
    </dgm:pt>
    <dgm:pt modelId="{AC2F71FB-DA87-40ED-9953-A4AD884E0F19}" type="pres">
      <dgm:prSet presAssocID="{D563E411-937B-4B10-A54F-E5D2F0E31CDC}" presName="parentText" presStyleLbl="alignNode1" presStyleIdx="5" presStyleCnt="8" custScaleY="12475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6CC8DF-922E-49B9-8F44-56D6985AC318}" type="pres">
      <dgm:prSet presAssocID="{D563E411-937B-4B10-A54F-E5D2F0E31CDC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156375-A1A8-4475-A909-B8D43F9D02C9}" type="pres">
      <dgm:prSet presAssocID="{CC79037D-D3F0-43BE-B24C-635B0EC676A6}" presName="sp" presStyleCnt="0"/>
      <dgm:spPr/>
    </dgm:pt>
    <dgm:pt modelId="{45B3B663-947B-4431-8AA6-B24E9490B2FD}" type="pres">
      <dgm:prSet presAssocID="{D0143BDD-3AA4-4831-B261-353B0FB35E26}" presName="composite" presStyleCnt="0"/>
      <dgm:spPr/>
    </dgm:pt>
    <dgm:pt modelId="{0AB751D9-1971-4952-9763-779962E55F24}" type="pres">
      <dgm:prSet presAssocID="{D0143BDD-3AA4-4831-B261-353B0FB35E26}" presName="parentText" presStyleLbl="alignNode1" presStyleIdx="6" presStyleCnt="8" custScaleY="12899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B30766-B6A7-4070-8A13-C8362D32337D}" type="pres">
      <dgm:prSet presAssocID="{D0143BDD-3AA4-4831-B261-353B0FB35E26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E6B554-8AA6-4509-9CB2-0B8E6D49ECFF}" type="pres">
      <dgm:prSet presAssocID="{C76618E0-F9B2-4E60-8E81-8DC22AF1CAB2}" presName="sp" presStyleCnt="0"/>
      <dgm:spPr/>
    </dgm:pt>
    <dgm:pt modelId="{531B7509-DFE4-44A5-8ABD-AFAF4E5726F5}" type="pres">
      <dgm:prSet presAssocID="{43E81079-1774-44E8-98E9-CFD78FCC9F88}" presName="composite" presStyleCnt="0"/>
      <dgm:spPr/>
    </dgm:pt>
    <dgm:pt modelId="{993E5094-7905-485B-9BD4-3A402A4D4FB3}" type="pres">
      <dgm:prSet presAssocID="{43E81079-1774-44E8-98E9-CFD78FCC9F88}" presName="parentText" presStyleLbl="alignNode1" presStyleIdx="7" presStyleCnt="8" custScaleY="12901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04120E-6AEC-4E6A-870E-76DB8816D5AE}" type="pres">
      <dgm:prSet presAssocID="{43E81079-1774-44E8-98E9-CFD78FCC9F88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0ACBC86-5435-4C8E-946B-BE7699E3396D}" srcId="{D563E411-937B-4B10-A54F-E5D2F0E31CDC}" destId="{149A3454-9535-4520-89DA-9256CBA8A817}" srcOrd="0" destOrd="0" parTransId="{841D9D71-F8B0-41C5-83DE-D4AE95615B42}" sibTransId="{25D16831-472E-4ECE-8F10-3426AD334B08}"/>
    <dgm:cxn modelId="{40E50006-544D-4F5F-81B6-E65F35D8FC3B}" srcId="{D0143BDD-3AA4-4831-B261-353B0FB35E26}" destId="{B28D9A8F-A5FC-4237-9AA8-FFDC597B1C51}" srcOrd="0" destOrd="0" parTransId="{C7453A34-1289-41D8-8ECA-FF5C446162EC}" sibTransId="{0D547C2F-60E7-459E-8AC2-BC3EC1516B2A}"/>
    <dgm:cxn modelId="{88C50D35-9FE6-4FFF-BF0C-A7F9D1860A12}" srcId="{37755906-5487-4799-8916-77EEDBA82267}" destId="{B270A794-3F44-4ADB-BC59-CC243880D70B}" srcOrd="2" destOrd="0" parTransId="{C2E3796E-21A5-456A-BF2E-DDFF03AA29E3}" sibTransId="{4CB32C7E-4001-4A07-8937-E9EB054B0693}"/>
    <dgm:cxn modelId="{6BE3B683-0D3D-4BD5-8D1A-4666301E210C}" type="presOf" srcId="{37755906-5487-4799-8916-77EEDBA82267}" destId="{28FF098D-D900-4092-A74C-71FDC05854FA}" srcOrd="0" destOrd="0" presId="urn:microsoft.com/office/officeart/2005/8/layout/chevron2"/>
    <dgm:cxn modelId="{191E8305-D410-4D0C-B006-3FE75BFF3463}" type="presOf" srcId="{A63D4580-953A-4726-89ED-FA6A2392BD35}" destId="{EEA4C29F-43DA-45AF-99D2-67CF6AFE451F}" srcOrd="0" destOrd="0" presId="urn:microsoft.com/office/officeart/2005/8/layout/chevron2"/>
    <dgm:cxn modelId="{825F5C0C-86F9-4CA3-B044-A52B8B83A3A7}" srcId="{D2B7B6D2-A1C5-4973-A515-5C3DFAACB8BC}" destId="{498B3104-25F1-4623-A37D-BA44DC4753DF}" srcOrd="0" destOrd="0" parTransId="{1508D931-EA24-4F8C-87C8-9D715DACB63F}" sibTransId="{72D7D4CC-DD1F-423A-8939-8D09A864D059}"/>
    <dgm:cxn modelId="{BFA63165-3735-45CC-8EE3-9A3734FAC54F}" type="presOf" srcId="{149A3454-9535-4520-89DA-9256CBA8A817}" destId="{836CC8DF-922E-49B9-8F44-56D6985AC318}" srcOrd="0" destOrd="0" presId="urn:microsoft.com/office/officeart/2005/8/layout/chevron2"/>
    <dgm:cxn modelId="{993CB39D-2AD0-42CE-9531-ED47CF563A4D}" type="presOf" srcId="{D2B7B6D2-A1C5-4973-A515-5C3DFAACB8BC}" destId="{7F865A0B-04E2-4D84-8DA8-F79F67A51DD5}" srcOrd="0" destOrd="0" presId="urn:microsoft.com/office/officeart/2005/8/layout/chevron2"/>
    <dgm:cxn modelId="{AA817163-516E-455C-958A-31E28002EC33}" srcId="{BC3EF277-FF7B-4F83-A45D-31F13ED9F382}" destId="{1E231151-2ACB-4D38-890E-3F021A25F0F0}" srcOrd="0" destOrd="0" parTransId="{34B8BFB3-000A-4DE7-9780-ECD145E71E54}" sibTransId="{BFE6D4D3-88D1-499F-9985-0D05B1F30C22}"/>
    <dgm:cxn modelId="{44AF5CFA-FA30-4C55-B3E6-38F51DE2B69B}" srcId="{0451E0A6-54E1-4844-9AEA-8F730F24D217}" destId="{C53F30F1-F5E2-4A12-9C43-19308D899A49}" srcOrd="0" destOrd="0" parTransId="{037D9318-CDAA-4A02-A362-1AB49ABF6004}" sibTransId="{F5D71816-B974-467C-A860-5AD84E9A717D}"/>
    <dgm:cxn modelId="{E530B94B-80C4-4384-874A-E14B5A2C1419}" srcId="{37755906-5487-4799-8916-77EEDBA82267}" destId="{D2B7B6D2-A1C5-4973-A515-5C3DFAACB8BC}" srcOrd="3" destOrd="0" parTransId="{3C7582DD-D11F-481D-A246-EE37858E1B91}" sibTransId="{15AD07CD-FE5B-4964-B677-E218945ED8D0}"/>
    <dgm:cxn modelId="{9CA6FF5E-0E49-4ADE-9FBF-B20A4E8F000F}" type="presOf" srcId="{C1314103-AFAB-4C48-A1CE-2DBD3F0E5116}" destId="{51A45E53-4615-4105-9744-88404E497BE4}" srcOrd="0" destOrd="0" presId="urn:microsoft.com/office/officeart/2005/8/layout/chevron2"/>
    <dgm:cxn modelId="{9A7F1870-3724-48E4-9677-5465704278DC}" type="presOf" srcId="{B28D9A8F-A5FC-4237-9AA8-FFDC597B1C51}" destId="{5BB30766-B6A7-4070-8A13-C8362D32337D}" srcOrd="0" destOrd="0" presId="urn:microsoft.com/office/officeart/2005/8/layout/chevron2"/>
    <dgm:cxn modelId="{090FF5D0-689C-48B4-BB36-DD631687565B}" srcId="{37755906-5487-4799-8916-77EEDBA82267}" destId="{0451E0A6-54E1-4844-9AEA-8F730F24D217}" srcOrd="1" destOrd="0" parTransId="{C34DBFFB-7767-44A6-B647-ED494DD4B4EA}" sibTransId="{6A80F1EE-17FC-46AF-A95C-F247B3636474}"/>
    <dgm:cxn modelId="{4DA88D43-0C9B-4A78-80E1-2F4504E2FD92}" type="presOf" srcId="{BC3EF277-FF7B-4F83-A45D-31F13ED9F382}" destId="{DCA1685A-AAC9-4526-B277-2B9B29B6B8A1}" srcOrd="0" destOrd="0" presId="urn:microsoft.com/office/officeart/2005/8/layout/chevron2"/>
    <dgm:cxn modelId="{3211D8D3-1EC7-4A8A-816C-429C90C1D68A}" srcId="{43E81079-1774-44E8-98E9-CFD78FCC9F88}" destId="{051E95AA-CCFC-4CFC-8840-0FD31A01A76B}" srcOrd="0" destOrd="0" parTransId="{5FF48557-A317-45D5-86DC-9CCC4FFE11A4}" sibTransId="{96457BFF-E322-4FA6-8A45-18A7E30D1ABD}"/>
    <dgm:cxn modelId="{BC8C5181-7DF7-43E5-96D3-420066EC1516}" type="presOf" srcId="{1E231151-2ACB-4D38-890E-3F021A25F0F0}" destId="{1E07372B-22BB-4565-8D38-3999FE77314E}" srcOrd="0" destOrd="0" presId="urn:microsoft.com/office/officeart/2005/8/layout/chevron2"/>
    <dgm:cxn modelId="{86C20B4B-A0CA-4478-9D38-9A993CEAF8E6}" srcId="{A63D4580-953A-4726-89ED-FA6A2392BD35}" destId="{C1314103-AFAB-4C48-A1CE-2DBD3F0E5116}" srcOrd="0" destOrd="0" parTransId="{70244D29-F9F9-4B73-B177-9BAAA81A025A}" sibTransId="{6278243B-2347-474F-B7E2-092B09B766BB}"/>
    <dgm:cxn modelId="{58FE9951-9D84-4201-B9A1-FFD974348D08}" srcId="{37755906-5487-4799-8916-77EEDBA82267}" destId="{D563E411-937B-4B10-A54F-E5D2F0E31CDC}" srcOrd="5" destOrd="0" parTransId="{6BBC782F-9DE4-4C4C-B601-8539C77BCC2A}" sibTransId="{CC79037D-D3F0-43BE-B24C-635B0EC676A6}"/>
    <dgm:cxn modelId="{BCC00773-6C1B-4175-A6AA-9CCC6A8F8B98}" type="presOf" srcId="{051E95AA-CCFC-4CFC-8840-0FD31A01A76B}" destId="{8F04120E-6AEC-4E6A-870E-76DB8816D5AE}" srcOrd="0" destOrd="0" presId="urn:microsoft.com/office/officeart/2005/8/layout/chevron2"/>
    <dgm:cxn modelId="{26165979-AF0A-4873-A960-71688030C0CA}" srcId="{37755906-5487-4799-8916-77EEDBA82267}" destId="{BC3EF277-FF7B-4F83-A45D-31F13ED9F382}" srcOrd="4" destOrd="0" parTransId="{BDA27F19-5F35-423E-96A8-622BBA94B987}" sibTransId="{77CDC4D9-C2F0-4EEC-A436-329512B0D1F0}"/>
    <dgm:cxn modelId="{06C9050E-9F7F-49DF-8B96-328017B02D2C}" type="presOf" srcId="{0451E0A6-54E1-4844-9AEA-8F730F24D217}" destId="{BCBF101E-FE1C-46CB-BE88-D09CF15E1D82}" srcOrd="0" destOrd="0" presId="urn:microsoft.com/office/officeart/2005/8/layout/chevron2"/>
    <dgm:cxn modelId="{76A9AD17-BB9C-4A10-8A20-625FC4260A8E}" type="presOf" srcId="{C53F30F1-F5E2-4A12-9C43-19308D899A49}" destId="{D59EC533-19DC-49CD-A5C8-CD1B31A98A7C}" srcOrd="0" destOrd="0" presId="urn:microsoft.com/office/officeart/2005/8/layout/chevron2"/>
    <dgm:cxn modelId="{7B087852-62A9-4E33-AF84-8E8BCBF86A91}" type="presOf" srcId="{B270A794-3F44-4ADB-BC59-CC243880D70B}" destId="{21BB62E5-504D-4588-90C6-D7EEF59AD146}" srcOrd="0" destOrd="0" presId="urn:microsoft.com/office/officeart/2005/8/layout/chevron2"/>
    <dgm:cxn modelId="{AC3C1588-5C1D-4A1C-A530-FAA36803276C}" type="presOf" srcId="{2175C95D-9BB7-4A90-8D74-1776E24DEC58}" destId="{C392E129-1F41-4911-BFAA-1F18F37BFE2B}" srcOrd="0" destOrd="0" presId="urn:microsoft.com/office/officeart/2005/8/layout/chevron2"/>
    <dgm:cxn modelId="{2C8E05CB-3231-4F8F-83CD-C4AFAE23D6FE}" type="presOf" srcId="{498B3104-25F1-4623-A37D-BA44DC4753DF}" destId="{CD5CF0C5-3042-4084-A464-D44757CB385C}" srcOrd="0" destOrd="0" presId="urn:microsoft.com/office/officeart/2005/8/layout/chevron2"/>
    <dgm:cxn modelId="{76D2F09E-A2A1-4351-BF66-F4EDE431132B}" srcId="{37755906-5487-4799-8916-77EEDBA82267}" destId="{A63D4580-953A-4726-89ED-FA6A2392BD35}" srcOrd="0" destOrd="0" parTransId="{8B59A11C-FC91-4B33-BFA9-D1A5D280FE2F}" sibTransId="{687C21BB-97E2-4550-AF32-39A5F8DAFE77}"/>
    <dgm:cxn modelId="{19C82A71-31E5-4483-A7E1-22D3133490EA}" type="presOf" srcId="{D0143BDD-3AA4-4831-B261-353B0FB35E26}" destId="{0AB751D9-1971-4952-9763-779962E55F24}" srcOrd="0" destOrd="0" presId="urn:microsoft.com/office/officeart/2005/8/layout/chevron2"/>
    <dgm:cxn modelId="{F5EB8C4B-A3B4-4DE3-982C-A703DCADB6EE}" srcId="{37755906-5487-4799-8916-77EEDBA82267}" destId="{43E81079-1774-44E8-98E9-CFD78FCC9F88}" srcOrd="7" destOrd="0" parTransId="{A2F6A370-F09F-4E9D-9531-40D328A8C6A6}" sibTransId="{9EAB51CD-640A-4B8C-A525-F1490C307D88}"/>
    <dgm:cxn modelId="{02EAFBAB-DCF4-41D6-A0A0-A0F051DF34C9}" type="presOf" srcId="{D563E411-937B-4B10-A54F-E5D2F0E31CDC}" destId="{AC2F71FB-DA87-40ED-9953-A4AD884E0F19}" srcOrd="0" destOrd="0" presId="urn:microsoft.com/office/officeart/2005/8/layout/chevron2"/>
    <dgm:cxn modelId="{7B369C33-EA8D-4F93-BD1A-6E30596858DD}" type="presOf" srcId="{43E81079-1774-44E8-98E9-CFD78FCC9F88}" destId="{993E5094-7905-485B-9BD4-3A402A4D4FB3}" srcOrd="0" destOrd="0" presId="urn:microsoft.com/office/officeart/2005/8/layout/chevron2"/>
    <dgm:cxn modelId="{47720E2F-9B2E-49F8-BC6B-BD17698EF5CA}" srcId="{B270A794-3F44-4ADB-BC59-CC243880D70B}" destId="{2175C95D-9BB7-4A90-8D74-1776E24DEC58}" srcOrd="0" destOrd="0" parTransId="{6DEFB87C-FA01-4823-935C-33D0193684BC}" sibTransId="{004D71C1-02BC-4866-B700-A91271F8EC75}"/>
    <dgm:cxn modelId="{09DBA32D-C6C8-4A46-8E91-F06B1C7FAC16}" srcId="{37755906-5487-4799-8916-77EEDBA82267}" destId="{D0143BDD-3AA4-4831-B261-353B0FB35E26}" srcOrd="6" destOrd="0" parTransId="{37976FF6-F0BE-4B5C-9D12-A08D27A27807}" sibTransId="{C76618E0-F9B2-4E60-8E81-8DC22AF1CAB2}"/>
    <dgm:cxn modelId="{476185ED-57F2-4D0D-B835-5BC6FB0F5E72}" type="presParOf" srcId="{28FF098D-D900-4092-A74C-71FDC05854FA}" destId="{DAAA50B5-4757-412D-A4D6-7648E9D21436}" srcOrd="0" destOrd="0" presId="urn:microsoft.com/office/officeart/2005/8/layout/chevron2"/>
    <dgm:cxn modelId="{E4D0ECA3-AE38-483C-B0AC-FD12ADB952C9}" type="presParOf" srcId="{DAAA50B5-4757-412D-A4D6-7648E9D21436}" destId="{EEA4C29F-43DA-45AF-99D2-67CF6AFE451F}" srcOrd="0" destOrd="0" presId="urn:microsoft.com/office/officeart/2005/8/layout/chevron2"/>
    <dgm:cxn modelId="{6C027ABC-0952-4330-8981-028B25799A6F}" type="presParOf" srcId="{DAAA50B5-4757-412D-A4D6-7648E9D21436}" destId="{51A45E53-4615-4105-9744-88404E497BE4}" srcOrd="1" destOrd="0" presId="urn:microsoft.com/office/officeart/2005/8/layout/chevron2"/>
    <dgm:cxn modelId="{35EDD801-2973-4E82-A9CC-D392FA777023}" type="presParOf" srcId="{28FF098D-D900-4092-A74C-71FDC05854FA}" destId="{1616AE8C-D21A-4C16-9BFB-BB08B7F2E893}" srcOrd="1" destOrd="0" presId="urn:microsoft.com/office/officeart/2005/8/layout/chevron2"/>
    <dgm:cxn modelId="{36303E8F-ECC1-4514-8A66-84DBD1903946}" type="presParOf" srcId="{28FF098D-D900-4092-A74C-71FDC05854FA}" destId="{04CB23F0-AE55-47BD-B717-953F4FD83222}" srcOrd="2" destOrd="0" presId="urn:microsoft.com/office/officeart/2005/8/layout/chevron2"/>
    <dgm:cxn modelId="{A4A6913C-CEDC-44EB-BD21-7D8F763D6A19}" type="presParOf" srcId="{04CB23F0-AE55-47BD-B717-953F4FD83222}" destId="{BCBF101E-FE1C-46CB-BE88-D09CF15E1D82}" srcOrd="0" destOrd="0" presId="urn:microsoft.com/office/officeart/2005/8/layout/chevron2"/>
    <dgm:cxn modelId="{DEC8D13C-32ED-48E4-82D4-2089721B82C9}" type="presParOf" srcId="{04CB23F0-AE55-47BD-B717-953F4FD83222}" destId="{D59EC533-19DC-49CD-A5C8-CD1B31A98A7C}" srcOrd="1" destOrd="0" presId="urn:microsoft.com/office/officeart/2005/8/layout/chevron2"/>
    <dgm:cxn modelId="{04FE347C-50F1-42C7-88BB-5DFD29920835}" type="presParOf" srcId="{28FF098D-D900-4092-A74C-71FDC05854FA}" destId="{A367CFB6-98C1-4CC4-814E-BF910B0058A2}" srcOrd="3" destOrd="0" presId="urn:microsoft.com/office/officeart/2005/8/layout/chevron2"/>
    <dgm:cxn modelId="{319E6222-3279-4352-866B-A735A294E7D8}" type="presParOf" srcId="{28FF098D-D900-4092-A74C-71FDC05854FA}" destId="{76D13AF4-23D1-45F4-81F7-703FAF51CE02}" srcOrd="4" destOrd="0" presId="urn:microsoft.com/office/officeart/2005/8/layout/chevron2"/>
    <dgm:cxn modelId="{97CB15DF-AC0A-4081-830D-63ADEA7D573C}" type="presParOf" srcId="{76D13AF4-23D1-45F4-81F7-703FAF51CE02}" destId="{21BB62E5-504D-4588-90C6-D7EEF59AD146}" srcOrd="0" destOrd="0" presId="urn:microsoft.com/office/officeart/2005/8/layout/chevron2"/>
    <dgm:cxn modelId="{4F0D6E2C-73F6-42E6-80B4-1BBE3A01C2E6}" type="presParOf" srcId="{76D13AF4-23D1-45F4-81F7-703FAF51CE02}" destId="{C392E129-1F41-4911-BFAA-1F18F37BFE2B}" srcOrd="1" destOrd="0" presId="urn:microsoft.com/office/officeart/2005/8/layout/chevron2"/>
    <dgm:cxn modelId="{52183AB3-F456-4FAC-904F-DB73BBE7C34C}" type="presParOf" srcId="{28FF098D-D900-4092-A74C-71FDC05854FA}" destId="{CD19FE9B-CBDA-443E-BFDB-1AF72E2A31EC}" srcOrd="5" destOrd="0" presId="urn:microsoft.com/office/officeart/2005/8/layout/chevron2"/>
    <dgm:cxn modelId="{D6C11DBA-FFBF-414B-B186-37FE2B68272E}" type="presParOf" srcId="{28FF098D-D900-4092-A74C-71FDC05854FA}" destId="{42945BCA-A1AE-49E7-A545-D3B0144D0496}" srcOrd="6" destOrd="0" presId="urn:microsoft.com/office/officeart/2005/8/layout/chevron2"/>
    <dgm:cxn modelId="{4CCB3FE2-1BA1-4B38-A6CF-543BA4B72491}" type="presParOf" srcId="{42945BCA-A1AE-49E7-A545-D3B0144D0496}" destId="{7F865A0B-04E2-4D84-8DA8-F79F67A51DD5}" srcOrd="0" destOrd="0" presId="urn:microsoft.com/office/officeart/2005/8/layout/chevron2"/>
    <dgm:cxn modelId="{33F44B88-C5E4-4AB0-B02C-574C24E7948F}" type="presParOf" srcId="{42945BCA-A1AE-49E7-A545-D3B0144D0496}" destId="{CD5CF0C5-3042-4084-A464-D44757CB385C}" srcOrd="1" destOrd="0" presId="urn:microsoft.com/office/officeart/2005/8/layout/chevron2"/>
    <dgm:cxn modelId="{5F6E8125-7413-4281-8847-829B9C27512E}" type="presParOf" srcId="{28FF098D-D900-4092-A74C-71FDC05854FA}" destId="{921626BC-E4F7-4EDD-9A9E-C0178AB457E0}" srcOrd="7" destOrd="0" presId="urn:microsoft.com/office/officeart/2005/8/layout/chevron2"/>
    <dgm:cxn modelId="{9B70A17B-81DA-4E86-BE07-AC6193588A5B}" type="presParOf" srcId="{28FF098D-D900-4092-A74C-71FDC05854FA}" destId="{9A598F9F-31FC-45E4-B801-9A2A9D6BAB11}" srcOrd="8" destOrd="0" presId="urn:microsoft.com/office/officeart/2005/8/layout/chevron2"/>
    <dgm:cxn modelId="{C1B294AD-ADCA-4789-B7FC-DC4FE6BF71FE}" type="presParOf" srcId="{9A598F9F-31FC-45E4-B801-9A2A9D6BAB11}" destId="{DCA1685A-AAC9-4526-B277-2B9B29B6B8A1}" srcOrd="0" destOrd="0" presId="urn:microsoft.com/office/officeart/2005/8/layout/chevron2"/>
    <dgm:cxn modelId="{2CB85BA7-D278-47A1-A70C-0E230900929C}" type="presParOf" srcId="{9A598F9F-31FC-45E4-B801-9A2A9D6BAB11}" destId="{1E07372B-22BB-4565-8D38-3999FE77314E}" srcOrd="1" destOrd="0" presId="urn:microsoft.com/office/officeart/2005/8/layout/chevron2"/>
    <dgm:cxn modelId="{C6551AD1-98EA-4625-AA9A-B4366B4DFD8D}" type="presParOf" srcId="{28FF098D-D900-4092-A74C-71FDC05854FA}" destId="{55A4B7FD-1DCF-47FB-A5A4-A46C622C3159}" srcOrd="9" destOrd="0" presId="urn:microsoft.com/office/officeart/2005/8/layout/chevron2"/>
    <dgm:cxn modelId="{DD883728-320D-4A32-B790-D9488F17514F}" type="presParOf" srcId="{28FF098D-D900-4092-A74C-71FDC05854FA}" destId="{519CC864-FABB-4B59-8E0E-CD16802A34AF}" srcOrd="10" destOrd="0" presId="urn:microsoft.com/office/officeart/2005/8/layout/chevron2"/>
    <dgm:cxn modelId="{E6EC85A3-8646-412A-9A07-6C59ACF49BF7}" type="presParOf" srcId="{519CC864-FABB-4B59-8E0E-CD16802A34AF}" destId="{AC2F71FB-DA87-40ED-9953-A4AD884E0F19}" srcOrd="0" destOrd="0" presId="urn:microsoft.com/office/officeart/2005/8/layout/chevron2"/>
    <dgm:cxn modelId="{F6675306-BD57-4E4C-8B5D-C9F642033591}" type="presParOf" srcId="{519CC864-FABB-4B59-8E0E-CD16802A34AF}" destId="{836CC8DF-922E-49B9-8F44-56D6985AC318}" srcOrd="1" destOrd="0" presId="urn:microsoft.com/office/officeart/2005/8/layout/chevron2"/>
    <dgm:cxn modelId="{43FF3DD5-9D77-445A-905B-E011534DBD50}" type="presParOf" srcId="{28FF098D-D900-4092-A74C-71FDC05854FA}" destId="{AB156375-A1A8-4475-A909-B8D43F9D02C9}" srcOrd="11" destOrd="0" presId="urn:microsoft.com/office/officeart/2005/8/layout/chevron2"/>
    <dgm:cxn modelId="{4648EC08-BD8A-459A-91E4-A555EFF9A867}" type="presParOf" srcId="{28FF098D-D900-4092-A74C-71FDC05854FA}" destId="{45B3B663-947B-4431-8AA6-B24E9490B2FD}" srcOrd="12" destOrd="0" presId="urn:microsoft.com/office/officeart/2005/8/layout/chevron2"/>
    <dgm:cxn modelId="{82CE9C53-9306-412D-B946-3B4F92F00A57}" type="presParOf" srcId="{45B3B663-947B-4431-8AA6-B24E9490B2FD}" destId="{0AB751D9-1971-4952-9763-779962E55F24}" srcOrd="0" destOrd="0" presId="urn:microsoft.com/office/officeart/2005/8/layout/chevron2"/>
    <dgm:cxn modelId="{7F1950D1-8271-4BA1-88DF-5D1929E5C360}" type="presParOf" srcId="{45B3B663-947B-4431-8AA6-B24E9490B2FD}" destId="{5BB30766-B6A7-4070-8A13-C8362D32337D}" srcOrd="1" destOrd="0" presId="urn:microsoft.com/office/officeart/2005/8/layout/chevron2"/>
    <dgm:cxn modelId="{91F30466-1FC6-4294-8719-603FF0699F63}" type="presParOf" srcId="{28FF098D-D900-4092-A74C-71FDC05854FA}" destId="{EBE6B554-8AA6-4509-9CB2-0B8E6D49ECFF}" srcOrd="13" destOrd="0" presId="urn:microsoft.com/office/officeart/2005/8/layout/chevron2"/>
    <dgm:cxn modelId="{A9E9A366-A262-4CF7-9237-41E4B168F407}" type="presParOf" srcId="{28FF098D-D900-4092-A74C-71FDC05854FA}" destId="{531B7509-DFE4-44A5-8ABD-AFAF4E5726F5}" srcOrd="14" destOrd="0" presId="urn:microsoft.com/office/officeart/2005/8/layout/chevron2"/>
    <dgm:cxn modelId="{43115548-9AE8-4D3D-9754-37F83A825E6B}" type="presParOf" srcId="{531B7509-DFE4-44A5-8ABD-AFAF4E5726F5}" destId="{993E5094-7905-485B-9BD4-3A402A4D4FB3}" srcOrd="0" destOrd="0" presId="urn:microsoft.com/office/officeart/2005/8/layout/chevron2"/>
    <dgm:cxn modelId="{2DF32E3F-EAD4-49E5-A8FF-6BFFB2FF1ECA}" type="presParOf" srcId="{531B7509-DFE4-44A5-8ABD-AFAF4E5726F5}" destId="{8F04120E-6AEC-4E6A-870E-76DB8816D5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049EDA-9FFE-4B9C-8542-A12B739CF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6160003-3EAF-4969-AEA4-595A39615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B281A5-6208-4BD4-93B1-E3392F8C4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10/07/2019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D29809-68D6-42A6-B0BD-451F6613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83825F-68A0-4E54-AEA6-0C3AD72D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0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7173A4-A7EB-4B74-B710-EC468E64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CA9A33A-C9A0-45C2-8A22-937BC074A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3724D1-5480-42BB-9EAE-15E3F59A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10/07/2019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C0F6B5-6D63-4F91-BCE7-07AC54D7B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98E1D8-ECDC-400C-AC79-34DFD0E5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83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9E486F7-4DF2-4887-AAA0-EC384A020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C7327BC-3A02-4380-926A-6A1BA694A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AA2C13-8B10-4AA9-ABDE-28BF17DC9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10/07/2019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56D9FB-A95B-4158-B7DB-3189EEB3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1628FB-8C55-4E05-A449-607A96B3D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1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1BEDC7-2F24-4A52-A7D4-D405B0DE8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AA62CA-CC85-4B12-AF1D-17FCC36B7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5AF02F-D0FA-432C-ABAE-782D14376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10/07/2019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0495B-4C99-41B7-A6A1-9AC8924B0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6F1244-2E1E-4529-BCEE-B04AE79D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72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F3493A-89E6-4304-B169-7F0EC3D70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AC9314-2685-4B54-A8F6-9072220AB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BE7F3D-42F2-41BA-8002-72E9B5193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10/07/2019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18BED9-207C-4F61-8631-60F2DBF7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54C127-58D7-4778-935B-470978822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83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2FF73F-E233-409D-8F39-04D0A9C6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09EFB0-FB98-4815-9C69-48FFE3B51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61746EC-21AF-422E-9F1F-DD1BDAEDE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9C433C7-B150-40E4-BDC8-FC4E31356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10/07/2019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52F3191-FDA5-416B-8E04-9C65C324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A2B50AE-B24A-403E-8A88-63F928B6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97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8AD5D4-F606-4AD4-A82E-04D51812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CE756E-67F1-4353-8148-42CAE47CD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9E1D4F-F19E-473E-AF9E-F306F8095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18B41A5-A9BB-4F3F-99E3-C056A59A0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22BCEAC-8631-4070-B8B4-C753A0637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A27E329-BEC0-477D-8882-F549A60A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10/07/2019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AE3179A-C220-4974-B81E-F7B9B3BA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C3FB64A-DE3C-4A62-BEE8-4F5E4C2B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47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CC8107-825B-489F-9AD8-C3DAEE97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446075C-5D3A-4D29-A87F-A07A8032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10/07/2019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67CA5F8-6B90-4910-8F42-5CC323038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58D8F01-B67C-4971-890E-9746821CF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51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21EFA4E-DBA3-4360-AA8A-C22492BC7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10/07/2019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BC6ECD1-49A8-4B2C-B0DC-2452AEEFA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0008850-51A0-470E-9F34-C0656DD5F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88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E3CEB6-3D49-4A73-8E61-4698B604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3AD362-2C29-4963-9BFC-269262D6A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BD01F5-0674-4518-8AD0-C5C8DAA4F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A8A785B-7D8E-4273-BFE3-6AA9D65D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10/07/2019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FA1B11-39D2-46B1-808B-80E786A7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3EF1409-0578-41B8-8DED-C5F70356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12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21052D-E06C-47A5-A7B1-EA24EBFC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213F78A-B584-42CA-A077-E33FC7EBC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2E7CC9E-E5EE-45CF-9FCF-7CEC4D7C7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62FD82-C334-4E01-9AB2-612482DE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10/07/2019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45D987-95E5-4FAE-9EF8-6581E889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99F005A-BAE6-4CDE-B847-5B379285A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7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C8D35A5-B26F-42D3-BACB-08708FB3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AF21ACE-2F97-4304-B8AE-9EE7200BF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49307A-7182-471B-81EA-66CA53BBB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CA381-E034-42C2-9967-B8596373035A}" type="datetimeFigureOut">
              <a:rPr lang="fr-FR" smtClean="0"/>
              <a:t>10/07/2019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69CF61-68AD-4D51-A03A-31A74A886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68AA5D-CC18-46A1-BD6F-8FDF1672D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66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12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emf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12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AAD1AF8-666E-4A2F-8F4B-DABDB24DF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340"/>
            <a:ext cx="10132617" cy="9376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84579"/>
            <a:ext cx="821159" cy="6745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" y="834963"/>
            <a:ext cx="10087119" cy="567904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6" name="Titre 1">
            <a:extLst>
              <a:ext uri="{FF2B5EF4-FFF2-40B4-BE49-F238E27FC236}">
                <a16:creationId xmlns="" xmlns:a16="http://schemas.microsoft.com/office/drawing/2014/main" id="{6493FDD6-369C-2240-B3DC-3AF807495EBF}"/>
              </a:ext>
            </a:extLst>
          </p:cNvPr>
          <p:cNvSpPr txBox="1">
            <a:spLocks/>
          </p:cNvSpPr>
          <p:nvPr/>
        </p:nvSpPr>
        <p:spPr>
          <a:xfrm>
            <a:off x="352535" y="983975"/>
            <a:ext cx="9315565" cy="5194108"/>
          </a:xfrm>
          <a:prstGeom prst="rect">
            <a:avLst/>
          </a:prstGeom>
          <a:ln>
            <a:solidFill>
              <a:srgbClr val="5B9BD5"/>
            </a:solidFill>
          </a:ln>
          <a:effectLst>
            <a:glow rad="228600">
              <a:srgbClr val="4472C4">
                <a:satMod val="175000"/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/>
            </a:r>
            <a:br>
              <a:rPr kumimoji="0" lang="fr-FR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fr-FR" sz="6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Présentation n°6</a:t>
            </a:r>
            <a:r>
              <a:rPr kumimoji="0" lang="fr-FR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:</a:t>
            </a:r>
            <a:br>
              <a:rPr kumimoji="0" lang="fr-FR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fr-FR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br>
              <a:rPr kumimoji="0" lang="fr-FR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fr-FR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Le poids des Technologies </a:t>
            </a:r>
            <a:br>
              <a:rPr kumimoji="0" lang="fr-FR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fr-FR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de l’Information et de la Communication (TIC)</a:t>
            </a:r>
            <a:br>
              <a:rPr kumimoji="0" lang="fr-FR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fr-FR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dans l’économie nationale </a:t>
            </a:r>
            <a:r>
              <a: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/>
            </a:r>
            <a:br>
              <a: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019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="" xmlns:a16="http://schemas.microsoft.com/office/drawing/2014/main" id="{F00F37CB-2835-1F49-89AA-94617003E083}"/>
              </a:ext>
            </a:extLst>
          </p:cNvPr>
          <p:cNvSpPr txBox="1">
            <a:spLocks/>
          </p:cNvSpPr>
          <p:nvPr/>
        </p:nvSpPr>
        <p:spPr>
          <a:xfrm>
            <a:off x="9707" y="834961"/>
            <a:ext cx="10084551" cy="1325563"/>
          </a:xfrm>
          <a:prstGeom prst="rect">
            <a:avLst/>
          </a:prstGeom>
          <a:ln w="381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1. PRESENTATION DE L’ACTIVITE (1/2)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1" name="Espace réservé du contenu 2">
            <a:extLst>
              <a:ext uri="{FF2B5EF4-FFF2-40B4-BE49-F238E27FC236}">
                <a16:creationId xmlns="" xmlns:a16="http://schemas.microsoft.com/office/drawing/2014/main" id="{3A49BE7B-1626-534B-A542-F8F8F880E547}"/>
              </a:ext>
            </a:extLst>
          </p:cNvPr>
          <p:cNvSpPr txBox="1">
            <a:spLocks/>
          </p:cNvSpPr>
          <p:nvPr/>
        </p:nvSpPr>
        <p:spPr>
          <a:xfrm>
            <a:off x="9707" y="2295461"/>
            <a:ext cx="4969199" cy="422460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Au 31 décembre 2018, </a:t>
            </a: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21 banques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étaient autorisées à exercer l’activité d’émission de monnaie électronique dans la Zone</a:t>
            </a:r>
            <a:r>
              <a:rPr kumimoji="0" lang="fr-FR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space réservé du contenu 3">
            <a:extLst>
              <a:ext uri="{FF2B5EF4-FFF2-40B4-BE49-F238E27FC236}">
                <a16:creationId xmlns="" xmlns:a16="http://schemas.microsoft.com/office/drawing/2014/main" id="{FEEE544C-A4D3-9C44-A37B-179944591FD9}"/>
              </a:ext>
            </a:extLst>
          </p:cNvPr>
          <p:cNvSpPr txBox="1">
            <a:spLocks/>
          </p:cNvSpPr>
          <p:nvPr/>
        </p:nvSpPr>
        <p:spPr>
          <a:xfrm>
            <a:off x="5107259" y="2295461"/>
            <a:ext cx="4898771" cy="422460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Mais, </a:t>
            </a: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 banques 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exerçaient effectivement l’activité, proposant </a:t>
            </a: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22 services de monnaie électronique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à travers la CEMAC, dont </a:t>
            </a: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15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de Mobile Money et </a:t>
            </a: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de cartes prépayées.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80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="" xmlns:a16="http://schemas.microsoft.com/office/drawing/2014/main" id="{6DD559C3-F0BD-1C44-BE55-87875CE9940A}"/>
              </a:ext>
            </a:extLst>
          </p:cNvPr>
          <p:cNvSpPr txBox="1">
            <a:spLocks/>
          </p:cNvSpPr>
          <p:nvPr/>
        </p:nvSpPr>
        <p:spPr>
          <a:xfrm>
            <a:off x="9707" y="834961"/>
            <a:ext cx="10084551" cy="1325563"/>
          </a:xfrm>
          <a:prstGeom prst="rect">
            <a:avLst/>
          </a:prstGeom>
          <a:ln w="381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1. PRESENTATION DE L’ACTIVITE (2/2)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1" name="Espace réservé du contenu 2">
            <a:extLst>
              <a:ext uri="{FF2B5EF4-FFF2-40B4-BE49-F238E27FC236}">
                <a16:creationId xmlns="" xmlns:a16="http://schemas.microsoft.com/office/drawing/2014/main" id="{A0AF75FD-493A-0B43-947B-237433A262B2}"/>
              </a:ext>
            </a:extLst>
          </p:cNvPr>
          <p:cNvSpPr txBox="1">
            <a:spLocks/>
          </p:cNvSpPr>
          <p:nvPr/>
        </p:nvSpPr>
        <p:spPr>
          <a:xfrm>
            <a:off x="159025" y="2295461"/>
            <a:ext cx="5032281" cy="419479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Les chiffres contenus dans le présent document résultent des déclarations des établissements exerçant l’activité d’émission de monnaie électronique effectivement surveillés par la BEAC et listés en annexe 1.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Espace réservé du contenu 3">
            <a:extLst>
              <a:ext uri="{FF2B5EF4-FFF2-40B4-BE49-F238E27FC236}">
                <a16:creationId xmlns="" xmlns:a16="http://schemas.microsoft.com/office/drawing/2014/main" id="{4B4D2D32-7B3D-D641-898A-B97C6C7CDB54}"/>
              </a:ext>
            </a:extLst>
          </p:cNvPr>
          <p:cNvSpPr txBox="1">
            <a:spLocks/>
          </p:cNvSpPr>
          <p:nvPr/>
        </p:nvSpPr>
        <p:spPr>
          <a:xfrm>
            <a:off x="5343707" y="2295461"/>
            <a:ext cx="4662323" cy="419479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Les statistiques de tous les pays ont été intégrées </a:t>
            </a: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sauf la Guinée Equatoriale où le lancement de l’activité est très récent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60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="" xmlns:a16="http://schemas.microsoft.com/office/drawing/2014/main" id="{8EAD0B37-7995-9D41-8465-6F54FB393A5A}"/>
              </a:ext>
            </a:extLst>
          </p:cNvPr>
          <p:cNvSpPr txBox="1">
            <a:spLocks/>
          </p:cNvSpPr>
          <p:nvPr/>
        </p:nvSpPr>
        <p:spPr>
          <a:xfrm>
            <a:off x="9707" y="834962"/>
            <a:ext cx="10038385" cy="1325563"/>
          </a:xfrm>
          <a:prstGeom prst="rect">
            <a:avLst/>
          </a:prstGeom>
          <a:ln w="381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2. EVOLUTION DE L’ACTIVITE (1/7)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2" name="Espace réservé du contenu 2">
            <a:extLst>
              <a:ext uri="{FF2B5EF4-FFF2-40B4-BE49-F238E27FC236}">
                <a16:creationId xmlns="" xmlns:a16="http://schemas.microsoft.com/office/drawing/2014/main" id="{227337B6-E182-9542-B062-94BE489773F6}"/>
              </a:ext>
            </a:extLst>
          </p:cNvPr>
          <p:cNvSpPr txBox="1">
            <a:spLocks/>
          </p:cNvSpPr>
          <p:nvPr/>
        </p:nvSpPr>
        <p:spPr>
          <a:xfrm>
            <a:off x="178903" y="2295463"/>
            <a:ext cx="4621995" cy="38071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Au 31 décembre 2018, on dénombrait </a:t>
            </a: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53.303 distributeurs de service de monnaie électronique 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à travers la CEMAC, contre 39 731 à la fin de l’année 2017.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442B7588-15C9-6942-860F-2B54CA8507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226" y="2295462"/>
            <a:ext cx="5073803" cy="380716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9265352-C017-D94F-A792-ED1C152716B5}"/>
              </a:ext>
            </a:extLst>
          </p:cNvPr>
          <p:cNvSpPr/>
          <p:nvPr/>
        </p:nvSpPr>
        <p:spPr>
          <a:xfrm>
            <a:off x="4254247" y="6217686"/>
            <a:ext cx="204344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Source : BEAC, DSMP </a:t>
            </a:r>
            <a:endParaRPr kumimoji="0" lang="fr-FR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1462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5" name="Titre 1">
            <a:extLst>
              <a:ext uri="{FF2B5EF4-FFF2-40B4-BE49-F238E27FC236}">
                <a16:creationId xmlns="" xmlns:a16="http://schemas.microsoft.com/office/drawing/2014/main" id="{B84E4FD9-17E9-FF4B-BEAF-E6577DFDFE85}"/>
              </a:ext>
            </a:extLst>
          </p:cNvPr>
          <p:cNvSpPr txBox="1">
            <a:spLocks/>
          </p:cNvSpPr>
          <p:nvPr/>
        </p:nvSpPr>
        <p:spPr>
          <a:xfrm>
            <a:off x="82826" y="834962"/>
            <a:ext cx="9900321" cy="1092752"/>
          </a:xfrm>
          <a:prstGeom prst="rect">
            <a:avLst/>
          </a:prstGeom>
          <a:ln w="381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2. EVOLUTION DE L’ACTIVITE (2/7)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6" name="Espace réservé du contenu 2">
            <a:extLst>
              <a:ext uri="{FF2B5EF4-FFF2-40B4-BE49-F238E27FC236}">
                <a16:creationId xmlns="" xmlns:a16="http://schemas.microsoft.com/office/drawing/2014/main" id="{CEB1B949-D155-1749-9386-8D9245E00D25}"/>
              </a:ext>
            </a:extLst>
          </p:cNvPr>
          <p:cNvSpPr txBox="1">
            <a:spLocks/>
          </p:cNvSpPr>
          <p:nvPr/>
        </p:nvSpPr>
        <p:spPr>
          <a:xfrm>
            <a:off x="300933" y="2295462"/>
            <a:ext cx="4757894" cy="4108066"/>
          </a:xfrm>
          <a:prstGeom prst="rect">
            <a:avLst/>
          </a:prstGeom>
          <a:ln>
            <a:solidFill>
              <a:srgbClr val="5B9BD5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En 2018, le nombre de transactions financières en monnaie électronique s’est élevée à </a:t>
            </a: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572 millions contre 303 millions au cours de l’année 2017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traduisant la forte progression de cette activité dans la sous-région dont 99% est issue du Mobile Money. </a:t>
            </a: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Espace réservé du contenu 4">
            <a:extLst>
              <a:ext uri="{FF2B5EF4-FFF2-40B4-BE49-F238E27FC236}">
                <a16:creationId xmlns="" xmlns:a16="http://schemas.microsoft.com/office/drawing/2014/main" id="{282CBC74-3BA8-A54F-A86D-84A73B1298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9939" y="2295462"/>
            <a:ext cx="4610166" cy="363819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pic>
      <p:pic>
        <p:nvPicPr>
          <p:cNvPr id="28" name="Image 27">
            <a:extLst>
              <a:ext uri="{FF2B5EF4-FFF2-40B4-BE49-F238E27FC236}">
                <a16:creationId xmlns="" xmlns:a16="http://schemas.microsoft.com/office/drawing/2014/main" id="{338F01A4-7F66-444B-93BB-D4F612E0D8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4784" y="6049639"/>
            <a:ext cx="1883020" cy="35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6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="" xmlns:a16="http://schemas.microsoft.com/office/drawing/2014/main" id="{44907403-7EA1-CE45-8CA0-E60B6721FF4D}"/>
              </a:ext>
            </a:extLst>
          </p:cNvPr>
          <p:cNvSpPr txBox="1">
            <a:spLocks/>
          </p:cNvSpPr>
          <p:nvPr/>
        </p:nvSpPr>
        <p:spPr>
          <a:xfrm>
            <a:off x="300724" y="857390"/>
            <a:ext cx="9215496" cy="696775"/>
          </a:xfrm>
          <a:prstGeom prst="rect">
            <a:avLst/>
          </a:prstGeom>
          <a:ln w="381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2. EVOLUTION DE L’ACTIVITE (3/7)</a:t>
            </a:r>
            <a:endParaRPr kumimoji="0" lang="fr-FR" sz="2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2" name="Espace réservé du contenu 2">
            <a:extLst>
              <a:ext uri="{FF2B5EF4-FFF2-40B4-BE49-F238E27FC236}">
                <a16:creationId xmlns="" xmlns:a16="http://schemas.microsoft.com/office/drawing/2014/main" id="{282D15D2-076C-924B-BDB9-C21E316F397F}"/>
              </a:ext>
            </a:extLst>
          </p:cNvPr>
          <p:cNvSpPr txBox="1">
            <a:spLocks/>
          </p:cNvSpPr>
          <p:nvPr/>
        </p:nvSpPr>
        <p:spPr>
          <a:xfrm>
            <a:off x="149088" y="1956538"/>
            <a:ext cx="4692606" cy="408390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En valeur, les transactions globales de monnaie électronique qui s’élevaient à 4.700 milliards de F CFA en 2017 ont dépassé </a:t>
            </a: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8.296 milliards de FCFA à la fin de l’année 2018 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dont 96% représente le Mobile Money. </a:t>
            </a: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Espace réservé du contenu 4">
            <a:extLst>
              <a:ext uri="{FF2B5EF4-FFF2-40B4-BE49-F238E27FC236}">
                <a16:creationId xmlns="" xmlns:a16="http://schemas.microsoft.com/office/drawing/2014/main" id="{EE05603F-329E-074A-8862-CD38F3ED1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1075" y="1956538"/>
            <a:ext cx="5002072" cy="405172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pic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83F08697-F82F-EA44-A5CB-9F19555DE2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6451" y="6080506"/>
            <a:ext cx="1816545" cy="35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4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="" xmlns:a16="http://schemas.microsoft.com/office/drawing/2014/main" id="{B602E6FC-543B-0145-AB00-80CDE645384D}"/>
              </a:ext>
            </a:extLst>
          </p:cNvPr>
          <p:cNvSpPr txBox="1">
            <a:spLocks/>
          </p:cNvSpPr>
          <p:nvPr/>
        </p:nvSpPr>
        <p:spPr>
          <a:xfrm>
            <a:off x="9707" y="883732"/>
            <a:ext cx="9973440" cy="1325563"/>
          </a:xfrm>
          <a:prstGeom prst="rect">
            <a:avLst/>
          </a:prstGeom>
          <a:ln w="381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2. EVOLUTION DE L’ACTIVITE (4/7)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2" name="Espace réservé du contenu 2">
            <a:extLst>
              <a:ext uri="{FF2B5EF4-FFF2-40B4-BE49-F238E27FC236}">
                <a16:creationId xmlns="" xmlns:a16="http://schemas.microsoft.com/office/drawing/2014/main" id="{14AA0B9C-2F0E-4946-9499-05D4284D194D}"/>
              </a:ext>
            </a:extLst>
          </p:cNvPr>
          <p:cNvSpPr txBox="1">
            <a:spLocks/>
          </p:cNvSpPr>
          <p:nvPr/>
        </p:nvSpPr>
        <p:spPr>
          <a:xfrm>
            <a:off x="9707" y="3481263"/>
            <a:ext cx="5069189" cy="30089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En </a:t>
            </a: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Guinée Equatoriale, 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l’activité de la seule banque autorisée (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BGFIBank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est très récente pour être prise en compte. </a:t>
            </a: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Espace réservé du contenu 3">
            <a:extLst>
              <a:ext uri="{FF2B5EF4-FFF2-40B4-BE49-F238E27FC236}">
                <a16:creationId xmlns="" xmlns:a16="http://schemas.microsoft.com/office/drawing/2014/main" id="{2C6C2569-3DA7-6345-8377-E343353CFE4C}"/>
              </a:ext>
            </a:extLst>
          </p:cNvPr>
          <p:cNvSpPr txBox="1">
            <a:spLocks/>
          </p:cNvSpPr>
          <p:nvPr/>
        </p:nvSpPr>
        <p:spPr>
          <a:xfrm>
            <a:off x="5342119" y="3481263"/>
            <a:ext cx="4679374" cy="30089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En </a:t>
            </a: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RCA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même si on observe une augmentation significative en 2018, l’activité tarde encore à prendre son envol depuis le lancement du service Orange Money en 2016.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Espace réservé du texte 5">
            <a:extLst>
              <a:ext uri="{FF2B5EF4-FFF2-40B4-BE49-F238E27FC236}">
                <a16:creationId xmlns="" xmlns:a16="http://schemas.microsoft.com/office/drawing/2014/main" id="{0218110E-E877-2E40-9A45-25AE7DE9BD26}"/>
              </a:ext>
            </a:extLst>
          </p:cNvPr>
          <p:cNvSpPr txBox="1">
            <a:spLocks/>
          </p:cNvSpPr>
          <p:nvPr/>
        </p:nvSpPr>
        <p:spPr>
          <a:xfrm>
            <a:off x="9707" y="2349853"/>
            <a:ext cx="10011786" cy="9393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Toutefois, ces tendances marquent une très grande disparité entre les 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pays de la CEMAC</a:t>
            </a: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84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="" xmlns:a16="http://schemas.microsoft.com/office/drawing/2014/main" id="{26E5B654-521B-5F4C-B5E4-8E980C5708B7}"/>
              </a:ext>
            </a:extLst>
          </p:cNvPr>
          <p:cNvSpPr txBox="1">
            <a:spLocks/>
          </p:cNvSpPr>
          <p:nvPr/>
        </p:nvSpPr>
        <p:spPr>
          <a:xfrm>
            <a:off x="58475" y="834961"/>
            <a:ext cx="9989617" cy="883891"/>
          </a:xfrm>
          <a:prstGeom prst="rect">
            <a:avLst/>
          </a:prstGeom>
          <a:ln w="381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2. EVOLUTION DE L’ACTIVITE (5/7)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22" name="Espace réservé du contenu 3">
            <a:extLst>
              <a:ext uri="{FF2B5EF4-FFF2-40B4-BE49-F238E27FC236}">
                <a16:creationId xmlns="" xmlns:a16="http://schemas.microsoft.com/office/drawing/2014/main" id="{3C101878-A5BC-AF43-BD2C-14ADC4752E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866141"/>
              </p:ext>
            </p:extLst>
          </p:nvPr>
        </p:nvGraphicFramePr>
        <p:xfrm>
          <a:off x="58475" y="2219931"/>
          <a:ext cx="9989617" cy="4096334"/>
        </p:xfrm>
        <a:graphic>
          <a:graphicData uri="http://schemas.openxmlformats.org/drawingml/2006/table">
            <a:tbl>
              <a:tblPr firstRow="1" bandRow="1"/>
              <a:tblGrid>
                <a:gridCol w="9851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19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98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13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039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684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73897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05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Valeur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Valeur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Valeur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24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Cameroun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49 831 982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887 783 935 214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210 276 929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3 412 970 418 636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415 024 972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6 333 005 588 739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5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Tchad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9 122 055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92 863 922 307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4 848 231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80 782 481 393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6 796 740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98 615 699 752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5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14 218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1 073 567 837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21 369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1 801 942 450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296 137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10 118 231 154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5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Congo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2 409 726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53 488 658 188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10 223 628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118 299 500 386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29 676 678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318 186 601 592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24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Gabon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36 458 336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596 494 301 120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77 896 108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1 086 525 062 308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120 568 108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1 536 239 902 149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24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97 836 317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1 631 704 384 666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303 266 265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4 700 379 405 173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572 362 635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8 296 166 023 386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83D2471-0D3B-DC4F-8649-19E8728EF281}"/>
              </a:ext>
            </a:extLst>
          </p:cNvPr>
          <p:cNvSpPr/>
          <p:nvPr/>
        </p:nvSpPr>
        <p:spPr>
          <a:xfrm>
            <a:off x="-38358" y="1665934"/>
            <a:ext cx="10515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Transactions de monnaie électronique en nombre et en valeur </a:t>
            </a:r>
            <a:endParaRPr lang="fr-FR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B7333B1D-830E-664D-9ED2-646C8DC39852}"/>
              </a:ext>
            </a:extLst>
          </p:cNvPr>
          <p:cNvSpPr/>
          <p:nvPr/>
        </p:nvSpPr>
        <p:spPr>
          <a:xfrm>
            <a:off x="52872" y="6279826"/>
            <a:ext cx="15536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Source : BEAC, DSMP 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3115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="" xmlns:a16="http://schemas.microsoft.com/office/drawing/2014/main" id="{B2FF2760-301B-B244-8215-F75F01309C47}"/>
              </a:ext>
            </a:extLst>
          </p:cNvPr>
          <p:cNvSpPr txBox="1">
            <a:spLocks/>
          </p:cNvSpPr>
          <p:nvPr/>
        </p:nvSpPr>
        <p:spPr>
          <a:xfrm>
            <a:off x="112644" y="890082"/>
            <a:ext cx="9935448" cy="1325563"/>
          </a:xfrm>
          <a:prstGeom prst="rect">
            <a:avLst/>
          </a:prstGeom>
          <a:ln w="381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2. EVOLUTION DE L’ACTIVITE (6/7)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1" name="Espace réservé du contenu 2">
            <a:extLst>
              <a:ext uri="{FF2B5EF4-FFF2-40B4-BE49-F238E27FC236}">
                <a16:creationId xmlns="" xmlns:a16="http://schemas.microsoft.com/office/drawing/2014/main" id="{A1231B21-C044-CD48-8B97-1F027A487211}"/>
              </a:ext>
            </a:extLst>
          </p:cNvPr>
          <p:cNvSpPr txBox="1">
            <a:spLocks/>
          </p:cNvSpPr>
          <p:nvPr/>
        </p:nvSpPr>
        <p:spPr>
          <a:xfrm>
            <a:off x="112644" y="2350582"/>
            <a:ext cx="4895728" cy="41396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L’évolution de l’encours de monnaie électronique, c’est-à-dire, les sommes détenues par les utilisateurs (porteurs et distributeurs) dans les porte-monnaie électronique, </a:t>
            </a: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space réservé du contenu 3">
            <a:extLst>
              <a:ext uri="{FF2B5EF4-FFF2-40B4-BE49-F238E27FC236}">
                <a16:creationId xmlns="" xmlns:a16="http://schemas.microsoft.com/office/drawing/2014/main" id="{9F5423B0-C349-5D44-A0FA-8C94E9CEB6C0}"/>
              </a:ext>
            </a:extLst>
          </p:cNvPr>
          <p:cNvSpPr txBox="1">
            <a:spLocks/>
          </p:cNvSpPr>
          <p:nvPr/>
        </p:nvSpPr>
        <p:spPr>
          <a:xfrm>
            <a:off x="5446644" y="2350582"/>
            <a:ext cx="4536503" cy="41396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au 31 décembre de chaque année, démontre la confiance grandissante des populations envers ce moyen de paiement :</a:t>
            </a: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67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graphicFrame>
        <p:nvGraphicFramePr>
          <p:cNvPr id="20" name="Espace réservé du contenu 3">
            <a:extLst>
              <a:ext uri="{FF2B5EF4-FFF2-40B4-BE49-F238E27FC236}">
                <a16:creationId xmlns="" xmlns:a16="http://schemas.microsoft.com/office/drawing/2014/main" id="{F79A5176-10B4-1245-9F7C-332B1B16A5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21024"/>
              </p:ext>
            </p:extLst>
          </p:nvPr>
        </p:nvGraphicFramePr>
        <p:xfrm>
          <a:off x="92765" y="1689561"/>
          <a:ext cx="9928728" cy="4410889"/>
        </p:xfrm>
        <a:graphic>
          <a:graphicData uri="http://schemas.openxmlformats.org/drawingml/2006/table">
            <a:tbl>
              <a:tblPr firstRow="1" bandRow="1"/>
              <a:tblGrid>
                <a:gridCol w="24821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821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821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821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156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dirty="0"/>
                        <a:t>2016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dirty="0"/>
                        <a:t>2017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dirty="0"/>
                        <a:t>2018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5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b="1" dirty="0"/>
                        <a:t>Cameroun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23 093 868 867</a:t>
                      </a:r>
                    </a:p>
                    <a:p>
                      <a:pPr algn="r"/>
                      <a:endParaRPr lang="fr-FR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62 416 135 281 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93 738 765 071</a:t>
                      </a:r>
                    </a:p>
                    <a:p>
                      <a:pPr algn="r"/>
                      <a:endParaRPr lang="fr-FR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5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b="1" dirty="0"/>
                        <a:t>Tchad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4 144 578 810 </a:t>
                      </a:r>
                    </a:p>
                    <a:p>
                      <a:pPr algn="r"/>
                      <a:endParaRPr lang="fr-FR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2 989 392 394 </a:t>
                      </a:r>
                    </a:p>
                    <a:p>
                      <a:pPr algn="r"/>
                      <a:endParaRPr lang="fr-FR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3 016 564 924 </a:t>
                      </a:r>
                    </a:p>
                    <a:p>
                      <a:pPr algn="r"/>
                      <a:endParaRPr lang="fr-FR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5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b="1" dirty="0"/>
                        <a:t>RCA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188 483 447 </a:t>
                      </a:r>
                    </a:p>
                    <a:p>
                      <a:pPr algn="r"/>
                      <a:endParaRPr lang="fr-FR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219 584 940 </a:t>
                      </a:r>
                    </a:p>
                    <a:p>
                      <a:pPr algn="r"/>
                      <a:endParaRPr lang="fr-FR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550 000 000 </a:t>
                      </a:r>
                    </a:p>
                    <a:p>
                      <a:pPr algn="r"/>
                      <a:endParaRPr lang="fr-FR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5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b="1" dirty="0"/>
                        <a:t>Congo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3 412 393 193 </a:t>
                      </a:r>
                    </a:p>
                    <a:p>
                      <a:pPr algn="r"/>
                      <a:endParaRPr lang="fr-FR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3 924 477 437</a:t>
                      </a:r>
                    </a:p>
                    <a:p>
                      <a:pPr algn="r"/>
                      <a:endParaRPr lang="fr-FR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6 011 142 734 </a:t>
                      </a:r>
                    </a:p>
                    <a:p>
                      <a:pPr algn="r"/>
                      <a:endParaRPr lang="fr-FR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5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b="1" dirty="0"/>
                        <a:t>Gabon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12 289 670 253 </a:t>
                      </a:r>
                    </a:p>
                    <a:p>
                      <a:pPr algn="r"/>
                      <a:endParaRPr lang="fr-FR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19 214 810 561 </a:t>
                      </a:r>
                    </a:p>
                    <a:p>
                      <a:pPr algn="r"/>
                      <a:endParaRPr lang="fr-FR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22 417 369 345 </a:t>
                      </a:r>
                    </a:p>
                    <a:p>
                      <a:pPr algn="r"/>
                      <a:endParaRPr lang="fr-FR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64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43 128 994 570 </a:t>
                      </a:r>
                      <a:endParaRPr lang="fr-FR" sz="1800" b="0" i="0" u="none" strike="noStrike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r"/>
                      <a:endParaRPr lang="fr-FR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88 764 400 613 </a:t>
                      </a:r>
                      <a:endParaRPr lang="fr-FR" sz="1800" b="0" i="0" u="none" strike="noStrike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r"/>
                      <a:endParaRPr lang="fr-FR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125 733 842 074 </a:t>
                      </a:r>
                      <a:endParaRPr lang="fr-FR" sz="1800" b="0" i="0" u="none" strike="noStrike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r"/>
                      <a:endParaRPr lang="fr-FR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73EBFCE-D5EA-BF4E-AFF3-B129C14026AD}"/>
              </a:ext>
            </a:extLst>
          </p:cNvPr>
          <p:cNvSpPr/>
          <p:nvPr/>
        </p:nvSpPr>
        <p:spPr>
          <a:xfrm>
            <a:off x="92765" y="992876"/>
            <a:ext cx="99598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Evolution de l’encours de monnaie électronique par pays </a:t>
            </a:r>
            <a:endParaRPr kumimoji="0" lang="fr-FR" sz="3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08B83B7-A0B5-7942-AFDF-1A6F6713CBFA}"/>
              </a:ext>
            </a:extLst>
          </p:cNvPr>
          <p:cNvSpPr/>
          <p:nvPr/>
        </p:nvSpPr>
        <p:spPr>
          <a:xfrm>
            <a:off x="92765" y="6149021"/>
            <a:ext cx="19546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Source : BEAC, DSMP 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Titre 1">
            <a:extLst>
              <a:ext uri="{FF2B5EF4-FFF2-40B4-BE49-F238E27FC236}">
                <a16:creationId xmlns="" xmlns:a16="http://schemas.microsoft.com/office/drawing/2014/main" id="{F9EB69BE-15F8-F54E-B868-299FAB6B6A62}"/>
              </a:ext>
            </a:extLst>
          </p:cNvPr>
          <p:cNvSpPr txBox="1">
            <a:spLocks/>
          </p:cNvSpPr>
          <p:nvPr/>
        </p:nvSpPr>
        <p:spPr>
          <a:xfrm>
            <a:off x="218079" y="65645"/>
            <a:ext cx="9922346" cy="740779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>
                <a:latin typeface="Times New Roman" panose="02020603050405020304" pitchFamily="18" charset="0"/>
              </a:rPr>
              <a:t>2. EVOLUTION DE L’ACTIVITE (7/7)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59187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="" xmlns:a16="http://schemas.microsoft.com/office/drawing/2014/main" id="{8C598B8F-0656-2A4C-8F79-629F29882BEE}"/>
              </a:ext>
            </a:extLst>
          </p:cNvPr>
          <p:cNvSpPr txBox="1">
            <a:spLocks/>
          </p:cNvSpPr>
          <p:nvPr/>
        </p:nvSpPr>
        <p:spPr>
          <a:xfrm>
            <a:off x="277290" y="996046"/>
            <a:ext cx="9822418" cy="962002"/>
          </a:xfrm>
          <a:prstGeom prst="rect">
            <a:avLst/>
          </a:prstGeom>
          <a:ln w="381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3. SOUSCRIPTEURS AUX PRODUITS </a:t>
            </a:r>
            <a:b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DE MONNAIE ELECTRONIQUE (1/5)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1" name="Espace réservé du contenu 2">
            <a:extLst>
              <a:ext uri="{FF2B5EF4-FFF2-40B4-BE49-F238E27FC236}">
                <a16:creationId xmlns="" xmlns:a16="http://schemas.microsoft.com/office/drawing/2014/main" id="{43083145-9112-5540-AD0D-E008486165F2}"/>
              </a:ext>
            </a:extLst>
          </p:cNvPr>
          <p:cNvSpPr txBox="1">
            <a:spLocks/>
          </p:cNvSpPr>
          <p:nvPr/>
        </p:nvSpPr>
        <p:spPr>
          <a:xfrm>
            <a:off x="9707" y="2204288"/>
            <a:ext cx="5150122" cy="429572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Le nombre de porte-monnaie électroniques a légèrement évolué. Il est passé de 16 millions d’inscrits à la fin de l’année 2017 à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17,8 millions en décembre 2018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Le taux d’actifs, c’est-à-dire, les clients qui ont utilisé leur instrument de monnaie électronique au cours des 30 derniers jours est passé de 28% en 2017 à 38% en 2018. 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Espace réservé du contenu 5">
            <a:extLst>
              <a:ext uri="{FF2B5EF4-FFF2-40B4-BE49-F238E27FC236}">
                <a16:creationId xmlns="" xmlns:a16="http://schemas.microsoft.com/office/drawing/2014/main" id="{E8B1D587-C9C4-3D4F-A5F3-0C0F2E437C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6583" y="2204288"/>
            <a:ext cx="4656187" cy="429572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6202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23" y="908760"/>
            <a:ext cx="10399446" cy="5698896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" y="6446514"/>
            <a:ext cx="10132617" cy="447367"/>
          </a:xfrm>
          <a:prstGeom prst="rect">
            <a:avLst/>
          </a:prstGeom>
        </p:spPr>
      </p:pic>
      <p:pic>
        <p:nvPicPr>
          <p:cNvPr id="19" name="Espace réservé du contenu 3">
            <a:extLst>
              <a:ext uri="{FF2B5EF4-FFF2-40B4-BE49-F238E27FC236}">
                <a16:creationId xmlns="" xmlns:a16="http://schemas.microsoft.com/office/drawing/2014/main" id="{0D2D26C0-1FB8-0B48-A3FE-629299F3AF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980" y="2063958"/>
            <a:ext cx="9668107" cy="382788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373B5969-144D-0341-9D05-58376A8415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5071" y="995716"/>
            <a:ext cx="1978090" cy="162740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36" y="5186178"/>
            <a:ext cx="1601414" cy="11339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2204" y="5201474"/>
            <a:ext cx="1445209" cy="11034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4372" y="5166439"/>
            <a:ext cx="1403485" cy="113395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97792" y="5193482"/>
            <a:ext cx="1544877" cy="11034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4256" y="5186178"/>
            <a:ext cx="1629174" cy="113395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24542" y="5186178"/>
            <a:ext cx="1692847" cy="11339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27035" y="4674590"/>
            <a:ext cx="7830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https://www.beac.int/systemes-paiement/instructions-circulaires-reglements/</a:t>
            </a:r>
          </a:p>
        </p:txBody>
      </p:sp>
    </p:spTree>
    <p:extLst>
      <p:ext uri="{BB962C8B-B14F-4D97-AF65-F5344CB8AC3E}">
        <p14:creationId xmlns:p14="http://schemas.microsoft.com/office/powerpoint/2010/main" val="33275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="" xmlns:a16="http://schemas.microsoft.com/office/drawing/2014/main" id="{7DF66374-B339-4041-ACF1-28B36594E847}"/>
              </a:ext>
            </a:extLst>
          </p:cNvPr>
          <p:cNvSpPr txBox="1">
            <a:spLocks/>
          </p:cNvSpPr>
          <p:nvPr/>
        </p:nvSpPr>
        <p:spPr>
          <a:xfrm>
            <a:off x="9707" y="788739"/>
            <a:ext cx="10048092" cy="1226756"/>
          </a:xfrm>
          <a:prstGeom prst="rect">
            <a:avLst/>
          </a:prstGeom>
          <a:ln w="381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3. SOUSCRIPTEURS AUX PRODUITS</a:t>
            </a:r>
            <a:b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DE MONNAIE ELECTRONIQUE (2/5)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1" name="Espace réservé du contenu 2">
            <a:extLst>
              <a:ext uri="{FF2B5EF4-FFF2-40B4-BE49-F238E27FC236}">
                <a16:creationId xmlns="" xmlns:a16="http://schemas.microsoft.com/office/drawing/2014/main" id="{0E7507DA-4CC3-D047-9ACB-DA921EFA2A1B}"/>
              </a:ext>
            </a:extLst>
          </p:cNvPr>
          <p:cNvSpPr txBox="1">
            <a:spLocks/>
          </p:cNvSpPr>
          <p:nvPr/>
        </p:nvSpPr>
        <p:spPr>
          <a:xfrm>
            <a:off x="119269" y="2135630"/>
            <a:ext cx="5020887" cy="427500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Les acteurs n’ont pas de cible particulière pour leurs actions commerciales. Ils enregistrent les clients au gré des opportunités qui s’offrent à eux.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Il est difficile de définir avec exactitude la population véritablement concernée car, d’une part, certains </a:t>
            </a:r>
            <a:r>
              <a:rPr kumimoji="0" lang="fr-F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utili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space réservé du contenu 3">
            <a:extLst>
              <a:ext uri="{FF2B5EF4-FFF2-40B4-BE49-F238E27FC236}">
                <a16:creationId xmlns="" xmlns:a16="http://schemas.microsoft.com/office/drawing/2014/main" id="{6969C98F-4AD1-6142-AB54-7B8F8652485E}"/>
              </a:ext>
            </a:extLst>
          </p:cNvPr>
          <p:cNvSpPr txBox="1">
            <a:spLocks/>
          </p:cNvSpPr>
          <p:nvPr/>
        </p:nvSpPr>
        <p:spPr>
          <a:xfrm>
            <a:off x="5249718" y="2135630"/>
            <a:ext cx="4756311" cy="427500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sateurs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d’instruments 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(inscrits) de monnaie électronique détiennent, plusieurs porte-monnaie électroniques auprès de différentes banques ; d’autre part, chez la plupart des opérateurs, des personnes non inscrites peuvent effectuer quelques transactions : réception des fonds, retrait, dépôts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08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487" y="-14972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="" xmlns:a16="http://schemas.microsoft.com/office/drawing/2014/main" id="{26472D7C-3638-4649-AD87-8ADE9DF01091}"/>
              </a:ext>
            </a:extLst>
          </p:cNvPr>
          <p:cNvSpPr txBox="1">
            <a:spLocks/>
          </p:cNvSpPr>
          <p:nvPr/>
        </p:nvSpPr>
        <p:spPr>
          <a:xfrm>
            <a:off x="33311" y="434078"/>
            <a:ext cx="10068049" cy="1089415"/>
          </a:xfrm>
          <a:prstGeom prst="rect">
            <a:avLst/>
          </a:prstGeom>
          <a:ln w="381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3. SOUSCRIPTEURS AUX PRODUITS </a:t>
            </a:r>
            <a:b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DE MONNAIE ELECTRONIQUE (3/5)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22" name="Espace réservé du contenu 3">
            <a:extLst>
              <a:ext uri="{FF2B5EF4-FFF2-40B4-BE49-F238E27FC236}">
                <a16:creationId xmlns="" xmlns:a16="http://schemas.microsoft.com/office/drawing/2014/main" id="{E061BB53-3171-2C49-B7EB-0AA31C104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092954"/>
              </p:ext>
            </p:extLst>
          </p:nvPr>
        </p:nvGraphicFramePr>
        <p:xfrm>
          <a:off x="26211" y="2319096"/>
          <a:ext cx="10075149" cy="3930466"/>
        </p:xfrm>
        <a:graphic>
          <a:graphicData uri="http://schemas.openxmlformats.org/drawingml/2006/table">
            <a:tbl>
              <a:tblPr firstRow="1" bandRow="1"/>
              <a:tblGrid>
                <a:gridCol w="14393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93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93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93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393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393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393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638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/>
                        <a:t>2016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/>
                        <a:t>2017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/>
                        <a:t>2018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8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</a:rPr>
                        <a:t>Inscrits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</a:rPr>
                        <a:t>dont actifs </a:t>
                      </a:r>
                      <a:endParaRPr lang="fr-FR" b="1" dirty="0"/>
                    </a:p>
                    <a:p>
                      <a:pPr algn="ctr"/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Inscrits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dont actifs 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algn="ctr"/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Inscrits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algn="ctr"/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dont actifs 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algn="ctr"/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5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b="1" dirty="0"/>
                        <a:t>Cameroun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</a:rPr>
                        <a:t>5 452 730 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</a:rPr>
                        <a:t>1 615 404 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</a:rPr>
                        <a:t>8 003 252 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</a:rPr>
                        <a:t>3 230 236 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</a:rPr>
                        <a:t>9 244 064 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</a:rPr>
                        <a:t>4 979 736 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7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b="1" dirty="0"/>
                        <a:t>Tchad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</a:rPr>
                        <a:t>3 588 480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</a:rPr>
                        <a:t>348 668</a:t>
                      </a:r>
                      <a:endParaRPr lang="fr-FR" b="1" dirty="0"/>
                    </a:p>
                    <a:p>
                      <a:pPr algn="r"/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</a:rPr>
                        <a:t>2 486 259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</a:rPr>
                        <a:t>218 021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</a:rPr>
                        <a:t>1 832 668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</a:rPr>
                        <a:t>151 972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38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b="1" dirty="0"/>
                        <a:t>RCA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b="1" dirty="0"/>
                        <a:t>1 520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b="1" dirty="0"/>
                        <a:t>764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b="1" dirty="0"/>
                        <a:t>3 046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b="1" dirty="0"/>
                        <a:t>1 070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b="1" dirty="0"/>
                        <a:t>23 679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b="1" dirty="0"/>
                        <a:t>6 448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38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b="1" dirty="0"/>
                        <a:t>Congo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</a:rPr>
                        <a:t>2 373 468 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</a:rPr>
                        <a:t>96 411 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</a:rPr>
                        <a:t>4 299 229 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</a:rPr>
                        <a:t>338 428 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</a:rPr>
                        <a:t>4 669 980 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</a:rPr>
                        <a:t>917 122 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38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b="1" dirty="0"/>
                        <a:t>Gabon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</a:rPr>
                        <a:t>1 236 767 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</a:rPr>
                        <a:t>684 499 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</a:rPr>
                        <a:t>1 264 485 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</a:rPr>
                        <a:t>639 925 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</a:rPr>
                        <a:t>2 091 033 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</a:rPr>
                        <a:t>697 705 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38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12 652 965 </a:t>
                      </a:r>
                      <a:endParaRPr lang="fr-F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2 745 746 </a:t>
                      </a:r>
                      <a:endParaRPr lang="fr-F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16 056 271 </a:t>
                      </a:r>
                      <a:endParaRPr lang="fr-F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4 427 680 </a:t>
                      </a:r>
                      <a:endParaRPr lang="fr-F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17 861 424 </a:t>
                      </a:r>
                      <a:endParaRPr lang="fr-F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800" b="1" i="0" u="none" strike="noStrik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6 752 983 </a:t>
                      </a:r>
                      <a:endParaRPr lang="fr-F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38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</a:rPr>
                        <a:t>Taux Actifs 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b="1" dirty="0"/>
                        <a:t>22%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b="1" dirty="0"/>
                        <a:t>28%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b="1" dirty="0"/>
                        <a:t>38%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F87F9B8-F780-B749-AC35-AFE0316B62CD}"/>
              </a:ext>
            </a:extLst>
          </p:cNvPr>
          <p:cNvSpPr/>
          <p:nvPr/>
        </p:nvSpPr>
        <p:spPr>
          <a:xfrm>
            <a:off x="26209" y="1604028"/>
            <a:ext cx="10021883" cy="553998"/>
          </a:xfrm>
          <a:prstGeom prst="rect">
            <a:avLst/>
          </a:prstGeom>
          <a:ln>
            <a:solidFill>
              <a:srgbClr val="5B9BD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Répartition des </a:t>
            </a:r>
            <a:r>
              <a:rPr kumimoji="0" lang="fr-FR" sz="3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porte-monnaies</a:t>
            </a:r>
            <a:r>
              <a:rPr kumimoji="0" lang="fr-FR" sz="3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fr-FR" sz="3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de monnaie électronique </a:t>
            </a:r>
            <a:endParaRPr kumimoji="0" lang="fr-FR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0B831FD6-6A40-2144-B204-E996DBD5B2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694" y="6225843"/>
            <a:ext cx="1548518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4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="" xmlns:a16="http://schemas.microsoft.com/office/drawing/2014/main" id="{587BF44F-5C80-C64B-97C3-C6BC27371C1E}"/>
              </a:ext>
            </a:extLst>
          </p:cNvPr>
          <p:cNvSpPr txBox="1">
            <a:spLocks/>
          </p:cNvSpPr>
          <p:nvPr/>
        </p:nvSpPr>
        <p:spPr>
          <a:xfrm>
            <a:off x="111287" y="172180"/>
            <a:ext cx="9942255" cy="1325563"/>
          </a:xfrm>
          <a:prstGeom prst="rect">
            <a:avLst/>
          </a:prstGeom>
          <a:ln w="381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3.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SOUSCRIPTEURS AUX PRODUITS </a:t>
            </a:r>
            <a:b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DE MONNAIE ELECTRONIQUE (4/5)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1" name="Espace réservé du contenu 2">
            <a:extLst>
              <a:ext uri="{FF2B5EF4-FFF2-40B4-BE49-F238E27FC236}">
                <a16:creationId xmlns="" xmlns:a16="http://schemas.microsoft.com/office/drawing/2014/main" id="{B630AFBC-36B1-5945-9EE9-2A37CFB11C6A}"/>
              </a:ext>
            </a:extLst>
          </p:cNvPr>
          <p:cNvSpPr txBox="1">
            <a:spLocks/>
          </p:cNvSpPr>
          <p:nvPr/>
        </p:nvSpPr>
        <p:spPr>
          <a:xfrm>
            <a:off x="109940" y="1723779"/>
            <a:ext cx="4958449" cy="44970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Pour les personnes exclues des services financiers, plus spécifiquement les personnes 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déplacées, 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les bénéfices sont réels : plus de la moitié des opérateurs ont noué des partenariats avec des organisations humanitaires ou des caisses de sécurité sociale.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space réservé du contenu 3">
            <a:extLst>
              <a:ext uri="{FF2B5EF4-FFF2-40B4-BE49-F238E27FC236}">
                <a16:creationId xmlns="" xmlns:a16="http://schemas.microsoft.com/office/drawing/2014/main" id="{27A5B04F-8DB1-AC4A-A57F-C0D909C829F4}"/>
              </a:ext>
            </a:extLst>
          </p:cNvPr>
          <p:cNvSpPr txBox="1">
            <a:spLocks/>
          </p:cNvSpPr>
          <p:nvPr/>
        </p:nvSpPr>
        <p:spPr>
          <a:xfrm>
            <a:off x="5155427" y="1757520"/>
            <a:ext cx="4892666" cy="4497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Les données fournies par les établissements autorisés à exercer l’activité d’émission de monnaie électronique ne permettent malheureusement pas d’effectuer une analyse genre (sexe) des utilisateurs. Cette approche n’est pas encore prise en compte dans leurs politiques commerciales.</a:t>
            </a: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68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7">
            <a:extLst>
              <a:ext uri="{FF2B5EF4-FFF2-40B4-BE49-F238E27FC236}">
                <a16:creationId xmlns="" xmlns:a16="http://schemas.microsoft.com/office/drawing/2014/main" id="{7D8201F1-727B-A14F-A359-0ADF3DDC5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1474458"/>
            <a:ext cx="10125423" cy="5383541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5" name="Titre 1">
            <a:extLst>
              <a:ext uri="{FF2B5EF4-FFF2-40B4-BE49-F238E27FC236}">
                <a16:creationId xmlns="" xmlns:a16="http://schemas.microsoft.com/office/drawing/2014/main" id="{529C8F69-C1FC-2444-BDCC-3C88473B9DD8}"/>
              </a:ext>
            </a:extLst>
          </p:cNvPr>
          <p:cNvSpPr txBox="1">
            <a:spLocks/>
          </p:cNvSpPr>
          <p:nvPr/>
        </p:nvSpPr>
        <p:spPr>
          <a:xfrm>
            <a:off x="169905" y="148896"/>
            <a:ext cx="9924354" cy="1325563"/>
          </a:xfrm>
          <a:prstGeom prst="rect">
            <a:avLst/>
          </a:prstGeom>
          <a:ln w="381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3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3. </a:t>
            </a:r>
            <a:r>
              <a:rPr kumimoji="0" lang="fr-FR" sz="4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SOUSCRIPTEURS AUX PRODUITS </a:t>
            </a:r>
            <a:br>
              <a:rPr kumimoji="0" lang="fr-FR" sz="4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fr-FR" sz="4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DE MONNAIE ELECTRONIQUE (5/5)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6" name="Espace réservé du contenu 2">
            <a:extLst>
              <a:ext uri="{FF2B5EF4-FFF2-40B4-BE49-F238E27FC236}">
                <a16:creationId xmlns="" xmlns:a16="http://schemas.microsoft.com/office/drawing/2014/main" id="{1E3C21B3-F1E6-2D43-AC5E-BA954F3297E3}"/>
              </a:ext>
            </a:extLst>
          </p:cNvPr>
          <p:cNvSpPr txBox="1">
            <a:spLocks/>
          </p:cNvSpPr>
          <p:nvPr/>
        </p:nvSpPr>
        <p:spPr>
          <a:xfrm>
            <a:off x="169905" y="1670811"/>
            <a:ext cx="4101649" cy="3964325"/>
          </a:xfrm>
          <a:prstGeom prst="rect">
            <a:avLst/>
          </a:prstGeom>
          <a:solidFill>
            <a:schemeClr val="bg1"/>
          </a:solidFill>
          <a:ln>
            <a:solidFill>
              <a:srgbClr val="5B9BD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L’analyse par âge montre que ce sont </a:t>
            </a:r>
            <a:r>
              <a:rPr kumimoji="0" lang="fr-FR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les jeunes actifs </a:t>
            </a:r>
            <a:r>
              <a:rPr kumimoji="0" lang="fr-FR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qui sont les plus nombreux parmi les utilisateurs des instruments de monnaie électronique. </a:t>
            </a:r>
            <a:endParaRPr kumimoji="0" lang="fr-FR" sz="3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="" xmlns:a16="http://schemas.microsoft.com/office/drawing/2014/main" id="{22FB7B19-64AD-AC4E-B870-C65ECF23B6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7208" y="1670811"/>
            <a:ext cx="5551396" cy="473982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9C891268-88FB-3E46-830A-5044A6B543F5}"/>
              </a:ext>
            </a:extLst>
          </p:cNvPr>
          <p:cNvSpPr/>
          <p:nvPr/>
        </p:nvSpPr>
        <p:spPr>
          <a:xfrm>
            <a:off x="2639683" y="5843745"/>
            <a:ext cx="1680957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Source : BEAC, DSMP 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4609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693518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="" xmlns:a16="http://schemas.microsoft.com/office/drawing/2014/main" id="{3BD85C00-EF2D-5F43-BC41-783C43F02E27}"/>
              </a:ext>
            </a:extLst>
          </p:cNvPr>
          <p:cNvSpPr txBox="1">
            <a:spLocks/>
          </p:cNvSpPr>
          <p:nvPr/>
        </p:nvSpPr>
        <p:spPr>
          <a:xfrm>
            <a:off x="84333" y="693518"/>
            <a:ext cx="9839616" cy="1158607"/>
          </a:xfrm>
          <a:prstGeom prst="rect">
            <a:avLst/>
          </a:prstGeom>
          <a:solidFill>
            <a:schemeClr val="bg1"/>
          </a:solidFill>
          <a:ln w="381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4. 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TRANSACTIONS EN MONNAIE ELECTRONIQUE (1/3)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0" name="Espace réservé du contenu 2">
            <a:extLst>
              <a:ext uri="{FF2B5EF4-FFF2-40B4-BE49-F238E27FC236}">
                <a16:creationId xmlns="" xmlns:a16="http://schemas.microsoft.com/office/drawing/2014/main" id="{900D659B-4A66-8540-B5C6-482EFA2C083C}"/>
              </a:ext>
            </a:extLst>
          </p:cNvPr>
          <p:cNvSpPr txBox="1">
            <a:spLocks/>
          </p:cNvSpPr>
          <p:nvPr/>
        </p:nvSpPr>
        <p:spPr>
          <a:xfrm>
            <a:off x="25135" y="2059566"/>
            <a:ext cx="9958012" cy="4415557"/>
          </a:xfrm>
          <a:prstGeom prst="rect">
            <a:avLst/>
          </a:prstGeom>
          <a:solidFill>
            <a:schemeClr val="bg1"/>
          </a:solidFill>
          <a:ln>
            <a:solidFill>
              <a:srgbClr val="5B9BD5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En 2018, les recharges de porte-monnaie électronique, c’est-à-dire, les dépôts en espèces de la clientèle dans les points de vente, ou par le débit direct du compte bancaire, ont atteint </a:t>
            </a:r>
            <a:r>
              <a:rPr kumimoji="0" lang="fr-FR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3.349 milliards de FCFA</a:t>
            </a:r>
            <a:r>
              <a:rPr kumimoji="0" lang="fr-FR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(contre 1.814 milliards de FCFA pour l’année 2017), dont </a:t>
            </a:r>
            <a:r>
              <a:rPr kumimoji="0" lang="fr-FR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3.247 milliards de FCFA </a:t>
            </a:r>
            <a:r>
              <a:rPr kumimoji="0" lang="fr-FR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(1.726 milliards de FCFA pour toute l’année 2017) pour le Mobile Money.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Cet instrument est également le moyen par excellence des transferts d’argent par monnaie électronique car 99% de ceux-ci se font par Mobile Money. </a:t>
            </a:r>
            <a:endParaRPr kumimoji="0" lang="fr-FR" sz="3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51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="" xmlns:a16="http://schemas.microsoft.com/office/drawing/2014/main" id="{632DBC93-803E-234C-96DD-53D78BC73AAA}"/>
              </a:ext>
            </a:extLst>
          </p:cNvPr>
          <p:cNvSpPr txBox="1">
            <a:spLocks/>
          </p:cNvSpPr>
          <p:nvPr/>
        </p:nvSpPr>
        <p:spPr>
          <a:xfrm>
            <a:off x="185196" y="114216"/>
            <a:ext cx="9909064" cy="949272"/>
          </a:xfrm>
          <a:prstGeom prst="rect">
            <a:avLst/>
          </a:prstGeom>
          <a:ln w="34925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4. TRANSACTIONS EN MONNAIE </a:t>
            </a:r>
            <a:b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ELECTRONIQUE (2/3)</a:t>
            </a:r>
            <a:endParaRPr kumimoji="0" lang="fr-FR" sz="3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22" name="Espace réservé du contenu 4">
            <a:extLst>
              <a:ext uri="{FF2B5EF4-FFF2-40B4-BE49-F238E27FC236}">
                <a16:creationId xmlns="" xmlns:a16="http://schemas.microsoft.com/office/drawing/2014/main" id="{D6CB4F1E-D67F-4043-9A8B-06087964D9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280559"/>
              </p:ext>
            </p:extLst>
          </p:nvPr>
        </p:nvGraphicFramePr>
        <p:xfrm>
          <a:off x="84881" y="2008557"/>
          <a:ext cx="11991375" cy="446943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90500" dir="5400000" algn="ctr" rotWithShape="0">
                    <a:srgbClr val="000000">
                      <a:alpha val="63000"/>
                    </a:srgbClr>
                  </a:outerShdw>
                </a:effectLst>
              </a:tblPr>
              <a:tblGrid>
                <a:gridCol w="9722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06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26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96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37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944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3162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969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9459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4241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35948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3639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/>
                        <a:t>Cameroun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/>
                        <a:t>Tchad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/>
                        <a:t>RCA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/>
                        <a:t>Congo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/>
                        <a:t>Gabon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0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dirty="0"/>
                        <a:t>Nombre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dirty="0"/>
                        <a:t>Valeur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dirty="0"/>
                        <a:t>Nombre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dirty="0"/>
                        <a:t>Valeur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dirty="0"/>
                        <a:t>Nombre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dirty="0"/>
                        <a:t>Valeur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dirty="0"/>
                        <a:t>Nombre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dirty="0"/>
                        <a:t>Valeur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dirty="0"/>
                        <a:t>Nombre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dirty="0"/>
                        <a:t>Valeur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Recharges 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105 169 424 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2 487 061 018 268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5 363 921 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36 477 940 270 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52 595 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3 831 971 286 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11 724 203 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155 532 604 753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28 357 519 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666 343 277 778 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2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Transfert d'argent 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73 881 236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1 428 869 790 197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266 740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17 605 917 109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44 923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2 669 941 033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3 160 220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25 962 722 403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15 444 329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229 884 337 390 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0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Retraits automates 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436 941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30 985 353 962 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41 829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4 107 257 423 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273 101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27 817 976 512 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2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Retraits</a:t>
                      </a:r>
                      <a:r>
                        <a:rPr lang="fr-FR" sz="1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au guichet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111 202 367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2 194 602 462 404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329 659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37 343 349 733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53 294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3 429 056 695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8 472 980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106 473 182 395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28 249 358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506 748 833 310 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0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Paiements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124 335 005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191 486 963 908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836 420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7 188 492 640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145 325 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187 262 140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6 277 446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26 110 834 617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48 243 801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</a:rPr>
                        <a:t>105 445 477 159 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4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i="0" u="none" strike="noStrike" baseline="0" dirty="0">
                          <a:solidFill>
                            <a:srgbClr val="FF0000"/>
                          </a:solidFill>
                        </a:rPr>
                        <a:t>415 024 972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baseline="0" dirty="0">
                          <a:solidFill>
                            <a:srgbClr val="FF0000"/>
                          </a:solidFill>
                        </a:rPr>
                        <a:t>6 333 005 588 738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fr-F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baseline="0" dirty="0">
                          <a:solidFill>
                            <a:srgbClr val="FF0000"/>
                          </a:solidFill>
                        </a:rPr>
                        <a:t>6 796 740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fr-F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baseline="0" dirty="0">
                          <a:solidFill>
                            <a:srgbClr val="FF0000"/>
                          </a:solidFill>
                        </a:rPr>
                        <a:t>98 615 699 752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fr-F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baseline="0" dirty="0">
                          <a:solidFill>
                            <a:srgbClr val="FF0000"/>
                          </a:solidFill>
                        </a:rPr>
                        <a:t>296 137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fr-F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baseline="0" dirty="0">
                          <a:solidFill>
                            <a:srgbClr val="FF0000"/>
                          </a:solidFill>
                        </a:rPr>
                        <a:t>10 118 231 154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fr-F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baseline="0" dirty="0">
                          <a:solidFill>
                            <a:srgbClr val="FF0000"/>
                          </a:solidFill>
                        </a:rPr>
                        <a:t>29 676 678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fr-F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baseline="0" dirty="0">
                          <a:solidFill>
                            <a:srgbClr val="FF0000"/>
                          </a:solidFill>
                        </a:rPr>
                        <a:t>318 186 601 592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fr-F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baseline="0" dirty="0">
                          <a:solidFill>
                            <a:srgbClr val="FF0000"/>
                          </a:solidFill>
                        </a:rPr>
                        <a:t>120 568 108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fr-F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fr-FR" sz="1200" b="1" i="0" u="none" strike="noStrike" baseline="0" dirty="0">
                          <a:solidFill>
                            <a:srgbClr val="FF0000"/>
                          </a:solidFill>
                        </a:rPr>
                        <a:t>1 536 239 902 149 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512FD26-09A0-744E-BB03-25D07394D1C4}"/>
              </a:ext>
            </a:extLst>
          </p:cNvPr>
          <p:cNvSpPr/>
          <p:nvPr/>
        </p:nvSpPr>
        <p:spPr>
          <a:xfrm>
            <a:off x="84881" y="1158180"/>
            <a:ext cx="10083809" cy="553998"/>
          </a:xfrm>
          <a:prstGeom prst="rect">
            <a:avLst/>
          </a:prstGeom>
          <a:ln>
            <a:solidFill>
              <a:srgbClr val="5B9BD5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Répartition des transactions de monnaie électronique en 2018 </a:t>
            </a:r>
            <a:endParaRPr kumimoji="0" lang="fr-FR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F38C5E4F-8EF2-E74C-94BA-4FA3B1B59F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8048" y="6512534"/>
            <a:ext cx="1548518" cy="3109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7671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="" xmlns:a16="http://schemas.microsoft.com/office/drawing/2014/main" id="{13995CDE-C789-2642-97F5-CD9C76E1F7C8}"/>
              </a:ext>
            </a:extLst>
          </p:cNvPr>
          <p:cNvSpPr txBox="1">
            <a:spLocks/>
          </p:cNvSpPr>
          <p:nvPr/>
        </p:nvSpPr>
        <p:spPr>
          <a:xfrm>
            <a:off x="9707" y="834961"/>
            <a:ext cx="10038385" cy="888818"/>
          </a:xfrm>
          <a:prstGeom prst="rect">
            <a:avLst/>
          </a:prstGeom>
          <a:ln w="381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4. TRANSACTIONS EN MONNAIE 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ELECTRONIQUE </a:t>
            </a:r>
            <a: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(3/3)</a:t>
            </a:r>
            <a:endParaRPr kumimoji="0" lang="fr-FR" sz="3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1" name="Espace réservé du contenu 2">
            <a:extLst>
              <a:ext uri="{FF2B5EF4-FFF2-40B4-BE49-F238E27FC236}">
                <a16:creationId xmlns="" xmlns:a16="http://schemas.microsoft.com/office/drawing/2014/main" id="{64325317-9219-5840-B435-71D5E3F9515A}"/>
              </a:ext>
            </a:extLst>
          </p:cNvPr>
          <p:cNvSpPr txBox="1">
            <a:spLocks/>
          </p:cNvSpPr>
          <p:nvPr/>
        </p:nvSpPr>
        <p:spPr>
          <a:xfrm>
            <a:off x="119269" y="1858716"/>
            <a:ext cx="5072037" cy="435133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En 2018, la monnaie électronique a bénéficié de la confiance des Etats. Au </a:t>
            </a: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Cameroun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par exemple, des partenariats ont été conclus </a:t>
            </a:r>
            <a:r>
              <a:rPr kumimoji="0" lang="fr-FR" sz="30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pour </a:t>
            </a:r>
            <a:r>
              <a:rPr kumimoji="0" lang="fr-FR" sz="30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collecter des frais de divers concours </a:t>
            </a:r>
            <a:r>
              <a:rPr kumimoji="0" lang="fr-FR" sz="30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à travers cet instrument. En outre, les </a:t>
            </a:r>
            <a:r>
              <a:rPr kumimoji="0" lang="fr-FR" sz="30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paiements des frais de scolarité dans les écoles </a:t>
            </a:r>
            <a:r>
              <a:rPr kumimoji="0" lang="fr-FR" sz="30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ont été réglées</a:t>
            </a:r>
          </a:p>
        </p:txBody>
      </p:sp>
      <p:sp>
        <p:nvSpPr>
          <p:cNvPr id="22" name="Espace réservé du contenu 3">
            <a:extLst>
              <a:ext uri="{FF2B5EF4-FFF2-40B4-BE49-F238E27FC236}">
                <a16:creationId xmlns="" xmlns:a16="http://schemas.microsoft.com/office/drawing/2014/main" id="{07E25C65-16E6-7D46-848B-DBE19D711902}"/>
              </a:ext>
            </a:extLst>
          </p:cNvPr>
          <p:cNvSpPr txBox="1">
            <a:spLocks/>
          </p:cNvSpPr>
          <p:nvPr/>
        </p:nvSpPr>
        <p:spPr>
          <a:xfrm>
            <a:off x="5343708" y="1858715"/>
            <a:ext cx="4677786" cy="435133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via le Mobile Money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Le Mobile Money a aussi occupé une bonne place dans les opérations de collecte de fonds. Ainsi de nombreuses tontines, des organisations humanitaires et même 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des candidats aux élections ont utilisé ce moyen pour obtenir des financements. </a:t>
            </a: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50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="" xmlns:a16="http://schemas.microsoft.com/office/drawing/2014/main" id="{C89F1DE7-292E-A84C-B637-1F254823D2EF}"/>
              </a:ext>
            </a:extLst>
          </p:cNvPr>
          <p:cNvSpPr txBox="1">
            <a:spLocks/>
          </p:cNvSpPr>
          <p:nvPr/>
        </p:nvSpPr>
        <p:spPr>
          <a:xfrm>
            <a:off x="118644" y="906695"/>
            <a:ext cx="9864504" cy="1040666"/>
          </a:xfrm>
          <a:prstGeom prst="rect">
            <a:avLst/>
          </a:prstGeom>
          <a:ln w="381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5. PAIEMENTS PAR MONNAIE</a:t>
            </a:r>
            <a:b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ELECTRONIQUE </a:t>
            </a:r>
            <a:r>
              <a:rPr kumimoji="0" lang="fr-FR" sz="3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(1/4)</a:t>
            </a:r>
            <a:endParaRPr kumimoji="0" lang="fr-FR" sz="3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1" name="Espace réservé du contenu 2">
            <a:extLst>
              <a:ext uri="{FF2B5EF4-FFF2-40B4-BE49-F238E27FC236}">
                <a16:creationId xmlns="" xmlns:a16="http://schemas.microsoft.com/office/drawing/2014/main" id="{92D7C1D3-C581-9C49-A8E1-D1FB0DCC6005}"/>
              </a:ext>
            </a:extLst>
          </p:cNvPr>
          <p:cNvSpPr txBox="1">
            <a:spLocks/>
          </p:cNvSpPr>
          <p:nvPr/>
        </p:nvSpPr>
        <p:spPr>
          <a:xfrm>
            <a:off x="118644" y="2086827"/>
            <a:ext cx="3617334" cy="435133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En 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2018, les paiements en monnaie électronique ont dépassé </a:t>
            </a: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330 milliards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(contre 229 milliards en 2017) de FCFA dont 93% avec le Mobile Money. </a:t>
            </a: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C5857463-610D-3E47-8936-625FC6E76207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15000" contrast="2000"/>
            <a:alphaModFix amt="99000"/>
          </a:blip>
          <a:stretch>
            <a:fillRect/>
          </a:stretch>
        </p:blipFill>
        <p:spPr>
          <a:xfrm>
            <a:off x="3844915" y="2059293"/>
            <a:ext cx="6203177" cy="435133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atMod val="103000"/>
                  <a:lumMod val="102000"/>
                  <a:tint val="94000"/>
                </a:sysClr>
              </a:gs>
              <a:gs pos="50000">
                <a:sysClr val="windowText" lastClr="000000">
                  <a:satMod val="110000"/>
                  <a:lumMod val="100000"/>
                  <a:shade val="100000"/>
                </a:sysClr>
              </a:gs>
              <a:gs pos="100000">
                <a:sysClr val="windowText" lastClr="000000">
                  <a:lumMod val="99000"/>
                  <a:satMod val="120000"/>
                  <a:shade val="78000"/>
                </a:sys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517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="" xmlns:a16="http://schemas.microsoft.com/office/drawing/2014/main" id="{FF047C55-82AA-D04C-B0BA-2BC719ECD6F7}"/>
              </a:ext>
            </a:extLst>
          </p:cNvPr>
          <p:cNvSpPr txBox="1">
            <a:spLocks/>
          </p:cNvSpPr>
          <p:nvPr/>
        </p:nvSpPr>
        <p:spPr>
          <a:xfrm>
            <a:off x="105837" y="901504"/>
            <a:ext cx="9988421" cy="1140937"/>
          </a:xfrm>
          <a:prstGeom prst="rect">
            <a:avLst/>
          </a:prstGeom>
          <a:ln w="381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5. PAIEMENTS PAR MONNAIE </a:t>
            </a:r>
            <a:b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ELECTRONIQUE </a:t>
            </a:r>
            <a:r>
              <a:rPr kumimoji="0" lang="fr-FR" sz="3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(2/4)</a:t>
            </a:r>
            <a:endParaRPr kumimoji="0" lang="fr-FR" sz="3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2" name="Espace réservé du contenu 3">
            <a:extLst>
              <a:ext uri="{FF2B5EF4-FFF2-40B4-BE49-F238E27FC236}">
                <a16:creationId xmlns="" xmlns:a16="http://schemas.microsoft.com/office/drawing/2014/main" id="{29821D9D-B7C0-724D-B5BB-CA0D984AF298}"/>
              </a:ext>
            </a:extLst>
          </p:cNvPr>
          <p:cNvSpPr txBox="1">
            <a:spLocks/>
          </p:cNvSpPr>
          <p:nvPr/>
        </p:nvSpPr>
        <p:spPr>
          <a:xfrm>
            <a:off x="5303520" y="2276060"/>
            <a:ext cx="4752781" cy="413457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Dans tous les pays de la CEMAC, il est possible de payer son abonnement à un service de télévision avec le Mobile Money. Il est également possible de régler sa facture d’eau et d’électricité.</a:t>
            </a:r>
          </a:p>
        </p:txBody>
      </p:sp>
      <p:sp>
        <p:nvSpPr>
          <p:cNvPr id="23" name="Espace réservé du contenu 2">
            <a:extLst>
              <a:ext uri="{FF2B5EF4-FFF2-40B4-BE49-F238E27FC236}">
                <a16:creationId xmlns="" xmlns:a16="http://schemas.microsoft.com/office/drawing/2014/main" id="{C550BF2E-85AC-2D47-8D6A-D3AA19D8F8BA}"/>
              </a:ext>
            </a:extLst>
          </p:cNvPr>
          <p:cNvSpPr txBox="1">
            <a:spLocks/>
          </p:cNvSpPr>
          <p:nvPr/>
        </p:nvSpPr>
        <p:spPr>
          <a:xfrm>
            <a:off x="113329" y="2276060"/>
            <a:ext cx="4985445" cy="413457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L’achat de crédit téléphonique par Mobile Money est le premier service offert par tous les opérateurs.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Cette transaction représente 23% de l’activité en valeur, soit 164 millions de transactions en 2018. 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02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="" xmlns:a16="http://schemas.microsoft.com/office/drawing/2014/main" id="{DCCF040A-7AD9-134F-A9D3-3D41CD961E64}"/>
              </a:ext>
            </a:extLst>
          </p:cNvPr>
          <p:cNvSpPr txBox="1">
            <a:spLocks/>
          </p:cNvSpPr>
          <p:nvPr/>
        </p:nvSpPr>
        <p:spPr>
          <a:xfrm>
            <a:off x="9707" y="834961"/>
            <a:ext cx="9973440" cy="1325563"/>
          </a:xfrm>
          <a:prstGeom prst="rect">
            <a:avLst/>
          </a:prstGeom>
          <a:ln w="381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5. PAIEMENTS PAR MONNAIE </a:t>
            </a:r>
            <a:b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ELECTRONIQUE </a:t>
            </a:r>
            <a:r>
              <a:rPr kumimoji="0" lang="fr-FR" sz="3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(3/4) </a:t>
            </a:r>
            <a:endParaRPr kumimoji="0" lang="fr-FR" sz="3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1" name="Espace réservé du contenu 2">
            <a:extLst>
              <a:ext uri="{FF2B5EF4-FFF2-40B4-BE49-F238E27FC236}">
                <a16:creationId xmlns="" xmlns:a16="http://schemas.microsoft.com/office/drawing/2014/main" id="{1F77A982-7A85-D642-9F23-8CF5B47940E0}"/>
              </a:ext>
            </a:extLst>
          </p:cNvPr>
          <p:cNvSpPr txBox="1">
            <a:spLocks/>
          </p:cNvSpPr>
          <p:nvPr/>
        </p:nvSpPr>
        <p:spPr>
          <a:xfrm>
            <a:off x="9707" y="2295461"/>
            <a:ext cx="5091261" cy="419479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Les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«ventes 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à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distance» 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 sont effectives que sur quelques sites internet de la CEMAC qui acceptent les paiements par Mobile Money. La plupart de ces sites sont des entreprises de jeux en ligne. 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space réservé du contenu 3">
            <a:extLst>
              <a:ext uri="{FF2B5EF4-FFF2-40B4-BE49-F238E27FC236}">
                <a16:creationId xmlns="" xmlns:a16="http://schemas.microsoft.com/office/drawing/2014/main" id="{BBEBB8E0-FBE4-B649-AD81-3E46057A19D8}"/>
              </a:ext>
            </a:extLst>
          </p:cNvPr>
          <p:cNvSpPr txBox="1">
            <a:spLocks/>
          </p:cNvSpPr>
          <p:nvPr/>
        </p:nvSpPr>
        <p:spPr>
          <a:xfrm>
            <a:off x="5212080" y="2365513"/>
            <a:ext cx="4771068" cy="412473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Les 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paiements par monnaie électronique restent faibles. Ceci est essentiellement dû à la préférence pour les billets et pièces dans les principaux points de commerce, et surtout, un réseau d’acceptation encore très discret. 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3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" y="829723"/>
            <a:ext cx="10399446" cy="5698896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 useBgFill="1">
        <p:nvSpPr>
          <p:cNvPr id="19" name="Titre 1">
            <a:extLst>
              <a:ext uri="{FF2B5EF4-FFF2-40B4-BE49-F238E27FC236}">
                <a16:creationId xmlns="" xmlns:a16="http://schemas.microsoft.com/office/drawing/2014/main" id="{B7B0B441-AFE9-EA43-8C57-D39B88CE3132}"/>
              </a:ext>
            </a:extLst>
          </p:cNvPr>
          <p:cNvSpPr txBox="1">
            <a:spLocks/>
          </p:cNvSpPr>
          <p:nvPr/>
        </p:nvSpPr>
        <p:spPr>
          <a:xfrm>
            <a:off x="-38358" y="114215"/>
            <a:ext cx="10178783" cy="673102"/>
          </a:xfrm>
          <a:prstGeom prst="rect">
            <a:avLst/>
          </a:prstGeom>
          <a:ln w="381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Sommaire</a:t>
            </a:r>
            <a:r>
              <a: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20" name="Espace réservé du contenu 3">
            <a:extLst>
              <a:ext uri="{FF2B5EF4-FFF2-40B4-BE49-F238E27FC236}">
                <a16:creationId xmlns="" xmlns:a16="http://schemas.microsoft.com/office/drawing/2014/main" id="{648135DE-54D8-7C46-B6A4-4FF518C286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881529"/>
              </p:ext>
            </p:extLst>
          </p:nvPr>
        </p:nvGraphicFramePr>
        <p:xfrm>
          <a:off x="-38358" y="1120689"/>
          <a:ext cx="10178783" cy="5538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2021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1"/>
            <a:ext cx="10090157" cy="6023039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="" xmlns:a16="http://schemas.microsoft.com/office/drawing/2014/main" id="{4135E94F-A31A-AF4E-AC25-E75F8DA3C814}"/>
              </a:ext>
            </a:extLst>
          </p:cNvPr>
          <p:cNvSpPr txBox="1">
            <a:spLocks/>
          </p:cNvSpPr>
          <p:nvPr/>
        </p:nvSpPr>
        <p:spPr>
          <a:xfrm>
            <a:off x="9707" y="834961"/>
            <a:ext cx="10038385" cy="1224605"/>
          </a:xfrm>
          <a:prstGeom prst="rect">
            <a:avLst/>
          </a:prstGeom>
          <a:ln w="381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5. PAIEMENTS PAR MONNAIE </a:t>
            </a:r>
            <a:b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ELECTRONIQUE </a:t>
            </a:r>
            <a:r>
              <a:rPr kumimoji="0" lang="fr-FR" sz="3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(4/4) </a:t>
            </a:r>
            <a:endParaRPr kumimoji="0" lang="fr-FR" sz="3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1" name="Espace réservé du contenu 2">
            <a:extLst>
              <a:ext uri="{FF2B5EF4-FFF2-40B4-BE49-F238E27FC236}">
                <a16:creationId xmlns="" xmlns:a16="http://schemas.microsoft.com/office/drawing/2014/main" id="{91C28B27-7880-1343-96DF-CBB9C56763B7}"/>
              </a:ext>
            </a:extLst>
          </p:cNvPr>
          <p:cNvSpPr txBox="1">
            <a:spLocks/>
          </p:cNvSpPr>
          <p:nvPr/>
        </p:nvSpPr>
        <p:spPr>
          <a:xfrm>
            <a:off x="347869" y="2295461"/>
            <a:ext cx="4843437" cy="419479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En 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effet, si plusieurs grandes enseignes acceptent les paiements par Mobile Money et carte bancaire, très peu de commerces de proximité les proposent. </a:t>
            </a: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space réservé du contenu 3">
            <a:extLst>
              <a:ext uri="{FF2B5EF4-FFF2-40B4-BE49-F238E27FC236}">
                <a16:creationId xmlns="" xmlns:a16="http://schemas.microsoft.com/office/drawing/2014/main" id="{6B19AE21-66B3-C840-BDE3-80E8185B870F}"/>
              </a:ext>
            </a:extLst>
          </p:cNvPr>
          <p:cNvSpPr txBox="1">
            <a:spLocks/>
          </p:cNvSpPr>
          <p:nvPr/>
        </p:nvSpPr>
        <p:spPr>
          <a:xfrm>
            <a:off x="5665304" y="2295460"/>
            <a:ext cx="4214192" cy="419479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Notons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cependant que certains opérateurs ont lancé des programmes pour introduire des commerces de proximité dans leur réseau d’acceptation. </a:t>
            </a: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16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="" xmlns:a16="http://schemas.microsoft.com/office/drawing/2014/main" id="{6D2BC26E-D87B-4745-BCAD-F1365B14CF74}"/>
              </a:ext>
            </a:extLst>
          </p:cNvPr>
          <p:cNvSpPr txBox="1">
            <a:spLocks/>
          </p:cNvSpPr>
          <p:nvPr/>
        </p:nvSpPr>
        <p:spPr>
          <a:xfrm>
            <a:off x="-38358" y="834961"/>
            <a:ext cx="10132616" cy="795056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500" b="1">
                <a:latin typeface="Times New Roman" panose="02020603050405020304" pitchFamily="18" charset="0"/>
              </a:rPr>
              <a:t>6. USAGE DES CARTES PREPAYEES </a:t>
            </a:r>
            <a:endParaRPr lang="fr-FR" sz="3500" dirty="0"/>
          </a:p>
        </p:txBody>
      </p:sp>
      <p:pic>
        <p:nvPicPr>
          <p:cNvPr id="13" name="Espace réservé du contenu 3">
            <a:extLst>
              <a:ext uri="{FF2B5EF4-FFF2-40B4-BE49-F238E27FC236}">
                <a16:creationId xmlns="" xmlns:a16="http://schemas.microsoft.com/office/drawing/2014/main" id="{9A69A792-7C37-CB41-AC19-2402F8F38A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2178" y="2756624"/>
            <a:ext cx="5089183" cy="3439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9" name="Espace réservé du contenu 2">
            <a:extLst>
              <a:ext uri="{FF2B5EF4-FFF2-40B4-BE49-F238E27FC236}">
                <a16:creationId xmlns="" xmlns:a16="http://schemas.microsoft.com/office/drawing/2014/main" id="{E9D181A6-A9F8-A843-8919-FE0EB1FE57A9}"/>
              </a:ext>
            </a:extLst>
          </p:cNvPr>
          <p:cNvSpPr txBox="1">
            <a:spLocks/>
          </p:cNvSpPr>
          <p:nvPr/>
        </p:nvSpPr>
        <p:spPr>
          <a:xfrm>
            <a:off x="116558" y="1844655"/>
            <a:ext cx="4709160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Les cartes prépayées servent essentiellement pour les transactions internationales.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fr-FR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La plupart des cartes prépayées utilisées localement sont des cartes privatives pour le paiement des salaires et certaines prestations sociales. </a:t>
            </a:r>
            <a:endParaRPr lang="fr-FR" sz="3000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C9184DB-1A57-F64C-9CD2-2C59E8AD6753}"/>
              </a:ext>
            </a:extLst>
          </p:cNvPr>
          <p:cNvSpPr/>
          <p:nvPr/>
        </p:nvSpPr>
        <p:spPr>
          <a:xfrm>
            <a:off x="4932569" y="1852397"/>
            <a:ext cx="5161689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Répartition géographique de l’usage des cartes prépayées </a:t>
            </a:r>
            <a:endParaRPr lang="fr-FR" sz="20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4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="" xmlns:a16="http://schemas.microsoft.com/office/drawing/2014/main" id="{5D90CDE4-B4FB-724A-A69C-75BD8CE41C32}"/>
              </a:ext>
            </a:extLst>
          </p:cNvPr>
          <p:cNvSpPr txBox="1">
            <a:spLocks/>
          </p:cNvSpPr>
          <p:nvPr/>
        </p:nvSpPr>
        <p:spPr>
          <a:xfrm>
            <a:off x="150081" y="890083"/>
            <a:ext cx="9862744" cy="938718"/>
          </a:xfrm>
          <a:prstGeom prst="rect">
            <a:avLst/>
          </a:prstGeom>
          <a:ln w="3175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7. AUTRES </a:t>
            </a:r>
            <a:r>
              <a:rPr kumimoji="0" lang="fr-FR" sz="3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PROBLEMATIQUES (1/3) </a:t>
            </a:r>
            <a:endParaRPr kumimoji="0" lang="fr-FR" sz="3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1" name="Espace réservé du contenu 2">
            <a:extLst>
              <a:ext uri="{FF2B5EF4-FFF2-40B4-BE49-F238E27FC236}">
                <a16:creationId xmlns="" xmlns:a16="http://schemas.microsoft.com/office/drawing/2014/main" id="{5027DC9B-0AF2-0D4D-A236-FD145DBDF53E}"/>
              </a:ext>
            </a:extLst>
          </p:cNvPr>
          <p:cNvSpPr txBox="1">
            <a:spLocks/>
          </p:cNvSpPr>
          <p:nvPr/>
        </p:nvSpPr>
        <p:spPr>
          <a:xfrm>
            <a:off x="150081" y="2059566"/>
            <a:ext cx="5181600" cy="435133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7.1. La fiscalité 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Dans plusieurs pays africains, le Mobile Money fait l’objet d’une taxation spécifique. 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En Zone CEMAC, les gouvernements n’ont pas pris cette option, préférant accompagner la croissance des paiements électroniques,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space réservé du contenu 3">
            <a:extLst>
              <a:ext uri="{FF2B5EF4-FFF2-40B4-BE49-F238E27FC236}">
                <a16:creationId xmlns="" xmlns:a16="http://schemas.microsoft.com/office/drawing/2014/main" id="{25ED5337-6C1E-6646-B26A-AC9DCDE1EF6E}"/>
              </a:ext>
            </a:extLst>
          </p:cNvPr>
          <p:cNvSpPr txBox="1">
            <a:spLocks/>
          </p:cNvSpPr>
          <p:nvPr/>
        </p:nvSpPr>
        <p:spPr>
          <a:xfrm>
            <a:off x="5484080" y="2072043"/>
            <a:ext cx="4537413" cy="435133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en devenant eux-mêmes l’un des principaux accepteurs dans le but de sécuriser leurs propres recettes et à terme, bénéficier des effets d’une économie plus formelle. 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Des projets ont été amorcés pour la mise en place de plateformes pouvant accepter plusieurs instruments de paiement. 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74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="" xmlns:a16="http://schemas.microsoft.com/office/drawing/2014/main" id="{734F2D69-1DFD-244B-9CA7-F1FB9986FE92}"/>
              </a:ext>
            </a:extLst>
          </p:cNvPr>
          <p:cNvSpPr txBox="1">
            <a:spLocks/>
          </p:cNvSpPr>
          <p:nvPr/>
        </p:nvSpPr>
        <p:spPr>
          <a:xfrm>
            <a:off x="838200" y="834962"/>
            <a:ext cx="9011478" cy="855726"/>
          </a:xfrm>
          <a:prstGeom prst="rect">
            <a:avLst/>
          </a:prstGeom>
          <a:ln w="381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7. AUTRES </a:t>
            </a:r>
            <a:r>
              <a:rPr kumimoji="0" lang="fr-FR" sz="3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PROBLEMATIQUES (2/3)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Espace réservé du contenu 2">
            <a:extLst>
              <a:ext uri="{FF2B5EF4-FFF2-40B4-BE49-F238E27FC236}">
                <a16:creationId xmlns="" xmlns:a16="http://schemas.microsoft.com/office/drawing/2014/main" id="{0FE157CB-CE36-404B-B05B-E5E3D6245145}"/>
              </a:ext>
            </a:extLst>
          </p:cNvPr>
          <p:cNvSpPr txBox="1">
            <a:spLocks/>
          </p:cNvSpPr>
          <p:nvPr/>
        </p:nvSpPr>
        <p:spPr>
          <a:xfrm>
            <a:off x="192157" y="2103750"/>
            <a:ext cx="4767840" cy="397397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7.2. L’interopérabilité </a:t>
            </a:r>
            <a:r>
              <a:rPr kumimoji="0" lang="fr-FR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Le 10 août 2018, le Gouverneur de la BEAC a signé une Instruction relative à la définition de l’étendue de l’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interopérabilité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et de l’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interbancarité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des systèmes de paiement monétiques dans la CEMAC.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Espace réservé du contenu 4">
            <a:extLst>
              <a:ext uri="{FF2B5EF4-FFF2-40B4-BE49-F238E27FC236}">
                <a16:creationId xmlns="" xmlns:a16="http://schemas.microsoft.com/office/drawing/2014/main" id="{8B16491B-0FC8-4E45-B4FB-2CEDE42A8C18}"/>
              </a:ext>
            </a:extLst>
          </p:cNvPr>
          <p:cNvSpPr txBox="1">
            <a:spLocks/>
          </p:cNvSpPr>
          <p:nvPr/>
        </p:nvSpPr>
        <p:spPr>
          <a:xfrm>
            <a:off x="5082287" y="2103750"/>
            <a:ext cx="4889682" cy="39739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Ce texte oblige tous les émetteurs des instruments de paiement dans la CEMAC d’émettre des moyens de paiements totalement interopérables. Ainsi, à terme, un utilisateur de Mobile Money installé dans la CEMAC devrait pouvoir envoyer et recevoir de l’argent à tout autre porteur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81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66944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="" xmlns:a16="http://schemas.microsoft.com/office/drawing/2014/main" id="{FE080E10-4F4F-904F-BB8D-B132CF81E842}"/>
              </a:ext>
            </a:extLst>
          </p:cNvPr>
          <p:cNvSpPr txBox="1">
            <a:spLocks/>
          </p:cNvSpPr>
          <p:nvPr/>
        </p:nvSpPr>
        <p:spPr>
          <a:xfrm>
            <a:off x="838200" y="849048"/>
            <a:ext cx="9256059" cy="761091"/>
          </a:xfrm>
          <a:prstGeom prst="rect">
            <a:avLst/>
          </a:prstGeom>
          <a:ln w="381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7. AUTRES </a:t>
            </a:r>
            <a:r>
              <a:rPr kumimoji="0" lang="fr-FR" sz="3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PROBLEMATIQUES (3/3)</a:t>
            </a:r>
            <a:endParaRPr kumimoji="0" lang="fr-FR" sz="3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Espace réservé du contenu 2">
            <a:extLst>
              <a:ext uri="{FF2B5EF4-FFF2-40B4-BE49-F238E27FC236}">
                <a16:creationId xmlns="" xmlns:a16="http://schemas.microsoft.com/office/drawing/2014/main" id="{9B980930-6C25-E34C-ACA6-E8F3942B04A5}"/>
              </a:ext>
            </a:extLst>
          </p:cNvPr>
          <p:cNvSpPr txBox="1">
            <a:spLocks/>
          </p:cNvSpPr>
          <p:nvPr/>
        </p:nvSpPr>
        <p:spPr>
          <a:xfrm>
            <a:off x="142461" y="2208546"/>
            <a:ext cx="4560957" cy="416233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7.2. L’interopérabilité (fin)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d’instrument (Mobile Money ou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carte prépayée) 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ou titulaire d’un compte bancaire, quelle que soit sa banque, établissement de microfinance ou encore établissement de paiement.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space réservé du contenu 3">
            <a:extLst>
              <a:ext uri="{FF2B5EF4-FFF2-40B4-BE49-F238E27FC236}">
                <a16:creationId xmlns="" xmlns:a16="http://schemas.microsoft.com/office/drawing/2014/main" id="{0BE5A44E-41F5-354A-ABE4-A61C196526A4}"/>
              </a:ext>
            </a:extLst>
          </p:cNvPr>
          <p:cNvSpPr txBox="1">
            <a:spLocks/>
          </p:cNvSpPr>
          <p:nvPr/>
        </p:nvSpPr>
        <p:spPr>
          <a:xfrm>
            <a:off x="5327482" y="2190834"/>
            <a:ext cx="4560957" cy="414637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Le GIMAC travaille en collaboration avec ses membres (banques et établissements de microfinance) en vue de la mise en œuvre dans les meilleurs délais de cette interopérabilité. 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5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="" xmlns:a16="http://schemas.microsoft.com/office/drawing/2014/main" id="{EEDEBC4E-7D76-504B-A0EE-679C30913943}"/>
              </a:ext>
            </a:extLst>
          </p:cNvPr>
          <p:cNvSpPr txBox="1">
            <a:spLocks/>
          </p:cNvSpPr>
          <p:nvPr/>
        </p:nvSpPr>
        <p:spPr>
          <a:xfrm>
            <a:off x="216949" y="834961"/>
            <a:ext cx="9831143" cy="1109112"/>
          </a:xfrm>
          <a:prstGeom prst="rect">
            <a:avLst/>
          </a:prstGeom>
          <a:ln w="508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5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PERSPECTIVES</a:t>
            </a:r>
            <a:r>
              <a:rPr kumimoji="0" lang="fr-FR" sz="3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fr-FR" sz="3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(</a:t>
            </a:r>
            <a:r>
              <a:rPr kumimoji="0" lang="fr-FR" sz="3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1/4)</a:t>
            </a:r>
            <a:endParaRPr kumimoji="0" lang="fr-FR" sz="3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1" name="Espace réservé du contenu 2">
            <a:extLst>
              <a:ext uri="{FF2B5EF4-FFF2-40B4-BE49-F238E27FC236}">
                <a16:creationId xmlns="" xmlns:a16="http://schemas.microsoft.com/office/drawing/2014/main" id="{D18547DB-5AC1-CC40-990A-0254ACDD1D2A}"/>
              </a:ext>
            </a:extLst>
          </p:cNvPr>
          <p:cNvSpPr txBox="1">
            <a:spLocks/>
          </p:cNvSpPr>
          <p:nvPr/>
        </p:nvSpPr>
        <p:spPr>
          <a:xfrm>
            <a:off x="216949" y="2295460"/>
            <a:ext cx="4844331" cy="419479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Le Comité Ministériel de l'Union Monétaire de l'Afrique Centrale (UMAC), réuni le 2l décembre 2018 à Yaoundé a adopté le 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Règlement n° 04/18 relatif aux services de paiement dans la CEMAC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Ledit règlement, qui est entré en vigueur depuis le 1er janvier 2019, permet entre autres de 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space réservé du contenu 3">
            <a:extLst>
              <a:ext uri="{FF2B5EF4-FFF2-40B4-BE49-F238E27FC236}">
                <a16:creationId xmlns="" xmlns:a16="http://schemas.microsoft.com/office/drawing/2014/main" id="{4CB15F4D-1CEC-3442-9218-80F1009585EA}"/>
              </a:ext>
            </a:extLst>
          </p:cNvPr>
          <p:cNvSpPr txBox="1">
            <a:spLocks/>
          </p:cNvSpPr>
          <p:nvPr/>
        </p:nvSpPr>
        <p:spPr>
          <a:xfrm>
            <a:off x="5268522" y="2295460"/>
            <a:ext cx="4714626" cy="419479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clarifier 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les rôles et les responsabilités de la COBAC (supervision) et de la BEAC (surveillance) ; 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algn="just">
              <a:buFontTx/>
              <a:buChar char="-"/>
              <a:defRPr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distinguer les prescriptions applicables au régime juridique des instruments de paiement (produits), de celles relatives aux services (activités) et aux prestataires habilités à les exercer (acteurs) ; 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05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="" xmlns:a16="http://schemas.microsoft.com/office/drawing/2014/main" id="{EEDEBC4E-7D76-504B-A0EE-679C30913943}"/>
              </a:ext>
            </a:extLst>
          </p:cNvPr>
          <p:cNvSpPr txBox="1">
            <a:spLocks/>
          </p:cNvSpPr>
          <p:nvPr/>
        </p:nvSpPr>
        <p:spPr>
          <a:xfrm>
            <a:off x="216949" y="834961"/>
            <a:ext cx="9831143" cy="1109112"/>
          </a:xfrm>
          <a:prstGeom prst="rect">
            <a:avLst/>
          </a:prstGeom>
          <a:ln w="508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PERSPECTIVES (2/4)</a:t>
            </a:r>
            <a:endParaRPr kumimoji="0" lang="fr-FR" sz="3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1" name="Espace réservé du contenu 2">
            <a:extLst>
              <a:ext uri="{FF2B5EF4-FFF2-40B4-BE49-F238E27FC236}">
                <a16:creationId xmlns="" xmlns:a16="http://schemas.microsoft.com/office/drawing/2014/main" id="{D18547DB-5AC1-CC40-990A-0254ACDD1D2A}"/>
              </a:ext>
            </a:extLst>
          </p:cNvPr>
          <p:cNvSpPr txBox="1">
            <a:spLocks/>
          </p:cNvSpPr>
          <p:nvPr/>
        </p:nvSpPr>
        <p:spPr>
          <a:xfrm>
            <a:off x="216949" y="2295460"/>
            <a:ext cx="4844331" cy="419479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defRPr/>
            </a:pP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fr-FR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privilégier </a:t>
            </a:r>
            <a:r>
              <a:rPr 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une approche </a:t>
            </a:r>
            <a:r>
              <a:rPr 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englobante</a:t>
            </a:r>
            <a:r>
              <a:rPr 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consistant à réglementer les activités de services de paiement, dont l’émission et la gestion de monnaie électronique ; </a:t>
            </a:r>
          </a:p>
          <a:p>
            <a:pPr marL="0" lvl="0" indent="0" algn="just">
              <a:buNone/>
              <a:defRPr/>
            </a:pPr>
            <a:r>
              <a:rPr lang="fr-FR" sz="2600" dirty="0">
                <a:solidFill>
                  <a:srgbClr val="000000"/>
                </a:solidFill>
                <a:latin typeface="Segoe UI" panose="020B0502040204020203" pitchFamily="34" charset="0"/>
              </a:rPr>
              <a:t>- </a:t>
            </a:r>
            <a:r>
              <a:rPr 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distinguer et éviter la confusion entre monnaie électronique et compte de paiement ;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space réservé du contenu 3">
            <a:extLst>
              <a:ext uri="{FF2B5EF4-FFF2-40B4-BE49-F238E27FC236}">
                <a16:creationId xmlns="" xmlns:a16="http://schemas.microsoft.com/office/drawing/2014/main" id="{4CB15F4D-1CEC-3442-9218-80F1009585EA}"/>
              </a:ext>
            </a:extLst>
          </p:cNvPr>
          <p:cNvSpPr txBox="1">
            <a:spLocks/>
          </p:cNvSpPr>
          <p:nvPr/>
        </p:nvSpPr>
        <p:spPr>
          <a:xfrm>
            <a:off x="5109345" y="2295460"/>
            <a:ext cx="4946955" cy="419479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defRPr/>
            </a:pP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clarifier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les conditions d’autorisation des établissements de crédit et des établissements de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microfinance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 pour l’exercice d’activités de service de paiement ; </a:t>
            </a:r>
            <a:endParaRPr lang="fr-FR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lvl="0" indent="0" algn="just">
              <a:buNone/>
              <a:defRPr/>
            </a:pPr>
            <a:r>
              <a:rPr lang="fr-FR" dirty="0">
                <a:solidFill>
                  <a:srgbClr val="000000"/>
                </a:solidFill>
                <a:latin typeface="Segoe UI" panose="020B0502040204020203" pitchFamily="34" charset="0"/>
              </a:rPr>
              <a:t>-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créer une catégorie spécifique d’établissements fournissant à titre de profession habituelle, et exclusivement à toute autre activité, des services de paiement : les établissements de paiement ; </a:t>
            </a:r>
            <a:endParaRPr lang="fr-FR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lvl="0" indent="0" algn="just">
              <a:buNone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168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="" xmlns:a16="http://schemas.microsoft.com/office/drawing/2014/main" id="{EEDEBC4E-7D76-504B-A0EE-679C30913943}"/>
              </a:ext>
            </a:extLst>
          </p:cNvPr>
          <p:cNvSpPr txBox="1">
            <a:spLocks/>
          </p:cNvSpPr>
          <p:nvPr/>
        </p:nvSpPr>
        <p:spPr>
          <a:xfrm>
            <a:off x="216949" y="834961"/>
            <a:ext cx="9831143" cy="1109112"/>
          </a:xfrm>
          <a:prstGeom prst="rect">
            <a:avLst/>
          </a:prstGeom>
          <a:ln w="508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PERSPECTIVES (3/4)</a:t>
            </a:r>
            <a:endParaRPr kumimoji="0" lang="fr-FR" sz="3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1" name="Espace réservé du contenu 2">
            <a:extLst>
              <a:ext uri="{FF2B5EF4-FFF2-40B4-BE49-F238E27FC236}">
                <a16:creationId xmlns="" xmlns:a16="http://schemas.microsoft.com/office/drawing/2014/main" id="{D18547DB-5AC1-CC40-990A-0254ACDD1D2A}"/>
              </a:ext>
            </a:extLst>
          </p:cNvPr>
          <p:cNvSpPr txBox="1">
            <a:spLocks/>
          </p:cNvSpPr>
          <p:nvPr/>
        </p:nvSpPr>
        <p:spPr>
          <a:xfrm>
            <a:off x="216949" y="2295460"/>
            <a:ext cx="4844331" cy="419479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clarifier le régime de protection des fonds de la clientèle remis aux établissements de paiement ; </a:t>
            </a:r>
            <a:endParaRPr lang="fr-FR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lvl="0" indent="0" algn="just">
              <a:buNone/>
              <a:defRPr/>
            </a:pPr>
            <a:r>
              <a:rPr lang="fr-FR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- clarifier </a:t>
            </a:r>
            <a:r>
              <a:rPr lang="fr-FR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les exigences attendues concernant les distributeurs ; </a:t>
            </a:r>
          </a:p>
          <a:p>
            <a:pPr marL="0" lvl="0" indent="0" algn="just">
              <a:buNone/>
              <a:defRPr/>
            </a:pPr>
            <a:r>
              <a:rPr lang="fr-FR" dirty="0">
                <a:solidFill>
                  <a:sysClr val="windowText" lastClr="000000"/>
                </a:solidFill>
                <a:latin typeface="Segoe UI" panose="020B0502040204020203" pitchFamily="34" charset="0"/>
              </a:rPr>
              <a:t>- </a:t>
            </a:r>
            <a:r>
              <a:rPr lang="fr-FR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définir </a:t>
            </a:r>
            <a:r>
              <a:rPr lang="fr-FR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des règles spécifiques en matière de lutte </a:t>
            </a:r>
            <a:r>
              <a:rPr lang="fr-FR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contre le </a:t>
            </a:r>
            <a:r>
              <a:rPr lang="fr-FR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blanchiment de capitaux 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space réservé du contenu 3">
            <a:extLst>
              <a:ext uri="{FF2B5EF4-FFF2-40B4-BE49-F238E27FC236}">
                <a16:creationId xmlns="" xmlns:a16="http://schemas.microsoft.com/office/drawing/2014/main" id="{4CB15F4D-1CEC-3442-9218-80F1009585EA}"/>
              </a:ext>
            </a:extLst>
          </p:cNvPr>
          <p:cNvSpPr txBox="1">
            <a:spLocks/>
          </p:cNvSpPr>
          <p:nvPr/>
        </p:nvSpPr>
        <p:spPr>
          <a:xfrm>
            <a:off x="5268522" y="2295460"/>
            <a:ext cx="4714626" cy="419479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fr-FR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et </a:t>
            </a:r>
            <a:r>
              <a:rPr lang="fr-FR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le financement du terrorisme. </a:t>
            </a:r>
          </a:p>
          <a:p>
            <a:pPr marL="0" lvl="0" indent="0" algn="just">
              <a:buNone/>
              <a:defRPr/>
            </a:pPr>
            <a:endParaRPr lang="fr-FR" sz="1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0" algn="just">
              <a:buNone/>
              <a:defRPr/>
            </a:pP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nouveau Règlement sur les 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services de paiement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sera complété par 2 Règlements de la COBAC : </a:t>
            </a:r>
          </a:p>
          <a:p>
            <a:pPr marL="0" lvl="0" indent="0" algn="just">
              <a:buNone/>
              <a:defRPr/>
            </a:pPr>
            <a:r>
              <a:rPr lang="fr-FR" dirty="0">
                <a:solidFill>
                  <a:srgbClr val="000000"/>
                </a:solidFill>
                <a:latin typeface="Segoe UI" panose="020B0502040204020203" pitchFamily="34" charset="0"/>
              </a:rPr>
              <a:t>-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un règlement COBAC relatif aux normes prudentielles applicables aux établissements de paiement ; </a:t>
            </a:r>
          </a:p>
          <a:p>
            <a:pPr marL="0" lvl="0" indent="0" algn="just">
              <a:buNone/>
              <a:defRPr/>
            </a:pPr>
            <a:endParaRPr lang="fr-FR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8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="" xmlns:a16="http://schemas.microsoft.com/office/drawing/2014/main" id="{EEDEBC4E-7D76-504B-A0EE-679C30913943}"/>
              </a:ext>
            </a:extLst>
          </p:cNvPr>
          <p:cNvSpPr txBox="1">
            <a:spLocks/>
          </p:cNvSpPr>
          <p:nvPr/>
        </p:nvSpPr>
        <p:spPr>
          <a:xfrm>
            <a:off x="216949" y="834961"/>
            <a:ext cx="9831143" cy="1109112"/>
          </a:xfrm>
          <a:prstGeom prst="rect">
            <a:avLst/>
          </a:prstGeom>
          <a:ln w="508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PERSPECTIVES (4/4)</a:t>
            </a:r>
            <a:endParaRPr kumimoji="0" lang="fr-FR" sz="3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1" name="Espace réservé du contenu 2">
            <a:extLst>
              <a:ext uri="{FF2B5EF4-FFF2-40B4-BE49-F238E27FC236}">
                <a16:creationId xmlns="" xmlns:a16="http://schemas.microsoft.com/office/drawing/2014/main" id="{D18547DB-5AC1-CC40-990A-0254ACDD1D2A}"/>
              </a:ext>
            </a:extLst>
          </p:cNvPr>
          <p:cNvSpPr txBox="1">
            <a:spLocks/>
          </p:cNvSpPr>
          <p:nvPr/>
        </p:nvSpPr>
        <p:spPr>
          <a:xfrm>
            <a:off x="216949" y="2295460"/>
            <a:ext cx="4844331" cy="419479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Tx/>
              <a:buChar char="-"/>
              <a:defRPr/>
            </a:pP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un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règlement COBAC relatif à l’agrément et aux modifications de situation des prestataires de services de paiement. </a:t>
            </a:r>
            <a:endParaRPr lang="fr-F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0" algn="just">
              <a:buNone/>
              <a:defRPr/>
            </a:pPr>
            <a:endParaRPr lang="fr-FR" sz="1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0" algn="just">
              <a:buNone/>
              <a:defRPr/>
            </a:pP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Enfin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, il reviendra à la BEAC de définir les normes techniques et fonctionnelles applicables aux solutions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space réservé du contenu 3">
            <a:extLst>
              <a:ext uri="{FF2B5EF4-FFF2-40B4-BE49-F238E27FC236}">
                <a16:creationId xmlns="" xmlns:a16="http://schemas.microsoft.com/office/drawing/2014/main" id="{4CB15F4D-1CEC-3442-9218-80F1009585EA}"/>
              </a:ext>
            </a:extLst>
          </p:cNvPr>
          <p:cNvSpPr txBox="1">
            <a:spLocks/>
          </p:cNvSpPr>
          <p:nvPr/>
        </p:nvSpPr>
        <p:spPr>
          <a:xfrm>
            <a:off x="5268522" y="2295460"/>
            <a:ext cx="4714626" cy="419479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defRPr/>
            </a:pP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technologiques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utilisées et d’organiser les modalités de surveillance en vue de garantir la sécurité, l’efficacité et la fiabilité des services de paiement.</a:t>
            </a:r>
          </a:p>
        </p:txBody>
      </p:sp>
    </p:spTree>
    <p:extLst>
      <p:ext uri="{BB962C8B-B14F-4D97-AF65-F5344CB8AC3E}">
        <p14:creationId xmlns:p14="http://schemas.microsoft.com/office/powerpoint/2010/main" val="318839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841" y="0"/>
            <a:ext cx="821159" cy="674523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="" xmlns:a16="http://schemas.microsoft.com/office/drawing/2014/main" id="{1FAA0AC1-389D-354E-9E75-019377DD29FD}"/>
              </a:ext>
            </a:extLst>
          </p:cNvPr>
          <p:cNvSpPr txBox="1">
            <a:spLocks/>
          </p:cNvSpPr>
          <p:nvPr/>
        </p:nvSpPr>
        <p:spPr>
          <a:xfrm>
            <a:off x="301925" y="267878"/>
            <a:ext cx="11068916" cy="870809"/>
          </a:xfrm>
          <a:prstGeom prst="rect">
            <a:avLst/>
          </a:prstGeom>
          <a:ln w="38100">
            <a:solidFill>
              <a:srgbClr val="5B9BD5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LISTE DES ETABLISSEMENTS AUTORISES A EMETTRE </a:t>
            </a:r>
            <a:endParaRPr kumimoji="0" lang="fr-FR" sz="2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 </a:t>
            </a: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MONNAIE ELECTRONIQUE AU 31/01/2019 </a:t>
            </a:r>
          </a:p>
        </p:txBody>
      </p:sp>
      <p:graphicFrame>
        <p:nvGraphicFramePr>
          <p:cNvPr id="24" name="Espace réservé du contenu 3">
            <a:extLst>
              <a:ext uri="{FF2B5EF4-FFF2-40B4-BE49-F238E27FC236}">
                <a16:creationId xmlns="" xmlns:a16="http://schemas.microsoft.com/office/drawing/2014/main" id="{3D3CE1C4-2B4A-7842-A728-CD941F2021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406500"/>
              </p:ext>
            </p:extLst>
          </p:nvPr>
        </p:nvGraphicFramePr>
        <p:xfrm>
          <a:off x="310552" y="1116174"/>
          <a:ext cx="11274722" cy="6217920"/>
        </p:xfrm>
        <a:graphic>
          <a:graphicData uri="http://schemas.openxmlformats.org/drawingml/2006/table">
            <a:tbl>
              <a:tblPr firstRow="1" bandRow="1"/>
              <a:tblGrid>
                <a:gridCol w="13247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59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92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79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22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1620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73823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34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200" b="1" dirty="0"/>
                        <a:t>Pays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200" b="1" dirty="0"/>
                        <a:t>Emetteurs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200" b="1" dirty="0"/>
                        <a:t>Partenaire Technique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200" b="1" dirty="0"/>
                        <a:t>Type de produit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200" b="1" dirty="0"/>
                        <a:t>Date d’autorisation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200" b="1" dirty="0"/>
                        <a:t>Date</a:t>
                      </a:r>
                      <a:r>
                        <a:rPr lang="fr-FR" sz="1200" b="1" baseline="0" dirty="0"/>
                        <a:t> de lancement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200" b="1" dirty="0"/>
                        <a:t>Nom commercial</a:t>
                      </a:r>
                      <a:endParaRPr lang="fr-F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0319">
                <a:tc rowSpan="1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600" b="1" dirty="0"/>
                        <a:t>CAMEROUN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/>
                        <a:t>BICEC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u="none" strike="noStrike" baseline="0" dirty="0"/>
                        <a:t>Orange CMR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u="none" strike="noStrike" baseline="0" dirty="0"/>
                        <a:t>Mobile Money * 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u="none" strike="noStrike" baseline="0" dirty="0"/>
                        <a:t>29/07/2011 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u="none" strike="noStrike" baseline="0" dirty="0"/>
                        <a:t>21/09/2011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u="none" strike="noStrike" baseline="0" dirty="0"/>
                        <a:t>Orange Money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2542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400" u="none" strike="noStrike" baseline="0" dirty="0" err="1"/>
                        <a:t>Afriland</a:t>
                      </a:r>
                      <a:r>
                        <a:rPr lang="fr-FR" sz="1400" u="none" strike="noStrike" baseline="0" dirty="0"/>
                        <a:t> First Bank 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u="none" strike="noStrike" baseline="0" dirty="0"/>
                        <a:t>MTN CMR 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u="none" strike="noStrike" baseline="0" dirty="0"/>
                        <a:t>Mobile Money MTN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u="none" strike="noStrike" baseline="0" dirty="0"/>
                        <a:t>29/07/2011 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u="none" strike="noStrike" baseline="0" dirty="0"/>
                        <a:t>01/01/2012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baseline="0" dirty="0"/>
                        <a:t>Mobile Money 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254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u="none" strike="noStrike" baseline="0" dirty="0"/>
                        <a:t>Intelligentsia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u="none" strike="noStrike" baseline="0" dirty="0"/>
                        <a:t>Carte prépayée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baseline="0" dirty="0"/>
                        <a:t>13/05/2009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baseline="0" dirty="0"/>
                        <a:t>nov-10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baseline="0" dirty="0"/>
                        <a:t>I-</a:t>
                      </a:r>
                      <a:r>
                        <a:rPr lang="fr-FR" sz="1400" u="none" strike="noStrike" baseline="0" dirty="0" err="1"/>
                        <a:t>Card</a:t>
                      </a:r>
                      <a:r>
                        <a:rPr lang="fr-FR" sz="1400" u="none" strike="noStrike" baseline="0" dirty="0"/>
                        <a:t> 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2542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/>
                        <a:t>SGBC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u="none" strike="noStrike" baseline="0" dirty="0"/>
                        <a:t>YUP Cameroun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u="none" strike="noStrike" baseline="0" dirty="0"/>
                        <a:t>Mobile Money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baseline="0" dirty="0"/>
                        <a:t>12/03/2018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baseline="0" dirty="0"/>
                        <a:t>01/07/2018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u="none" strike="noStrike" baseline="0" dirty="0"/>
                        <a:t>YUP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4765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/>
                        <a:t>UBA</a:t>
                      </a:r>
                      <a:r>
                        <a:rPr lang="fr-FR" sz="1400" baseline="0" dirty="0"/>
                        <a:t> CMR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u="none" strike="noStrike" baseline="0" dirty="0"/>
                        <a:t>GTP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baseline="0" dirty="0"/>
                        <a:t>Carte prépayée VISA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baseline="0" dirty="0"/>
                        <a:t>12/12/2012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baseline="0" dirty="0"/>
                        <a:t>12/12/2012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u="none" strike="noStrike" baseline="0" dirty="0"/>
                        <a:t>UBA </a:t>
                      </a:r>
                      <a:r>
                        <a:rPr lang="fr-FR" sz="1400" u="none" strike="noStrike" baseline="0" dirty="0" err="1"/>
                        <a:t>Africard</a:t>
                      </a:r>
                      <a:r>
                        <a:rPr lang="fr-FR" sz="1400" u="none" strike="noStrike" baseline="0" dirty="0"/>
                        <a:t> 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254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baseline="0" dirty="0" err="1"/>
                        <a:t>Viettel</a:t>
                      </a:r>
                      <a:r>
                        <a:rPr lang="fr-FR" sz="1400" u="none" strike="noStrike" baseline="0" dirty="0"/>
                        <a:t> Cameroun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baseline="0" dirty="0"/>
                        <a:t>Mobile Money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baseline="0" dirty="0"/>
                        <a:t>12/03/2018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baseline="0" dirty="0"/>
                        <a:t>01/10/2018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u="none" strike="noStrike" baseline="0" dirty="0" err="1"/>
                        <a:t>Nexttel</a:t>
                      </a:r>
                      <a:r>
                        <a:rPr lang="fr-FR" sz="1400" u="none" strike="noStrike" baseline="0" dirty="0"/>
                        <a:t> </a:t>
                      </a:r>
                      <a:r>
                        <a:rPr lang="fr-FR" sz="1400" u="none" strike="noStrike" baseline="0" dirty="0" err="1"/>
                        <a:t>Possa</a:t>
                      </a:r>
                      <a:r>
                        <a:rPr lang="fr-FR" sz="1400" u="none" strike="noStrike" baseline="0" dirty="0"/>
                        <a:t> 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4765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/>
                        <a:t>ECOBANK CMR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u="none" strike="noStrike" baseline="0" dirty="0"/>
                        <a:t>GTP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baseline="0" dirty="0"/>
                        <a:t>Carte prépayée VISA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baseline="0" dirty="0"/>
                        <a:t>18/07/2016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baseline="0" dirty="0"/>
                        <a:t>01/01/2017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baseline="0" dirty="0" err="1"/>
                        <a:t>CashXpress</a:t>
                      </a:r>
                      <a:r>
                        <a:rPr lang="fr-FR" sz="1400" u="none" strike="noStrike" baseline="0" dirty="0"/>
                        <a:t> 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2542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/>
                        <a:t>CBC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u="none" strike="noStrike" baseline="0" dirty="0"/>
                        <a:t>GIE-GCB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baseline="0" dirty="0"/>
                        <a:t>Carte prépayée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baseline="0" dirty="0"/>
                        <a:t>**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baseline="0" dirty="0"/>
                        <a:t>01/05/2010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u="none" strike="noStrike" baseline="0" dirty="0"/>
                        <a:t>carte </a:t>
                      </a:r>
                      <a:r>
                        <a:rPr lang="fr-FR" sz="1400" u="none" strike="noStrike" baseline="0" dirty="0" err="1"/>
                        <a:t>Salaris</a:t>
                      </a:r>
                      <a:r>
                        <a:rPr lang="fr-FR" sz="1400" u="none" strike="noStrike" baseline="0" dirty="0"/>
                        <a:t> 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254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u="none" strike="noStrike" kern="1200" baseline="0" dirty="0"/>
                        <a:t>SPRINT-PAY CAMEROUN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u="none" strike="noStrike" kern="1200" baseline="0" dirty="0"/>
                        <a:t>Mobile Money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baseline="0" dirty="0"/>
                        <a:t>16/01/2019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/>
                        <a:t>SPEEDOH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2542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u="none" strike="noStrike" baseline="0" dirty="0" err="1"/>
                        <a:t>BGFIBank</a:t>
                      </a:r>
                      <a:r>
                        <a:rPr lang="fr-FR" sz="1400" u="none" strike="noStrike" baseline="0" dirty="0"/>
                        <a:t> Cameroun 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t-IT" sz="1400" u="none" strike="noStrike" baseline="0" dirty="0"/>
                        <a:t>CHAKA Mobile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baseline="0" dirty="0"/>
                        <a:t>Mobile Money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baseline="0" dirty="0"/>
                        <a:t>28/11/2017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baseline="0" dirty="0"/>
                        <a:t>01/01/2018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t-IT" sz="1400" u="none" strike="noStrike" baseline="0" dirty="0"/>
                        <a:t>BGFI Mobile 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428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200" u="none" strike="noStrike" baseline="0" dirty="0"/>
                        <a:t>* La carte Orange Money Visa qui permet d'</a:t>
                      </a:r>
                      <a:r>
                        <a:rPr lang="fr-FR" sz="1200" u="none" strike="noStrike" baseline="0" dirty="0" err="1"/>
                        <a:t>acceder</a:t>
                      </a:r>
                      <a:r>
                        <a:rPr lang="fr-FR" sz="1200" u="none" strike="noStrike" baseline="0" dirty="0"/>
                        <a:t> au portemonnaie électronique fait l'objet d'un accord de la BEAC depuis le 18 juillet 2016 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428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200" u="none" strike="noStrike" baseline="0" dirty="0"/>
                        <a:t>** La CBC </a:t>
                      </a:r>
                      <a:r>
                        <a:rPr lang="fr-FR" sz="1200" u="none" strike="noStrike" baseline="0" dirty="0" err="1"/>
                        <a:t>beneficie</a:t>
                      </a:r>
                      <a:r>
                        <a:rPr lang="fr-FR" sz="1200" u="none" strike="noStrike" baseline="0" dirty="0"/>
                        <a:t> d'une dérogation spéciale depuis septembre 2015 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3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" y="829723"/>
            <a:ext cx="10399446" cy="5698896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="" xmlns:a16="http://schemas.microsoft.com/office/drawing/2014/main" id="{74AF898E-96C9-D249-A21F-CFF41FA9DA8B}"/>
              </a:ext>
            </a:extLst>
          </p:cNvPr>
          <p:cNvSpPr txBox="1">
            <a:spLocks/>
          </p:cNvSpPr>
          <p:nvPr/>
        </p:nvSpPr>
        <p:spPr>
          <a:xfrm>
            <a:off x="68492" y="829723"/>
            <a:ext cx="10025766" cy="1082090"/>
          </a:xfrm>
          <a:prstGeom prst="rect">
            <a:avLst/>
          </a:prstGeom>
          <a:ln w="381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INTRODUCTION (1/6)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0" name="Espace réservé du contenu 2">
            <a:extLst>
              <a:ext uri="{FF2B5EF4-FFF2-40B4-BE49-F238E27FC236}">
                <a16:creationId xmlns="" xmlns:a16="http://schemas.microsoft.com/office/drawing/2014/main" id="{80D4D4D6-1CBD-9E41-9146-C9EAE9F48118}"/>
              </a:ext>
            </a:extLst>
          </p:cNvPr>
          <p:cNvSpPr txBox="1">
            <a:spLocks/>
          </p:cNvSpPr>
          <p:nvPr/>
        </p:nvSpPr>
        <p:spPr>
          <a:xfrm>
            <a:off x="68492" y="2093403"/>
            <a:ext cx="9937538" cy="443521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Selon les dispositions de l’article 1 de ses statuts, la BEAC a entre autres missions, celle de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promouvoir le bon fonctionnement des systèmes de paiement et de règlement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 systèmes de paiement et de règlement modernes et efficaces qui assurent la </a:t>
            </a:r>
            <a:r>
              <a:rPr kumimoji="0" lang="fr-FR" sz="28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célérité des transactions financières et commerciales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dans un </a:t>
            </a:r>
            <a:r>
              <a:rPr kumimoji="0" lang="fr-FR" sz="28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environnement technique et juridique sécurisé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sont une réponse à l’accélération des mouvements de capitaux et la globalisation de l’économie mondiale consécutives aux innovations technologiques, notamment dans le domaine de l’information et des télécommunications.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8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="" xmlns:a16="http://schemas.microsoft.com/office/drawing/2014/main" id="{D7AB0316-EC84-BA42-BD18-5782380782E2}"/>
              </a:ext>
            </a:extLst>
          </p:cNvPr>
          <p:cNvSpPr txBox="1">
            <a:spLocks/>
          </p:cNvSpPr>
          <p:nvPr/>
        </p:nvSpPr>
        <p:spPr>
          <a:xfrm>
            <a:off x="158506" y="834961"/>
            <a:ext cx="9889586" cy="1312314"/>
          </a:xfrm>
          <a:prstGeom prst="rect">
            <a:avLst/>
          </a:prstGeom>
          <a:ln w="38100">
            <a:solidFill>
              <a:srgbClr val="5B9BD5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LISTE DES ETABLISSEMENTS AUTORISES </a:t>
            </a:r>
            <a:endParaRPr kumimoji="0" lang="fr-FR" sz="2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</a:t>
            </a: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EMETTRE LA MONNAIE 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ELECTRONIQUE</a:t>
            </a:r>
            <a:endParaRPr kumimoji="0" lang="fr-FR" sz="2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AU </a:t>
            </a: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31/01/2019 </a:t>
            </a:r>
            <a:endParaRPr kumimoji="0" lang="fr-FR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j-ea"/>
            </a:endParaRPr>
          </a:p>
        </p:txBody>
      </p:sp>
      <p:graphicFrame>
        <p:nvGraphicFramePr>
          <p:cNvPr id="21" name="Espace réservé du contenu 3">
            <a:extLst>
              <a:ext uri="{FF2B5EF4-FFF2-40B4-BE49-F238E27FC236}">
                <a16:creationId xmlns="" xmlns:a16="http://schemas.microsoft.com/office/drawing/2014/main" id="{4BC66910-0D0C-D94C-B992-C5FFFE63C1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90754"/>
              </p:ext>
            </p:extLst>
          </p:nvPr>
        </p:nvGraphicFramePr>
        <p:xfrm>
          <a:off x="158506" y="2662786"/>
          <a:ext cx="9824641" cy="1681504"/>
        </p:xfrm>
        <a:graphic>
          <a:graphicData uri="http://schemas.openxmlformats.org/drawingml/2006/table">
            <a:tbl>
              <a:tblPr firstRow="1" bandRow="1"/>
              <a:tblGrid>
                <a:gridCol w="15796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54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32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16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76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335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734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4075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600" b="1" dirty="0"/>
                        <a:t>CENTRAFRIQUE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u="none" strike="noStrike" baseline="0" dirty="0"/>
                        <a:t>ECOBANK RCA</a:t>
                      </a:r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/>
                        <a:t>Orange RCA</a:t>
                      </a:r>
                      <a:endParaRPr lang="fr-FR" sz="1600" dirty="0"/>
                    </a:p>
                    <a:p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/>
                        <a:t>Mobile Money</a:t>
                      </a:r>
                      <a:endParaRPr lang="fr-FR" sz="1600" dirty="0"/>
                    </a:p>
                    <a:p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/>
                        <a:t>14/01/2016</a:t>
                      </a:r>
                      <a:endParaRPr lang="fr-FR" sz="1600" dirty="0"/>
                    </a:p>
                    <a:p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/>
                        <a:t>07/04/2016 </a:t>
                      </a:r>
                      <a:endParaRPr lang="fr-FR" sz="1600" dirty="0"/>
                    </a:p>
                    <a:p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600" dirty="0"/>
                        <a:t>Orange</a:t>
                      </a:r>
                      <a:r>
                        <a:rPr lang="fr-FR" sz="1600" baseline="0" dirty="0"/>
                        <a:t> Money</a:t>
                      </a:r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0752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t-IT" sz="1600" u="none" strike="noStrike" baseline="0" dirty="0"/>
                        <a:t>BPMC</a:t>
                      </a:r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baseline="0" dirty="0"/>
                        <a:t>Telecel RCA</a:t>
                      </a:r>
                      <a:endParaRPr lang="fr-FR" sz="1600" dirty="0"/>
                    </a:p>
                    <a:p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Mobile Money </a:t>
                      </a:r>
                      <a:endParaRPr kumimoji="0" lang="fr-FR" sz="16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baseline="0" dirty="0"/>
                        <a:t>12/11/2018 </a:t>
                      </a:r>
                      <a:endParaRPr lang="fr-FR" sz="1600" dirty="0"/>
                    </a:p>
                    <a:p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600" dirty="0" err="1"/>
                        <a:t>Pata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Biani</a:t>
                      </a:r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331EAA9F-9A92-A947-BAF8-C5FDF1360147}"/>
              </a:ext>
            </a:extLst>
          </p:cNvPr>
          <p:cNvSpPr/>
          <p:nvPr/>
        </p:nvSpPr>
        <p:spPr>
          <a:xfrm>
            <a:off x="158506" y="4780450"/>
            <a:ext cx="293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CENTRAFRIQUE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4025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="" xmlns:a16="http://schemas.microsoft.com/office/drawing/2014/main" id="{5F79DC84-B39A-DD47-B235-A5D05131A596}"/>
              </a:ext>
            </a:extLst>
          </p:cNvPr>
          <p:cNvSpPr txBox="1">
            <a:spLocks/>
          </p:cNvSpPr>
          <p:nvPr/>
        </p:nvSpPr>
        <p:spPr>
          <a:xfrm>
            <a:off x="105835" y="535304"/>
            <a:ext cx="9964349" cy="1058601"/>
          </a:xfrm>
          <a:prstGeom prst="rect">
            <a:avLst/>
          </a:prstGeom>
          <a:ln w="38100">
            <a:solidFill>
              <a:srgbClr val="5B9BD5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LISTE DES ETABLISSEMENTS AUTORISES </a:t>
            </a:r>
            <a:endParaRPr kumimoji="0" lang="fr-FR" sz="2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</a:t>
            </a: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EMETTRE LA MONNAIE ELECTRONIQUE AU 31/01/2019 </a:t>
            </a:r>
            <a:endParaRPr kumimoji="0" lang="fr-FR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j-ea"/>
            </a:endParaRPr>
          </a:p>
        </p:txBody>
      </p:sp>
      <p:graphicFrame>
        <p:nvGraphicFramePr>
          <p:cNvPr id="21" name="Espace réservé du contenu 3">
            <a:extLst>
              <a:ext uri="{FF2B5EF4-FFF2-40B4-BE49-F238E27FC236}">
                <a16:creationId xmlns="" xmlns:a16="http://schemas.microsoft.com/office/drawing/2014/main" id="{A5FB0E33-5A64-D94A-84DE-4CAA2DCCF6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499877"/>
              </p:ext>
            </p:extLst>
          </p:nvPr>
        </p:nvGraphicFramePr>
        <p:xfrm>
          <a:off x="71026" y="1690367"/>
          <a:ext cx="9946363" cy="4206240"/>
        </p:xfrm>
        <a:graphic>
          <a:graphicData uri="http://schemas.openxmlformats.org/drawingml/2006/table">
            <a:tbl>
              <a:tblPr firstRow="1" bandRow="1"/>
              <a:tblGrid>
                <a:gridCol w="1420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09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09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09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09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2090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2090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b="1" dirty="0"/>
                        <a:t>CONGO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u="none" strike="noStrike" baseline="0" dirty="0"/>
                        <a:t>ECOBANK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baseline="0" dirty="0"/>
                        <a:t>MTN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baseline="0" dirty="0"/>
                        <a:t>Mobile Money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baseline="0" dirty="0"/>
                        <a:t>29/07/2011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baseline="0" dirty="0"/>
                        <a:t>01/01/2012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baseline="0" dirty="0"/>
                        <a:t>MTN</a:t>
                      </a:r>
                      <a:endParaRPr lang="fr-FR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baseline="0" dirty="0"/>
                        <a:t>Mobile Money 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dirty="0"/>
                        <a:t>BGFI BANK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u="none" strike="noStrike" baseline="0" dirty="0"/>
                        <a:t>Airtel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baseline="0" dirty="0"/>
                        <a:t>Mobile Money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baseline="0" dirty="0"/>
                        <a:t>03/10/2011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baseline="0" dirty="0"/>
                        <a:t>01/04/2012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baseline="0" dirty="0"/>
                        <a:t>Airtel Money 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t-IT" sz="1800" u="none" strike="noStrike" baseline="0" dirty="0"/>
                        <a:t>CHAKA Mobile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none" strike="noStrike" baseline="0" dirty="0"/>
                        <a:t>Mobile Money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none" strike="noStrike" baseline="0" dirty="0"/>
                        <a:t>16/01/2019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t-IT" sz="1800" u="none" strike="noStrike" baseline="0" dirty="0"/>
                        <a:t>BGFI Mobile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800" u="none" strike="noStrike" baseline="0" dirty="0"/>
                        <a:t>UBA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baseline="0" dirty="0"/>
                        <a:t>GTP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baseline="0" dirty="0"/>
                        <a:t>Carte prépayée VISA 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800" u="none" strike="noStrike" baseline="0" dirty="0"/>
                        <a:t>29/08/2013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dirty="0"/>
                        <a:t>01/09/2013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800" u="none" strike="noStrike" baseline="0" dirty="0"/>
                        <a:t>UBA </a:t>
                      </a:r>
                      <a:r>
                        <a:rPr lang="fr-FR" sz="1800" u="none" strike="noStrike" baseline="0" dirty="0" err="1"/>
                        <a:t>Africard</a:t>
                      </a:r>
                      <a:r>
                        <a:rPr lang="fr-FR" sz="1800" u="none" strike="noStrike" baseline="0" dirty="0"/>
                        <a:t> 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8C5A952-895A-3340-9183-15ED4120184E}"/>
              </a:ext>
            </a:extLst>
          </p:cNvPr>
          <p:cNvSpPr/>
          <p:nvPr/>
        </p:nvSpPr>
        <p:spPr>
          <a:xfrm>
            <a:off x="105835" y="5944838"/>
            <a:ext cx="1872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Congo : 3 </a:t>
            </a:r>
            <a:endParaRPr lang="fr-F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8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841" y="788739"/>
            <a:ext cx="821159" cy="674523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="" xmlns:a16="http://schemas.microsoft.com/office/drawing/2014/main" id="{C3D83286-F236-014A-A0A5-69CDB374BAB2}"/>
              </a:ext>
            </a:extLst>
          </p:cNvPr>
          <p:cNvSpPr txBox="1">
            <a:spLocks/>
          </p:cNvSpPr>
          <p:nvPr/>
        </p:nvSpPr>
        <p:spPr>
          <a:xfrm>
            <a:off x="258661" y="775221"/>
            <a:ext cx="11112180" cy="988644"/>
          </a:xfrm>
          <a:prstGeom prst="rect">
            <a:avLst/>
          </a:prstGeom>
          <a:ln w="38100">
            <a:solidFill>
              <a:srgbClr val="5B9BD5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LISTE DES ETABLISSEMENTS AUTORISES A EMETTRE </a:t>
            </a:r>
            <a:endParaRPr kumimoji="0" lang="fr-FR" sz="2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 </a:t>
            </a: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MONNAIE ELECTRONIQUE AU 31/01/2019 </a:t>
            </a:r>
            <a:endParaRPr kumimoji="0" lang="fr-FR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j-ea"/>
            </a:endParaRPr>
          </a:p>
        </p:txBody>
      </p:sp>
      <p:graphicFrame>
        <p:nvGraphicFramePr>
          <p:cNvPr id="21" name="Espace réservé du contenu 3">
            <a:extLst>
              <a:ext uri="{FF2B5EF4-FFF2-40B4-BE49-F238E27FC236}">
                <a16:creationId xmlns="" xmlns:a16="http://schemas.microsoft.com/office/drawing/2014/main" id="{A3CFDDF9-581F-1348-BA60-175D5884B4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883145"/>
              </p:ext>
            </p:extLst>
          </p:nvPr>
        </p:nvGraphicFramePr>
        <p:xfrm>
          <a:off x="172528" y="2146714"/>
          <a:ext cx="11863760" cy="4032905"/>
        </p:xfrm>
        <a:graphic>
          <a:graphicData uri="http://schemas.openxmlformats.org/drawingml/2006/table">
            <a:tbl>
              <a:tblPr firstRow="1" bandRow="1"/>
              <a:tblGrid>
                <a:gridCol w="15552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80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180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180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180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1808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71808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0154">
                <a:tc row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600" b="1" dirty="0"/>
                        <a:t>GABON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/>
                        <a:t>BGFI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 err="1"/>
                        <a:t>Airtel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u="none" strike="noStrike" baseline="0" dirty="0"/>
                        <a:t>Mobile Money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baseline="0" dirty="0"/>
                        <a:t>29/07/2011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baseline="0" dirty="0"/>
                        <a:t>01/03/2012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u="none" strike="noStrike" baseline="0" dirty="0"/>
                        <a:t>Airtel Money 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0154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u="none" strike="noStrike" baseline="0" dirty="0"/>
                        <a:t>Carte prépayée Visa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baseline="0" dirty="0"/>
                        <a:t>16/01/2019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baseline="0" dirty="0"/>
                        <a:t>16/01/2019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u="none" strike="noStrike" baseline="0" dirty="0"/>
                        <a:t>Carte </a:t>
                      </a:r>
                      <a:r>
                        <a:rPr lang="fr-FR" sz="1400" u="none" strike="noStrike" baseline="0" dirty="0" err="1"/>
                        <a:t>BGFIBank</a:t>
                      </a:r>
                      <a:r>
                        <a:rPr lang="fr-FR" sz="1400" u="none" strike="noStrike" baseline="0" dirty="0"/>
                        <a:t> Visa Prépayée 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791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u="none" strike="noStrike" baseline="0" dirty="0"/>
                        <a:t>Mobile Money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u="none" strike="noStrike" baseline="0" dirty="0"/>
                        <a:t>23/12/2015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u="none" strike="noStrike" baseline="0" dirty="0" err="1"/>
                        <a:t>BGFIMoney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0154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/>
                        <a:t>BICIG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u="none" strike="noStrike" baseline="0" dirty="0"/>
                        <a:t>Mobile Money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baseline="0" dirty="0"/>
                        <a:t>11/07/2012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u="none" strike="noStrike" baseline="0" dirty="0"/>
                        <a:t>06/12/2012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u="none" strike="noStrike" baseline="0" dirty="0"/>
                        <a:t>BICIG Mobile 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0154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u="none" strike="noStrike" baseline="0" dirty="0"/>
                        <a:t>UBA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u="none" strike="noStrike" baseline="0" dirty="0"/>
                        <a:t>GTP 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baseline="0" dirty="0" smtClean="0"/>
                        <a:t>Carte </a:t>
                      </a:r>
                      <a:r>
                        <a:rPr lang="fr-FR" sz="1400" u="none" strike="noStrike" baseline="0" dirty="0"/>
                        <a:t>prépayée VISA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u="none" strike="noStrike" baseline="0" dirty="0"/>
                        <a:t>29/08/2013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baseline="0" dirty="0"/>
                        <a:t>01/11/2013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u="none" strike="noStrike" baseline="0" dirty="0"/>
                        <a:t>UBA </a:t>
                      </a:r>
                      <a:r>
                        <a:rPr lang="fr-FR" sz="1400" u="none" strike="noStrike" baseline="0" dirty="0" err="1"/>
                        <a:t>Africard</a:t>
                      </a:r>
                      <a:r>
                        <a:rPr lang="fr-FR" sz="1400" u="none" strike="noStrike" baseline="0" dirty="0"/>
                        <a:t> 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0154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u="none" strike="noStrike" baseline="0" dirty="0"/>
                        <a:t>ORABANK) 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u="none" strike="noStrike" baseline="0" dirty="0"/>
                        <a:t>Atlantique </a:t>
                      </a:r>
                      <a:r>
                        <a:rPr lang="fr-FR" sz="1400" u="none" strike="noStrike" baseline="0" dirty="0" smtClean="0"/>
                        <a:t>Télécoms </a:t>
                      </a:r>
                      <a:r>
                        <a:rPr lang="fr-FR" sz="1400" u="none" strike="noStrike" baseline="0" dirty="0"/>
                        <a:t>(</a:t>
                      </a:r>
                      <a:r>
                        <a:rPr lang="fr-FR" sz="1400" u="none" strike="noStrike" baseline="0" dirty="0" err="1" smtClean="0"/>
                        <a:t>Moov</a:t>
                      </a:r>
                      <a:r>
                        <a:rPr lang="fr-FR" sz="1400" u="none" strike="noStrike" baseline="0" dirty="0" smtClean="0"/>
                        <a:t>)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/>
                        <a:t>Mobile</a:t>
                      </a:r>
                      <a:r>
                        <a:rPr lang="fr-FR" sz="1400" baseline="0" dirty="0"/>
                        <a:t> Money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baseline="0" dirty="0"/>
                        <a:t>11/06/2014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baseline="0" dirty="0"/>
                        <a:t>01/07/2014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u="none" strike="noStrike" baseline="0" dirty="0" err="1"/>
                        <a:t>Moov</a:t>
                      </a:r>
                      <a:r>
                        <a:rPr lang="fr-FR" sz="1400" u="none" strike="noStrike" baseline="0" dirty="0"/>
                        <a:t> </a:t>
                      </a:r>
                      <a:r>
                        <a:rPr lang="fr-FR" sz="1400" u="none" strike="noStrike" baseline="0" dirty="0" err="1"/>
                        <a:t>Flooz</a:t>
                      </a:r>
                      <a:r>
                        <a:rPr lang="fr-FR" sz="1400" u="none" strike="noStrike" baseline="0" dirty="0"/>
                        <a:t>*** 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0154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u="none" strike="noStrike" baseline="0" dirty="0"/>
                        <a:t>UGB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baseline="0" dirty="0"/>
                        <a:t>Gabon Telecom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baseline="0" dirty="0"/>
                        <a:t>Mobile Money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baseline="0" dirty="0"/>
                        <a:t>20/01/2014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baseline="0" dirty="0"/>
                        <a:t>01/05/2014</a:t>
                      </a:r>
                      <a:endParaRPr lang="fr-FR" sz="1400" dirty="0"/>
                    </a:p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u="none" strike="noStrike" baseline="0" dirty="0" err="1"/>
                        <a:t>Mobi</a:t>
                      </a:r>
                      <a:r>
                        <a:rPr lang="en-US" sz="1400" u="none" strike="noStrike" baseline="0" dirty="0"/>
                        <a:t> Cash 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0154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200" u="none" strike="noStrike" baseline="0" dirty="0"/>
                        <a:t>***Le 23 mars 2018, Gabon Telecom </a:t>
                      </a:r>
                      <a:r>
                        <a:rPr lang="fr-FR" sz="1200" u="none" strike="noStrike" baseline="0" dirty="0" smtClean="0"/>
                        <a:t>résiliait </a:t>
                      </a:r>
                      <a:r>
                        <a:rPr lang="fr-FR" sz="1200" u="none" strike="noStrike" baseline="0" dirty="0"/>
                        <a:t>la convention de partenariat qui liait l'ex ATLANTIQUE TEECOM GABON et ORABANK Gabon mettant ainsi un terme à la commercialisation du produit </a:t>
                      </a:r>
                      <a:r>
                        <a:rPr lang="fr-FR" sz="1200" u="none" strike="noStrike" baseline="0" dirty="0" err="1"/>
                        <a:t>Moov</a:t>
                      </a:r>
                      <a:r>
                        <a:rPr lang="fr-FR" sz="1200" u="none" strike="noStrike" baseline="0" dirty="0"/>
                        <a:t> </a:t>
                      </a:r>
                      <a:r>
                        <a:rPr lang="fr-FR" sz="1200" u="none" strike="noStrike" baseline="0" dirty="0" err="1"/>
                        <a:t>Flooz</a:t>
                      </a:r>
                      <a:r>
                        <a:rPr lang="fr-FR" sz="1200" u="none" strike="noStrike" baseline="0" dirty="0"/>
                        <a:t> 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C5C6787-F619-D24E-9C06-E2630C707738}"/>
              </a:ext>
            </a:extLst>
          </p:cNvPr>
          <p:cNvSpPr/>
          <p:nvPr/>
        </p:nvSpPr>
        <p:spPr>
          <a:xfrm>
            <a:off x="9707" y="6131583"/>
            <a:ext cx="1886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GABON : 5 </a:t>
            </a:r>
            <a:endParaRPr lang="fr-F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0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="" xmlns:a16="http://schemas.microsoft.com/office/drawing/2014/main" id="{70F8CA43-3CFF-104C-AF7F-5125DA4F759A}"/>
              </a:ext>
            </a:extLst>
          </p:cNvPr>
          <p:cNvSpPr txBox="1">
            <a:spLocks/>
          </p:cNvSpPr>
          <p:nvPr/>
        </p:nvSpPr>
        <p:spPr>
          <a:xfrm>
            <a:off x="82826" y="1046457"/>
            <a:ext cx="9965266" cy="1282676"/>
          </a:xfrm>
          <a:prstGeom prst="rect">
            <a:avLst/>
          </a:prstGeom>
          <a:ln w="38100">
            <a:solidFill>
              <a:srgbClr val="5B9BD5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LISTE DES ETABLISSEMENTS AUTORISES </a:t>
            </a:r>
            <a:r>
              <a:rPr lang="fr-FR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EMETTRE </a:t>
            </a:r>
            <a:endParaRPr kumimoji="0" lang="fr-FR" sz="2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 </a:t>
            </a: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MONNAIE ELECTRONIQUE </a:t>
            </a:r>
            <a:r>
              <a:rPr lang="fr-FR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31/01/2019 </a:t>
            </a:r>
            <a:endParaRPr lang="fr-FR" sz="2600" b="1" dirty="0">
              <a:solidFill>
                <a:srgbClr val="0070C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1" name="Espace réservé du contenu 3">
            <a:extLst>
              <a:ext uri="{FF2B5EF4-FFF2-40B4-BE49-F238E27FC236}">
                <a16:creationId xmlns="" xmlns:a16="http://schemas.microsoft.com/office/drawing/2014/main" id="{96C29369-DA8F-D642-99DE-1BBA7CD0A2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687115"/>
              </p:ext>
            </p:extLst>
          </p:nvPr>
        </p:nvGraphicFramePr>
        <p:xfrm>
          <a:off x="9709" y="2796489"/>
          <a:ext cx="9996322" cy="1149346"/>
        </p:xfrm>
        <a:graphic>
          <a:graphicData uri="http://schemas.openxmlformats.org/drawingml/2006/table">
            <a:tbl>
              <a:tblPr firstRow="1" bandRow="1"/>
              <a:tblGrid>
                <a:gridCol w="14280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80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0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80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80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280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2804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149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b="1" u="none" strike="noStrike" baseline="0" dirty="0"/>
                        <a:t>GUINEE EQUATORIALE</a:t>
                      </a:r>
                      <a:endParaRPr lang="fr-FR" sz="1600" b="1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u="none" strike="noStrike" baseline="0" dirty="0" err="1"/>
                        <a:t>BGFIBank</a:t>
                      </a:r>
                      <a:r>
                        <a:rPr lang="en-US" sz="1600" u="none" strike="noStrike" baseline="0" dirty="0"/>
                        <a:t> GE </a:t>
                      </a:r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600" dirty="0"/>
                        <a:t>Mobile Money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/>
                        <a:t>12/11/2018</a:t>
                      </a:r>
                      <a:endParaRPr lang="fr-FR" sz="1600" dirty="0"/>
                    </a:p>
                    <a:p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 err="1"/>
                        <a:t>BGFIMoney</a:t>
                      </a:r>
                      <a:r>
                        <a:rPr lang="en-US" sz="1600" u="none" strike="noStrike" baseline="0" dirty="0"/>
                        <a:t> </a:t>
                      </a:r>
                      <a:endParaRPr lang="fr-FR" sz="1600" dirty="0"/>
                    </a:p>
                    <a:p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48C6538-BA23-6846-9737-BB67EB92419B}"/>
              </a:ext>
            </a:extLst>
          </p:cNvPr>
          <p:cNvSpPr/>
          <p:nvPr/>
        </p:nvSpPr>
        <p:spPr>
          <a:xfrm>
            <a:off x="82826" y="4319073"/>
            <a:ext cx="2855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Guinée Equatoriale : 1 </a:t>
            </a:r>
            <a:endParaRPr lang="fr-F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7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="" xmlns:a16="http://schemas.microsoft.com/office/drawing/2014/main" id="{B4D03367-5D79-E742-8077-358640780698}"/>
              </a:ext>
            </a:extLst>
          </p:cNvPr>
          <p:cNvSpPr txBox="1">
            <a:spLocks/>
          </p:cNvSpPr>
          <p:nvPr/>
        </p:nvSpPr>
        <p:spPr>
          <a:xfrm>
            <a:off x="9710" y="834961"/>
            <a:ext cx="10042487" cy="1325563"/>
          </a:xfrm>
          <a:prstGeom prst="rect">
            <a:avLst/>
          </a:prstGeom>
          <a:ln w="38100">
            <a:solidFill>
              <a:srgbClr val="5B9BD5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LISTE DES ETABLISSEMENTS </a:t>
            </a:r>
            <a:r>
              <a:rPr lang="fr-FR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AUTORISES A EMETTRE </a:t>
            </a:r>
            <a:endParaRPr kumimoji="0" lang="fr-FR" sz="2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MONNAIE ELECTRONIQUE 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31/01/2019 </a:t>
            </a:r>
            <a:endParaRPr kumimoji="0" lang="fr-FR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graphicFrame>
        <p:nvGraphicFramePr>
          <p:cNvPr id="20" name="Espace réservé du contenu 3">
            <a:extLst>
              <a:ext uri="{FF2B5EF4-FFF2-40B4-BE49-F238E27FC236}">
                <a16:creationId xmlns="" xmlns:a16="http://schemas.microsoft.com/office/drawing/2014/main" id="{03DBD1B3-7AFF-0043-843A-1C01A35D61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177474"/>
              </p:ext>
            </p:extLst>
          </p:nvPr>
        </p:nvGraphicFramePr>
        <p:xfrm>
          <a:off x="9708" y="2943643"/>
          <a:ext cx="10042489" cy="3500075"/>
        </p:xfrm>
        <a:graphic>
          <a:graphicData uri="http://schemas.openxmlformats.org/drawingml/2006/table">
            <a:tbl>
              <a:tblPr firstRow="1" bandRow="1"/>
              <a:tblGrid>
                <a:gridCol w="2150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85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44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0531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5963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3897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43464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b="1" dirty="0"/>
                        <a:t>TCHAD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u="none" strike="noStrike" baseline="0" dirty="0"/>
                        <a:t>ECOBANK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/>
                        <a:t>Airtel</a:t>
                      </a:r>
                      <a:endParaRPr lang="fr-FR" sz="1600" dirty="0"/>
                    </a:p>
                    <a:p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/>
                        <a:t>Mobile Money</a:t>
                      </a:r>
                      <a:endParaRPr lang="fr-FR" sz="1600" dirty="0"/>
                    </a:p>
                    <a:p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/>
                        <a:t>05/03/2012</a:t>
                      </a:r>
                      <a:endParaRPr lang="fr-FR" sz="1600" dirty="0"/>
                    </a:p>
                    <a:p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/>
                        <a:t>mai-12</a:t>
                      </a:r>
                      <a:endParaRPr lang="fr-FR" sz="1600" dirty="0"/>
                    </a:p>
                    <a:p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/>
                        <a:t>Airtel Money </a:t>
                      </a:r>
                      <a:endParaRPr lang="fr-FR" sz="1600" dirty="0"/>
                    </a:p>
                    <a:p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u="none" strike="noStrike" baseline="0" dirty="0"/>
                        <a:t>ORABANK</a:t>
                      </a:r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/>
                        <a:t>TIGO</a:t>
                      </a:r>
                      <a:endParaRPr lang="fr-FR" sz="1600" dirty="0"/>
                    </a:p>
                    <a:p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/>
                        <a:t>Mobile Money</a:t>
                      </a:r>
                      <a:endParaRPr lang="fr-FR" sz="1600" dirty="0"/>
                    </a:p>
                    <a:p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/>
                        <a:t>11/07/2012</a:t>
                      </a:r>
                      <a:endParaRPr lang="fr-FR" sz="1600" dirty="0"/>
                    </a:p>
                    <a:p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/>
                        <a:t>01/10/2012</a:t>
                      </a:r>
                      <a:endParaRPr lang="fr-FR" sz="1600" dirty="0"/>
                    </a:p>
                    <a:p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u="none" strike="noStrike" baseline="0" dirty="0"/>
                        <a:t>Tigo Cash </a:t>
                      </a:r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600" u="none" strike="noStrike" baseline="0" dirty="0"/>
                        <a:t>UBA </a:t>
                      </a:r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600" dirty="0"/>
                        <a:t>GTP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600" dirty="0"/>
                        <a:t>Carte</a:t>
                      </a:r>
                      <a:r>
                        <a:rPr lang="fr-FR" sz="1600" baseline="0" dirty="0"/>
                        <a:t> prépayée VISA</a:t>
                      </a:r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strike="noStrike" baseline="0" dirty="0"/>
                        <a:t>21/05/2013</a:t>
                      </a:r>
                      <a:endParaRPr lang="fr-FR" sz="1600" dirty="0"/>
                    </a:p>
                    <a:p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strike="noStrike" baseline="0" dirty="0"/>
                        <a:t>01/06/2013</a:t>
                      </a:r>
                      <a:endParaRPr lang="fr-FR" sz="1600" dirty="0"/>
                    </a:p>
                    <a:p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600" u="none" strike="noStrike" baseline="0" dirty="0"/>
                        <a:t>UBA </a:t>
                      </a:r>
                      <a:r>
                        <a:rPr lang="fr-FR" sz="1600" u="none" strike="noStrike" baseline="0" dirty="0" err="1"/>
                        <a:t>Africard</a:t>
                      </a:r>
                      <a:r>
                        <a:rPr lang="fr-FR" sz="1600" u="none" strike="noStrike" baseline="0" dirty="0"/>
                        <a:t> </a:t>
                      </a:r>
                      <a:endParaRPr lang="fr-FR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0925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800" u="none" strike="noStrike" baseline="0" dirty="0"/>
                        <a:t>Total Tchad : 3 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417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800" b="1" u="none" strike="noStrike" baseline="0" dirty="0"/>
                        <a:t>TOTAL GLOBAL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u="none" strike="noStrike" baseline="0" dirty="0"/>
                        <a:t>21 </a:t>
                      </a:r>
                      <a:endParaRPr lang="fr-FR" b="1" dirty="0"/>
                    </a:p>
                    <a:p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04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" y="829723"/>
            <a:ext cx="10399446" cy="5698896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6" name="Titre 1">
            <a:extLst>
              <a:ext uri="{FF2B5EF4-FFF2-40B4-BE49-F238E27FC236}">
                <a16:creationId xmlns="" xmlns:a16="http://schemas.microsoft.com/office/drawing/2014/main" id="{327827B7-C95C-834F-B422-099BD4135E13}"/>
              </a:ext>
            </a:extLst>
          </p:cNvPr>
          <p:cNvSpPr txBox="1">
            <a:spLocks/>
          </p:cNvSpPr>
          <p:nvPr/>
        </p:nvSpPr>
        <p:spPr>
          <a:xfrm>
            <a:off x="22749" y="869394"/>
            <a:ext cx="10515600" cy="672508"/>
          </a:xfrm>
          <a:prstGeom prst="rect">
            <a:avLst/>
          </a:prstGeom>
          <a:ln w="381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INTRODUCTION (2/6)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7" name="Espace réservé du contenu 2">
            <a:extLst>
              <a:ext uri="{FF2B5EF4-FFF2-40B4-BE49-F238E27FC236}">
                <a16:creationId xmlns="" xmlns:a16="http://schemas.microsoft.com/office/drawing/2014/main" id="{74D2E3D0-B131-254A-B3FA-851CE6292BBD}"/>
              </a:ext>
            </a:extLst>
          </p:cNvPr>
          <p:cNvSpPr txBox="1">
            <a:spLocks/>
          </p:cNvSpPr>
          <p:nvPr/>
        </p:nvSpPr>
        <p:spPr>
          <a:xfrm>
            <a:off x="22749" y="1744124"/>
            <a:ext cx="4861485" cy="476144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Fortes de cette exigence, les Autorités Monétaires de la Communauté Economique et Monétaire de l’Afrique Centrale ont </a:t>
            </a:r>
            <a:r>
              <a:rPr kumimoji="0" lang="fr-FR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initié </a:t>
            </a:r>
            <a:r>
              <a:rPr kumimoji="0" lang="fr-FR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depuis 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1999, une réforme d'envergure régionale visant la modernisation des systèmes de paiement dans les Etats membres de la CEMAC. </a:t>
            </a: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Espace réservé du contenu 3">
            <a:extLst>
              <a:ext uri="{FF2B5EF4-FFF2-40B4-BE49-F238E27FC236}">
                <a16:creationId xmlns="" xmlns:a16="http://schemas.microsoft.com/office/drawing/2014/main" id="{886913EB-B4E2-2D4F-82E7-6DFC818E540A}"/>
              </a:ext>
            </a:extLst>
          </p:cNvPr>
          <p:cNvSpPr txBox="1">
            <a:spLocks/>
          </p:cNvSpPr>
          <p:nvPr/>
        </p:nvSpPr>
        <p:spPr>
          <a:xfrm>
            <a:off x="5084956" y="1732974"/>
            <a:ext cx="4893149" cy="476144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cet effet, le règlement CEMAC n° 02/03/CEMAC/UMAC/CM du 04 avril 2003 relatif aux systèmes, moyens et incidents de paiement a été adopté. Ce règlement est le premier texte règlementaire évoquant l’activité d’émission de monnaie électronique. </a:t>
            </a: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99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" y="829723"/>
            <a:ext cx="10399446" cy="5698896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="" xmlns:a16="http://schemas.microsoft.com/office/drawing/2014/main" id="{B49B384B-446C-6142-80A6-7B7CAEAF0198}"/>
              </a:ext>
            </a:extLst>
          </p:cNvPr>
          <p:cNvSpPr txBox="1">
            <a:spLocks/>
          </p:cNvSpPr>
          <p:nvPr/>
        </p:nvSpPr>
        <p:spPr>
          <a:xfrm>
            <a:off x="22749" y="788739"/>
            <a:ext cx="9856747" cy="1253605"/>
          </a:xfrm>
          <a:prstGeom prst="rect">
            <a:avLst/>
          </a:prstGeom>
          <a:ln w="381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INTRODUCTION (3/6)</a:t>
            </a:r>
            <a:r>
              <a:rPr kumimoji="0" lang="fr-FR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1" name="Espace réservé du contenu 2">
            <a:extLst>
              <a:ext uri="{FF2B5EF4-FFF2-40B4-BE49-F238E27FC236}">
                <a16:creationId xmlns="" xmlns:a16="http://schemas.microsoft.com/office/drawing/2014/main" id="{3ADCC135-99F2-B04E-A9C5-CA298DFDCFFC}"/>
              </a:ext>
            </a:extLst>
          </p:cNvPr>
          <p:cNvSpPr txBox="1">
            <a:spLocks/>
          </p:cNvSpPr>
          <p:nvPr/>
        </p:nvSpPr>
        <p:spPr>
          <a:xfrm>
            <a:off x="178903" y="2177281"/>
            <a:ext cx="4828805" cy="435133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 monnaie électronique est définie dans la CEMAC comme une valeur monétaire stockée sur un support sous forme électronique contre remise de fonds de valeur égale, </a:t>
            </a: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space réservé du contenu 3">
            <a:extLst>
              <a:ext uri="{FF2B5EF4-FFF2-40B4-BE49-F238E27FC236}">
                <a16:creationId xmlns="" xmlns:a16="http://schemas.microsoft.com/office/drawing/2014/main" id="{F2B2D6BD-5A9E-6440-B14A-97E7A87F50C9}"/>
              </a:ext>
            </a:extLst>
          </p:cNvPr>
          <p:cNvSpPr txBox="1">
            <a:spLocks/>
          </p:cNvSpPr>
          <p:nvPr/>
        </p:nvSpPr>
        <p:spPr>
          <a:xfrm>
            <a:off x="5163863" y="2167953"/>
            <a:ext cx="4715634" cy="435133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qui peut être utilisée pour effectuer des paiements à des personnes autres que l’émetteur, sans faire intervenir des comptes bancaires dans la transaction. </a:t>
            </a: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77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" y="829723"/>
            <a:ext cx="10399446" cy="5698896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="" xmlns:a16="http://schemas.microsoft.com/office/drawing/2014/main" id="{C573397B-6FD9-7D49-9561-284702692203}"/>
              </a:ext>
            </a:extLst>
          </p:cNvPr>
          <p:cNvSpPr txBox="1">
            <a:spLocks/>
          </p:cNvSpPr>
          <p:nvPr/>
        </p:nvSpPr>
        <p:spPr>
          <a:xfrm>
            <a:off x="22749" y="829723"/>
            <a:ext cx="10025343" cy="1210099"/>
          </a:xfrm>
          <a:prstGeom prst="rect">
            <a:avLst/>
          </a:prstGeom>
          <a:ln w="381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INTRODUCTION (4/6)</a:t>
            </a:r>
            <a:r>
              <a:rPr kumimoji="0" lang="fr-FR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1" name="Espace réservé du contenu 2">
            <a:extLst>
              <a:ext uri="{FF2B5EF4-FFF2-40B4-BE49-F238E27FC236}">
                <a16:creationId xmlns="" xmlns:a16="http://schemas.microsoft.com/office/drawing/2014/main" id="{584CF203-8CB1-CE4A-9538-34D007699983}"/>
              </a:ext>
            </a:extLst>
          </p:cNvPr>
          <p:cNvSpPr txBox="1">
            <a:spLocks/>
          </p:cNvSpPr>
          <p:nvPr/>
        </p:nvSpPr>
        <p:spPr>
          <a:xfrm>
            <a:off x="22749" y="2174759"/>
            <a:ext cx="5051056" cy="435133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 définition de la monnaie électronique fait aussi ressortir </a:t>
            </a: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 notion d’instrument de paiement électronique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c’est-à-dire le moyen par lequel le porteur (détenteur des unités de compte de monnaie électronique)</a:t>
            </a:r>
          </a:p>
        </p:txBody>
      </p:sp>
      <p:sp>
        <p:nvSpPr>
          <p:cNvPr id="22" name="Espace réservé du contenu 3">
            <a:extLst>
              <a:ext uri="{FF2B5EF4-FFF2-40B4-BE49-F238E27FC236}">
                <a16:creationId xmlns="" xmlns:a16="http://schemas.microsoft.com/office/drawing/2014/main" id="{F94615C0-9E46-4241-966A-43393F56BE90}"/>
              </a:ext>
            </a:extLst>
          </p:cNvPr>
          <p:cNvSpPr txBox="1">
            <a:spLocks/>
          </p:cNvSpPr>
          <p:nvPr/>
        </p:nvSpPr>
        <p:spPr>
          <a:xfrm>
            <a:off x="5218771" y="2174759"/>
            <a:ext cx="4764376" cy="435133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accède à la monnaie électronique en vue de son utilisation.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Ces instruments sont la </a:t>
            </a: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carte prépayée 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et le </a:t>
            </a: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téléphone portable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Dans ce dernier cas, on parlera du </a:t>
            </a:r>
            <a:r>
              <a:rPr kumimoji="0" lang="fr-FR" sz="3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Mobile Money. </a:t>
            </a:r>
            <a:endParaRPr kumimoji="0" lang="fr-FR" sz="3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3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" y="829723"/>
            <a:ext cx="10399446" cy="5698896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="" xmlns:a16="http://schemas.microsoft.com/office/drawing/2014/main" id="{2CE46A9E-5FB1-7F4B-974F-3249279D2070}"/>
              </a:ext>
            </a:extLst>
          </p:cNvPr>
          <p:cNvSpPr txBox="1">
            <a:spLocks/>
          </p:cNvSpPr>
          <p:nvPr/>
        </p:nvSpPr>
        <p:spPr>
          <a:xfrm>
            <a:off x="22749" y="829724"/>
            <a:ext cx="10067406" cy="1255214"/>
          </a:xfrm>
          <a:prstGeom prst="rect">
            <a:avLst/>
          </a:prstGeom>
          <a:ln w="381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INTRODUCTION (5/6)</a:t>
            </a:r>
            <a:r>
              <a:rPr kumimoji="0" lang="fr-FR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0" name="Espace réservé du contenu 2">
            <a:extLst>
              <a:ext uri="{FF2B5EF4-FFF2-40B4-BE49-F238E27FC236}">
                <a16:creationId xmlns="" xmlns:a16="http://schemas.microsoft.com/office/drawing/2014/main" id="{135A3585-6899-8542-80EC-6168AE08400E}"/>
              </a:ext>
            </a:extLst>
          </p:cNvPr>
          <p:cNvSpPr txBox="1">
            <a:spLocks/>
          </p:cNvSpPr>
          <p:nvPr/>
        </p:nvSpPr>
        <p:spPr>
          <a:xfrm>
            <a:off x="22749" y="2290223"/>
            <a:ext cx="10067406" cy="412040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En 2018, le dispositif règlementaire encadrant l’activité s’articulait autour de: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*Règlement n° 01/11-CEMAC/UMAC/CM du 18 septembre 2011, fixant les conditions d’exercice de l’activité d’émission de monnaie électronique, ainsi que les rôles des Autorités de Régulations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6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="" xmlns:a16="http://schemas.microsoft.com/office/drawing/2014/main" id="{DCD0F0DD-2782-4046-BEB5-013C0620FD72}"/>
              </a:ext>
            </a:extLst>
          </p:cNvPr>
          <p:cNvSpPr txBox="1">
            <a:spLocks/>
          </p:cNvSpPr>
          <p:nvPr/>
        </p:nvSpPr>
        <p:spPr>
          <a:xfrm>
            <a:off x="25134" y="890083"/>
            <a:ext cx="10043989" cy="1258054"/>
          </a:xfrm>
          <a:prstGeom prst="rect">
            <a:avLst/>
          </a:prstGeom>
          <a:ln w="38100"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INTRODUCTION (6/6)</a:t>
            </a:r>
            <a:r>
              <a:rPr kumimoji="0" lang="fr-FR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0" name="Espace réservé du contenu 2">
            <a:extLst>
              <a:ext uri="{FF2B5EF4-FFF2-40B4-BE49-F238E27FC236}">
                <a16:creationId xmlns="" xmlns:a16="http://schemas.microsoft.com/office/drawing/2014/main" id="{D5224AD6-0C4A-294A-8F56-6068DCF6FD5D}"/>
              </a:ext>
            </a:extLst>
          </p:cNvPr>
          <p:cNvSpPr txBox="1">
            <a:spLocks/>
          </p:cNvSpPr>
          <p:nvPr/>
        </p:nvSpPr>
        <p:spPr>
          <a:xfrm>
            <a:off x="25134" y="2350582"/>
            <a:ext cx="10043989" cy="41297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*Instruction n° 01_GR du 31 octobre 2011 du Gouverneur de la BEAC, relative à la surveillance des systèmes de paiement par monnaie électronique avec, en annexe, un cadre référentiel recensant les éléments permettant à la BEAC d’assurer sa mission de surveillance de l’activité;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0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*Instruction du Gouverneur n° 02/GR/UMAC du 07 mai 2014 relative à la mise en place du multibanking dans le cadre de l'activité d'émission de la monnaie électronique.</a:t>
            </a:r>
            <a:endParaRPr kumimoji="0" lang="fr-FR" sz="30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ingdings" panose="05000000000000000000" pitchFamily="2" charset="2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0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4446</Words>
  <Application>Microsoft Office PowerPoint</Application>
  <PresentationFormat>Grand écran</PresentationFormat>
  <Paragraphs>1012</Paragraphs>
  <Slides>44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Segoe UI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BEAC</cp:lastModifiedBy>
  <cp:revision>64</cp:revision>
  <dcterms:created xsi:type="dcterms:W3CDTF">2019-04-13T15:34:17Z</dcterms:created>
  <dcterms:modified xsi:type="dcterms:W3CDTF">2019-07-10T17:31:31Z</dcterms:modified>
</cp:coreProperties>
</file>