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5" r:id="rId3"/>
    <p:sldId id="269" r:id="rId4"/>
    <p:sldId id="270" r:id="rId5"/>
    <p:sldId id="271" r:id="rId6"/>
    <p:sldId id="272" r:id="rId7"/>
    <p:sldId id="273" r:id="rId8"/>
    <p:sldId id="274" r:id="rId9"/>
    <p:sldId id="266" r:id="rId10"/>
    <p:sldId id="267"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268"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BFE2F8"/>
    <a:srgbClr val="55A9DB"/>
    <a:srgbClr val="FFFFFF"/>
    <a:srgbClr val="06A0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2" autoAdjust="0"/>
    <p:restoredTop sz="94660"/>
  </p:normalViewPr>
  <p:slideViewPr>
    <p:cSldViewPr snapToGrid="0">
      <p:cViewPr varScale="1">
        <p:scale>
          <a:sx n="129" d="100"/>
          <a:sy n="129" d="100"/>
        </p:scale>
        <p:origin x="2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755906-5487-4799-8916-77EEDBA8226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0451E0A6-54E1-4844-9AEA-8F730F24D217}">
      <dgm:prSet phldrT="[Texte]" custT="1"/>
      <dgm:spPr>
        <a:xfrm rot="5400000">
          <a:off x="-184444" y="659412"/>
          <a:ext cx="740131" cy="371243"/>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fr-FR" sz="2400" dirty="0">
              <a:solidFill>
                <a:sysClr val="window" lastClr="FFFFFF"/>
              </a:solidFill>
              <a:latin typeface="Times New Roman" panose="02020603050405020304" pitchFamily="18" charset="0"/>
              <a:ea typeface="+mn-ea"/>
              <a:cs typeface="Times New Roman" panose="02020603050405020304" pitchFamily="18" charset="0"/>
            </a:rPr>
            <a:t>1</a:t>
          </a:r>
        </a:p>
      </dgm:t>
    </dgm:pt>
    <dgm:pt modelId="{C34DBFFB-7767-44A6-B647-ED494DD4B4EA}" type="parTrans" cxnId="{090FF5D0-689C-48B4-BB36-DD631687565B}">
      <dgm:prSet/>
      <dgm:spPr/>
      <dgm:t>
        <a:bodyPr/>
        <a:lstStyle/>
        <a:p>
          <a:endParaRPr lang="fr-FR" sz="2400">
            <a:latin typeface="Times New Roman" panose="02020603050405020304" pitchFamily="18" charset="0"/>
            <a:cs typeface="Times New Roman" panose="02020603050405020304" pitchFamily="18" charset="0"/>
          </a:endParaRPr>
        </a:p>
      </dgm:t>
    </dgm:pt>
    <dgm:pt modelId="{6A80F1EE-17FC-46AF-A95C-F247B3636474}" type="sibTrans" cxnId="{090FF5D0-689C-48B4-BB36-DD631687565B}">
      <dgm:prSet/>
      <dgm:spPr/>
      <dgm:t>
        <a:bodyPr/>
        <a:lstStyle/>
        <a:p>
          <a:endParaRPr lang="fr-FR" sz="2400">
            <a:latin typeface="Times New Roman" panose="02020603050405020304" pitchFamily="18" charset="0"/>
            <a:cs typeface="Times New Roman" panose="02020603050405020304" pitchFamily="18" charset="0"/>
          </a:endParaRPr>
        </a:p>
      </dgm:t>
    </dgm:pt>
    <dgm:pt modelId="{C53F30F1-F5E2-4A12-9C43-19308D899A49}">
      <dgm:prSet phldrT="[Texte]" custT="1"/>
      <dgm:spPr>
        <a:xfrm rot="5400000">
          <a:off x="5271058" y="-4319954"/>
          <a:ext cx="344725" cy="10144356"/>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fr-FR" sz="24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PRESENTATION DE L’ACTIVITE</a:t>
          </a:r>
        </a:p>
      </dgm:t>
    </dgm:pt>
    <dgm:pt modelId="{037D9318-CDAA-4A02-A362-1AB49ABF6004}" type="parTrans" cxnId="{44AF5CFA-FA30-4C55-B3E6-38F51DE2B69B}">
      <dgm:prSet/>
      <dgm:spPr/>
      <dgm:t>
        <a:bodyPr/>
        <a:lstStyle/>
        <a:p>
          <a:endParaRPr lang="fr-FR" sz="2400">
            <a:latin typeface="Times New Roman" panose="02020603050405020304" pitchFamily="18" charset="0"/>
            <a:cs typeface="Times New Roman" panose="02020603050405020304" pitchFamily="18" charset="0"/>
          </a:endParaRPr>
        </a:p>
      </dgm:t>
    </dgm:pt>
    <dgm:pt modelId="{F5D71816-B974-467C-A860-5AD84E9A717D}" type="sibTrans" cxnId="{44AF5CFA-FA30-4C55-B3E6-38F51DE2B69B}">
      <dgm:prSet/>
      <dgm:spPr/>
      <dgm:t>
        <a:bodyPr/>
        <a:lstStyle/>
        <a:p>
          <a:endParaRPr lang="fr-FR" sz="2400">
            <a:latin typeface="Times New Roman" panose="02020603050405020304" pitchFamily="18" charset="0"/>
            <a:cs typeface="Times New Roman" panose="02020603050405020304" pitchFamily="18" charset="0"/>
          </a:endParaRPr>
        </a:p>
      </dgm:t>
    </dgm:pt>
    <dgm:pt modelId="{B270A794-3F44-4ADB-BC59-CC243880D70B}">
      <dgm:prSet phldrT="[Texte]" custT="1"/>
      <dgm:spPr>
        <a:xfrm rot="5400000">
          <a:off x="-132316" y="1288295"/>
          <a:ext cx="635876" cy="371243"/>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fr-FR" sz="2400" dirty="0">
              <a:solidFill>
                <a:sysClr val="window" lastClr="FFFFFF"/>
              </a:solidFill>
              <a:latin typeface="Times New Roman" panose="02020603050405020304" pitchFamily="18" charset="0"/>
              <a:ea typeface="+mn-ea"/>
              <a:cs typeface="Times New Roman" panose="02020603050405020304" pitchFamily="18" charset="0"/>
            </a:rPr>
            <a:t>2</a:t>
          </a:r>
        </a:p>
      </dgm:t>
    </dgm:pt>
    <dgm:pt modelId="{C2E3796E-21A5-456A-BF2E-DDFF03AA29E3}" type="parTrans" cxnId="{88C50D35-9FE6-4FFF-BF0C-A7F9D1860A12}">
      <dgm:prSet/>
      <dgm:spPr/>
      <dgm:t>
        <a:bodyPr/>
        <a:lstStyle/>
        <a:p>
          <a:endParaRPr lang="fr-FR" sz="2400">
            <a:latin typeface="Times New Roman" panose="02020603050405020304" pitchFamily="18" charset="0"/>
            <a:cs typeface="Times New Roman" panose="02020603050405020304" pitchFamily="18" charset="0"/>
          </a:endParaRPr>
        </a:p>
      </dgm:t>
    </dgm:pt>
    <dgm:pt modelId="{4CB32C7E-4001-4A07-8937-E9EB054B0693}" type="sibTrans" cxnId="{88C50D35-9FE6-4FFF-BF0C-A7F9D1860A12}">
      <dgm:prSet/>
      <dgm:spPr/>
      <dgm:t>
        <a:bodyPr/>
        <a:lstStyle/>
        <a:p>
          <a:endParaRPr lang="fr-FR" sz="2400">
            <a:latin typeface="Times New Roman" panose="02020603050405020304" pitchFamily="18" charset="0"/>
            <a:cs typeface="Times New Roman" panose="02020603050405020304" pitchFamily="18" charset="0"/>
          </a:endParaRPr>
        </a:p>
      </dgm:t>
    </dgm:pt>
    <dgm:pt modelId="{D2B7B6D2-A1C5-4973-A515-5C3DFAACB8BC}">
      <dgm:prSet phldrT="[Texte]" custT="1"/>
      <dgm:spPr>
        <a:xfrm rot="5400000">
          <a:off x="-135776" y="1868511"/>
          <a:ext cx="642797" cy="371243"/>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fr-FR" sz="2400" dirty="0">
              <a:solidFill>
                <a:sysClr val="window" lastClr="FFFFFF"/>
              </a:solidFill>
              <a:latin typeface="Times New Roman" panose="02020603050405020304" pitchFamily="18" charset="0"/>
              <a:ea typeface="+mn-ea"/>
              <a:cs typeface="Times New Roman" panose="02020603050405020304" pitchFamily="18" charset="0"/>
            </a:rPr>
            <a:t>3</a:t>
          </a:r>
        </a:p>
      </dgm:t>
    </dgm:pt>
    <dgm:pt modelId="{3C7582DD-D11F-481D-A246-EE37858E1B91}" type="parTrans" cxnId="{E530B94B-80C4-4384-874A-E14B5A2C1419}">
      <dgm:prSet/>
      <dgm:spPr/>
      <dgm:t>
        <a:bodyPr/>
        <a:lstStyle/>
        <a:p>
          <a:endParaRPr lang="fr-FR" sz="2400">
            <a:latin typeface="Times New Roman" panose="02020603050405020304" pitchFamily="18" charset="0"/>
            <a:cs typeface="Times New Roman" panose="02020603050405020304" pitchFamily="18" charset="0"/>
          </a:endParaRPr>
        </a:p>
      </dgm:t>
    </dgm:pt>
    <dgm:pt modelId="{15AD07CD-FE5B-4964-B677-E218945ED8D0}" type="sibTrans" cxnId="{E530B94B-80C4-4384-874A-E14B5A2C1419}">
      <dgm:prSet/>
      <dgm:spPr/>
      <dgm:t>
        <a:bodyPr/>
        <a:lstStyle/>
        <a:p>
          <a:endParaRPr lang="fr-FR" sz="2400">
            <a:latin typeface="Times New Roman" panose="02020603050405020304" pitchFamily="18" charset="0"/>
            <a:cs typeface="Times New Roman" panose="02020603050405020304" pitchFamily="18" charset="0"/>
          </a:endParaRPr>
        </a:p>
      </dgm:t>
    </dgm:pt>
    <dgm:pt modelId="{BC3EF277-FF7B-4F83-A45D-31F13ED9F382}">
      <dgm:prSet phldrT="[Texte]" custT="1"/>
      <dgm:spPr>
        <a:xfrm rot="5400000">
          <a:off x="-130653" y="2447064"/>
          <a:ext cx="632550" cy="371243"/>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fr-FR" sz="2400" dirty="0">
              <a:solidFill>
                <a:sysClr val="window" lastClr="FFFFFF"/>
              </a:solidFill>
              <a:latin typeface="Times New Roman" panose="02020603050405020304" pitchFamily="18" charset="0"/>
              <a:ea typeface="+mn-ea"/>
              <a:cs typeface="Times New Roman" panose="02020603050405020304" pitchFamily="18" charset="0"/>
            </a:rPr>
            <a:t>4</a:t>
          </a:r>
        </a:p>
      </dgm:t>
    </dgm:pt>
    <dgm:pt modelId="{BDA27F19-5F35-423E-96A8-622BBA94B987}" type="parTrans" cxnId="{26165979-AF0A-4873-A960-71688030C0CA}">
      <dgm:prSet/>
      <dgm:spPr/>
      <dgm:t>
        <a:bodyPr/>
        <a:lstStyle/>
        <a:p>
          <a:endParaRPr lang="fr-FR" sz="2400">
            <a:latin typeface="Times New Roman" panose="02020603050405020304" pitchFamily="18" charset="0"/>
            <a:cs typeface="Times New Roman" panose="02020603050405020304" pitchFamily="18" charset="0"/>
          </a:endParaRPr>
        </a:p>
      </dgm:t>
    </dgm:pt>
    <dgm:pt modelId="{77CDC4D9-C2F0-4EEC-A436-329512B0D1F0}" type="sibTrans" cxnId="{26165979-AF0A-4873-A960-71688030C0CA}">
      <dgm:prSet/>
      <dgm:spPr/>
      <dgm:t>
        <a:bodyPr/>
        <a:lstStyle/>
        <a:p>
          <a:endParaRPr lang="fr-FR" sz="2400">
            <a:latin typeface="Times New Roman" panose="02020603050405020304" pitchFamily="18" charset="0"/>
            <a:cs typeface="Times New Roman" panose="02020603050405020304" pitchFamily="18" charset="0"/>
          </a:endParaRPr>
        </a:p>
      </dgm:t>
    </dgm:pt>
    <dgm:pt modelId="{D563E411-937B-4B10-A54F-E5D2F0E31CDC}">
      <dgm:prSet phldrT="[Texte]" custT="1"/>
      <dgm:spPr>
        <a:xfrm rot="5400000">
          <a:off x="-145201" y="3035042"/>
          <a:ext cx="661645" cy="371243"/>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fr-FR" sz="2400" dirty="0">
              <a:solidFill>
                <a:sysClr val="window" lastClr="FFFFFF"/>
              </a:solidFill>
              <a:latin typeface="Times New Roman" panose="02020603050405020304" pitchFamily="18" charset="0"/>
              <a:ea typeface="+mn-ea"/>
              <a:cs typeface="Times New Roman" panose="02020603050405020304" pitchFamily="18" charset="0"/>
            </a:rPr>
            <a:t>5</a:t>
          </a:r>
        </a:p>
      </dgm:t>
    </dgm:pt>
    <dgm:pt modelId="{6BBC782F-9DE4-4C4C-B601-8539C77BCC2A}" type="parTrans" cxnId="{58FE9951-9D84-4201-B9A1-FFD974348D08}">
      <dgm:prSet/>
      <dgm:spPr/>
      <dgm:t>
        <a:bodyPr/>
        <a:lstStyle/>
        <a:p>
          <a:endParaRPr lang="fr-FR" sz="2400">
            <a:latin typeface="Times New Roman" panose="02020603050405020304" pitchFamily="18" charset="0"/>
            <a:cs typeface="Times New Roman" panose="02020603050405020304" pitchFamily="18" charset="0"/>
          </a:endParaRPr>
        </a:p>
      </dgm:t>
    </dgm:pt>
    <dgm:pt modelId="{CC79037D-D3F0-43BE-B24C-635B0EC676A6}" type="sibTrans" cxnId="{58FE9951-9D84-4201-B9A1-FFD974348D08}">
      <dgm:prSet/>
      <dgm:spPr/>
      <dgm:t>
        <a:bodyPr/>
        <a:lstStyle/>
        <a:p>
          <a:endParaRPr lang="fr-FR" sz="2400">
            <a:latin typeface="Times New Roman" panose="02020603050405020304" pitchFamily="18" charset="0"/>
            <a:cs typeface="Times New Roman" panose="02020603050405020304" pitchFamily="18" charset="0"/>
          </a:endParaRPr>
        </a:p>
      </dgm:t>
    </dgm:pt>
    <dgm:pt modelId="{D0143BDD-3AA4-4831-B261-353B0FB35E26}">
      <dgm:prSet phldrT="[Texte]" custT="1"/>
      <dgm:spPr>
        <a:xfrm rot="5400000">
          <a:off x="-156441" y="3648807"/>
          <a:ext cx="684127" cy="371243"/>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fr-FR" sz="2400" dirty="0">
              <a:solidFill>
                <a:sysClr val="window" lastClr="FFFFFF"/>
              </a:solidFill>
              <a:latin typeface="Times New Roman" panose="02020603050405020304" pitchFamily="18" charset="0"/>
              <a:ea typeface="+mn-ea"/>
              <a:cs typeface="Times New Roman" panose="02020603050405020304" pitchFamily="18" charset="0"/>
            </a:rPr>
            <a:t>6</a:t>
          </a:r>
        </a:p>
      </dgm:t>
    </dgm:pt>
    <dgm:pt modelId="{37976FF6-F0BE-4B5C-9D12-A08D27A27807}" type="parTrans" cxnId="{09DBA32D-C6C8-4A46-8E91-F06B1C7FAC16}">
      <dgm:prSet/>
      <dgm:spPr/>
      <dgm:t>
        <a:bodyPr/>
        <a:lstStyle/>
        <a:p>
          <a:endParaRPr lang="fr-FR" sz="2400">
            <a:latin typeface="Times New Roman" panose="02020603050405020304" pitchFamily="18" charset="0"/>
            <a:cs typeface="Times New Roman" panose="02020603050405020304" pitchFamily="18" charset="0"/>
          </a:endParaRPr>
        </a:p>
      </dgm:t>
    </dgm:pt>
    <dgm:pt modelId="{C76618E0-F9B2-4E60-8E81-8DC22AF1CAB2}" type="sibTrans" cxnId="{09DBA32D-C6C8-4A46-8E91-F06B1C7FAC16}">
      <dgm:prSet/>
      <dgm:spPr/>
      <dgm:t>
        <a:bodyPr/>
        <a:lstStyle/>
        <a:p>
          <a:endParaRPr lang="fr-FR" sz="2400">
            <a:latin typeface="Times New Roman" panose="02020603050405020304" pitchFamily="18" charset="0"/>
            <a:cs typeface="Times New Roman" panose="02020603050405020304" pitchFamily="18" charset="0"/>
          </a:endParaRPr>
        </a:p>
      </dgm:t>
    </dgm:pt>
    <dgm:pt modelId="{C1314103-AFAB-4C48-A1CE-2DBD3F0E5116}">
      <dgm:prSet custT="1"/>
      <dgm:spPr>
        <a:xfrm rot="5400000">
          <a:off x="4896075" y="-4393755"/>
          <a:ext cx="344725" cy="927666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fr-FR" sz="24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INTRODUCTION</a:t>
          </a:r>
        </a:p>
      </dgm:t>
    </dgm:pt>
    <dgm:pt modelId="{70244D29-F9F9-4B73-B177-9BAAA81A025A}" type="parTrans" cxnId="{86C20B4B-A0CA-4478-9D38-9A993CEAF8E6}">
      <dgm:prSet/>
      <dgm:spPr/>
      <dgm:t>
        <a:bodyPr/>
        <a:lstStyle/>
        <a:p>
          <a:endParaRPr lang="fr-FR" sz="2400">
            <a:latin typeface="Times New Roman" panose="02020603050405020304" pitchFamily="18" charset="0"/>
            <a:cs typeface="Times New Roman" panose="02020603050405020304" pitchFamily="18" charset="0"/>
          </a:endParaRPr>
        </a:p>
      </dgm:t>
    </dgm:pt>
    <dgm:pt modelId="{6278243B-2347-474F-B7E2-092B09B766BB}" type="sibTrans" cxnId="{86C20B4B-A0CA-4478-9D38-9A993CEAF8E6}">
      <dgm:prSet/>
      <dgm:spPr/>
      <dgm:t>
        <a:bodyPr/>
        <a:lstStyle/>
        <a:p>
          <a:endParaRPr lang="fr-FR" sz="2400">
            <a:latin typeface="Times New Roman" panose="02020603050405020304" pitchFamily="18" charset="0"/>
            <a:cs typeface="Times New Roman" panose="02020603050405020304" pitchFamily="18" charset="0"/>
          </a:endParaRPr>
        </a:p>
      </dgm:t>
    </dgm:pt>
    <dgm:pt modelId="{2175C95D-9BB7-4A90-8D74-1776E24DEC58}">
      <dgm:prSet custT="1"/>
      <dgm:spPr>
        <a:xfrm rot="5400000">
          <a:off x="5271058" y="-3691071"/>
          <a:ext cx="344725" cy="10144356"/>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fr-FR" sz="24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EVOLUTION DE L’ACTIVITE</a:t>
          </a:r>
        </a:p>
      </dgm:t>
    </dgm:pt>
    <dgm:pt modelId="{6DEFB87C-FA01-4823-935C-33D0193684BC}" type="parTrans" cxnId="{47720E2F-9B2E-49F8-BC6B-BD17698EF5CA}">
      <dgm:prSet/>
      <dgm:spPr/>
      <dgm:t>
        <a:bodyPr/>
        <a:lstStyle/>
        <a:p>
          <a:endParaRPr lang="fr-FR" sz="2400">
            <a:latin typeface="Times New Roman" panose="02020603050405020304" pitchFamily="18" charset="0"/>
            <a:cs typeface="Times New Roman" panose="02020603050405020304" pitchFamily="18" charset="0"/>
          </a:endParaRPr>
        </a:p>
      </dgm:t>
    </dgm:pt>
    <dgm:pt modelId="{004D71C1-02BC-4866-B700-A91271F8EC75}" type="sibTrans" cxnId="{47720E2F-9B2E-49F8-BC6B-BD17698EF5CA}">
      <dgm:prSet/>
      <dgm:spPr/>
      <dgm:t>
        <a:bodyPr/>
        <a:lstStyle/>
        <a:p>
          <a:endParaRPr lang="fr-FR" sz="2400">
            <a:latin typeface="Times New Roman" panose="02020603050405020304" pitchFamily="18" charset="0"/>
            <a:cs typeface="Times New Roman" panose="02020603050405020304" pitchFamily="18" charset="0"/>
          </a:endParaRPr>
        </a:p>
      </dgm:t>
    </dgm:pt>
    <dgm:pt modelId="{498B3104-25F1-4623-A37D-BA44DC4753DF}">
      <dgm:prSet custT="1"/>
      <dgm:spPr>
        <a:xfrm rot="5400000">
          <a:off x="5271058" y="-3110855"/>
          <a:ext cx="344725" cy="10144356"/>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fr-FR" sz="24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SOUSCRIPTEURS AUX PRODUITS DE MONNAIE ELECTRONIQUE</a:t>
          </a:r>
        </a:p>
      </dgm:t>
    </dgm:pt>
    <dgm:pt modelId="{1508D931-EA24-4F8C-87C8-9D715DACB63F}" type="parTrans" cxnId="{825F5C0C-86F9-4CA3-B044-A52B8B83A3A7}">
      <dgm:prSet/>
      <dgm:spPr/>
      <dgm:t>
        <a:bodyPr/>
        <a:lstStyle/>
        <a:p>
          <a:endParaRPr lang="fr-FR" sz="2400">
            <a:latin typeface="Times New Roman" panose="02020603050405020304" pitchFamily="18" charset="0"/>
            <a:cs typeface="Times New Roman" panose="02020603050405020304" pitchFamily="18" charset="0"/>
          </a:endParaRPr>
        </a:p>
      </dgm:t>
    </dgm:pt>
    <dgm:pt modelId="{72D7D4CC-DD1F-423A-8939-8D09A864D059}" type="sibTrans" cxnId="{825F5C0C-86F9-4CA3-B044-A52B8B83A3A7}">
      <dgm:prSet/>
      <dgm:spPr/>
      <dgm:t>
        <a:bodyPr/>
        <a:lstStyle/>
        <a:p>
          <a:endParaRPr lang="fr-FR" sz="2400">
            <a:latin typeface="Times New Roman" panose="02020603050405020304" pitchFamily="18" charset="0"/>
            <a:cs typeface="Times New Roman" panose="02020603050405020304" pitchFamily="18" charset="0"/>
          </a:endParaRPr>
        </a:p>
      </dgm:t>
    </dgm:pt>
    <dgm:pt modelId="{1E231151-2ACB-4D38-890E-3F021A25F0F0}">
      <dgm:prSet custT="1"/>
      <dgm:spPr>
        <a:xfrm rot="5400000">
          <a:off x="5271058" y="-2532302"/>
          <a:ext cx="344725" cy="10144356"/>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fr-FR" sz="24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TRANSACTIONS DE MONNAIE ELECTRONIQUE</a:t>
          </a:r>
        </a:p>
      </dgm:t>
    </dgm:pt>
    <dgm:pt modelId="{34B8BFB3-000A-4DE7-9780-ECD145E71E54}" type="parTrans" cxnId="{AA817163-516E-455C-958A-31E28002EC33}">
      <dgm:prSet/>
      <dgm:spPr/>
      <dgm:t>
        <a:bodyPr/>
        <a:lstStyle/>
        <a:p>
          <a:endParaRPr lang="fr-FR" sz="2400">
            <a:latin typeface="Times New Roman" panose="02020603050405020304" pitchFamily="18" charset="0"/>
            <a:cs typeface="Times New Roman" panose="02020603050405020304" pitchFamily="18" charset="0"/>
          </a:endParaRPr>
        </a:p>
      </dgm:t>
    </dgm:pt>
    <dgm:pt modelId="{BFE6D4D3-88D1-499F-9985-0D05B1F30C22}" type="sibTrans" cxnId="{AA817163-516E-455C-958A-31E28002EC33}">
      <dgm:prSet/>
      <dgm:spPr/>
      <dgm:t>
        <a:bodyPr/>
        <a:lstStyle/>
        <a:p>
          <a:endParaRPr lang="fr-FR" sz="2400">
            <a:latin typeface="Times New Roman" panose="02020603050405020304" pitchFamily="18" charset="0"/>
            <a:cs typeface="Times New Roman" panose="02020603050405020304" pitchFamily="18" charset="0"/>
          </a:endParaRPr>
        </a:p>
      </dgm:t>
    </dgm:pt>
    <dgm:pt modelId="{149A3454-9535-4520-89DA-9256CBA8A817}">
      <dgm:prSet custT="1"/>
      <dgm:spPr>
        <a:xfrm rot="5400000">
          <a:off x="5271058" y="-1944325"/>
          <a:ext cx="344725" cy="10144356"/>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fr-FR" sz="24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PAIEMENTS PAR MONNAIE ELECTRONIQUE</a:t>
          </a:r>
        </a:p>
      </dgm:t>
    </dgm:pt>
    <dgm:pt modelId="{841D9D71-F8B0-41C5-83DE-D4AE95615B42}" type="parTrans" cxnId="{E0ACBC86-5435-4C8E-946B-BE7699E3396D}">
      <dgm:prSet/>
      <dgm:spPr/>
      <dgm:t>
        <a:bodyPr/>
        <a:lstStyle/>
        <a:p>
          <a:endParaRPr lang="fr-FR" sz="2400">
            <a:latin typeface="Times New Roman" panose="02020603050405020304" pitchFamily="18" charset="0"/>
            <a:cs typeface="Times New Roman" panose="02020603050405020304" pitchFamily="18" charset="0"/>
          </a:endParaRPr>
        </a:p>
      </dgm:t>
    </dgm:pt>
    <dgm:pt modelId="{25D16831-472E-4ECE-8F10-3426AD334B08}" type="sibTrans" cxnId="{E0ACBC86-5435-4C8E-946B-BE7699E3396D}">
      <dgm:prSet/>
      <dgm:spPr/>
      <dgm:t>
        <a:bodyPr/>
        <a:lstStyle/>
        <a:p>
          <a:endParaRPr lang="fr-FR" sz="2400">
            <a:latin typeface="Times New Roman" panose="02020603050405020304" pitchFamily="18" charset="0"/>
            <a:cs typeface="Times New Roman" panose="02020603050405020304" pitchFamily="18" charset="0"/>
          </a:endParaRPr>
        </a:p>
      </dgm:t>
    </dgm:pt>
    <dgm:pt modelId="{43E81079-1774-44E8-98E9-CFD78FCC9F88}">
      <dgm:prSet custT="1"/>
      <dgm:spPr>
        <a:xfrm rot="5400000">
          <a:off x="-156502" y="4273875"/>
          <a:ext cx="684249" cy="371243"/>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fr-FR" sz="2400" dirty="0">
              <a:solidFill>
                <a:sysClr val="window" lastClr="FFFFFF"/>
              </a:solidFill>
              <a:latin typeface="Times New Roman" panose="02020603050405020304" pitchFamily="18" charset="0"/>
              <a:ea typeface="+mn-ea"/>
              <a:cs typeface="Times New Roman" panose="02020603050405020304" pitchFamily="18" charset="0"/>
            </a:rPr>
            <a:t>7</a:t>
          </a:r>
        </a:p>
      </dgm:t>
    </dgm:pt>
    <dgm:pt modelId="{A2F6A370-F09F-4E9D-9531-40D328A8C6A6}" type="parTrans" cxnId="{F5EB8C4B-A3B4-4DE3-982C-A703DCADB6EE}">
      <dgm:prSet/>
      <dgm:spPr/>
      <dgm:t>
        <a:bodyPr/>
        <a:lstStyle/>
        <a:p>
          <a:endParaRPr lang="fr-FR" sz="2400">
            <a:latin typeface="Times New Roman" panose="02020603050405020304" pitchFamily="18" charset="0"/>
            <a:cs typeface="Times New Roman" panose="02020603050405020304" pitchFamily="18" charset="0"/>
          </a:endParaRPr>
        </a:p>
      </dgm:t>
    </dgm:pt>
    <dgm:pt modelId="{9EAB51CD-640A-4B8C-A525-F1490C307D88}" type="sibTrans" cxnId="{F5EB8C4B-A3B4-4DE3-982C-A703DCADB6EE}">
      <dgm:prSet/>
      <dgm:spPr/>
      <dgm:t>
        <a:bodyPr/>
        <a:lstStyle/>
        <a:p>
          <a:endParaRPr lang="fr-FR" sz="2400">
            <a:latin typeface="Times New Roman" panose="02020603050405020304" pitchFamily="18" charset="0"/>
            <a:cs typeface="Times New Roman" panose="02020603050405020304" pitchFamily="18" charset="0"/>
          </a:endParaRPr>
        </a:p>
      </dgm:t>
    </dgm:pt>
    <dgm:pt modelId="{B28D9A8F-A5FC-4237-9AA8-FFDC597B1C51}">
      <dgm:prSet custT="1"/>
      <dgm:spPr>
        <a:xfrm rot="5400000">
          <a:off x="5271058" y="-1330559"/>
          <a:ext cx="344725" cy="10144356"/>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fr-FR" sz="24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USAGE DES CARTES PREPAYEES</a:t>
          </a:r>
        </a:p>
      </dgm:t>
    </dgm:pt>
    <dgm:pt modelId="{C7453A34-1289-41D8-8ECA-FF5C446162EC}" type="parTrans" cxnId="{40E50006-544D-4F5F-81B6-E65F35D8FC3B}">
      <dgm:prSet/>
      <dgm:spPr/>
      <dgm:t>
        <a:bodyPr/>
        <a:lstStyle/>
        <a:p>
          <a:endParaRPr lang="fr-FR" sz="2400">
            <a:latin typeface="Times New Roman" panose="02020603050405020304" pitchFamily="18" charset="0"/>
            <a:cs typeface="Times New Roman" panose="02020603050405020304" pitchFamily="18" charset="0"/>
          </a:endParaRPr>
        </a:p>
      </dgm:t>
    </dgm:pt>
    <dgm:pt modelId="{0D547C2F-60E7-459E-8AC2-BC3EC1516B2A}" type="sibTrans" cxnId="{40E50006-544D-4F5F-81B6-E65F35D8FC3B}">
      <dgm:prSet/>
      <dgm:spPr/>
      <dgm:t>
        <a:bodyPr/>
        <a:lstStyle/>
        <a:p>
          <a:endParaRPr lang="fr-FR" sz="2400">
            <a:latin typeface="Times New Roman" panose="02020603050405020304" pitchFamily="18" charset="0"/>
            <a:cs typeface="Times New Roman" panose="02020603050405020304" pitchFamily="18" charset="0"/>
          </a:endParaRPr>
        </a:p>
      </dgm:t>
    </dgm:pt>
    <dgm:pt modelId="{051E95AA-CCFC-4CFC-8840-0FD31A01A76B}">
      <dgm:prSet custT="1"/>
      <dgm:spPr>
        <a:xfrm rot="5400000">
          <a:off x="5271058" y="-705492"/>
          <a:ext cx="344725" cy="10144356"/>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fr-FR" sz="24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AUTRES PROBLEMATIQUES</a:t>
          </a:r>
        </a:p>
      </dgm:t>
    </dgm:pt>
    <dgm:pt modelId="{5FF48557-A317-45D5-86DC-9CCC4FFE11A4}" type="parTrans" cxnId="{3211D8D3-1EC7-4A8A-816C-429C90C1D68A}">
      <dgm:prSet/>
      <dgm:spPr/>
      <dgm:t>
        <a:bodyPr/>
        <a:lstStyle/>
        <a:p>
          <a:endParaRPr lang="fr-FR" sz="2400">
            <a:latin typeface="Times New Roman" panose="02020603050405020304" pitchFamily="18" charset="0"/>
            <a:cs typeface="Times New Roman" panose="02020603050405020304" pitchFamily="18" charset="0"/>
          </a:endParaRPr>
        </a:p>
      </dgm:t>
    </dgm:pt>
    <dgm:pt modelId="{96457BFF-E322-4FA6-8A45-18A7E30D1ABD}" type="sibTrans" cxnId="{3211D8D3-1EC7-4A8A-816C-429C90C1D68A}">
      <dgm:prSet/>
      <dgm:spPr/>
      <dgm:t>
        <a:bodyPr/>
        <a:lstStyle/>
        <a:p>
          <a:endParaRPr lang="fr-FR" sz="2400">
            <a:latin typeface="Times New Roman" panose="02020603050405020304" pitchFamily="18" charset="0"/>
            <a:cs typeface="Times New Roman" panose="02020603050405020304" pitchFamily="18" charset="0"/>
          </a:endParaRPr>
        </a:p>
      </dgm:t>
    </dgm:pt>
    <dgm:pt modelId="{A63D4580-953A-4726-89ED-FA6A2392BD35}">
      <dgm:prSet phldrT="[Texte]" custT="1"/>
      <dgm:spPr>
        <a:xfrm rot="5400000">
          <a:off x="-79552" y="83293"/>
          <a:ext cx="530347" cy="371243"/>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pPr>
            <a:buNone/>
          </a:pPr>
          <a:r>
            <a:rPr lang="fr-FR" sz="2400" dirty="0">
              <a:solidFill>
                <a:sysClr val="window" lastClr="FFFFFF"/>
              </a:solidFill>
              <a:latin typeface="Times New Roman" panose="02020603050405020304" pitchFamily="18" charset="0"/>
              <a:ea typeface="+mn-ea"/>
              <a:cs typeface="Times New Roman" panose="02020603050405020304" pitchFamily="18" charset="0"/>
            </a:rPr>
            <a:t>.</a:t>
          </a:r>
        </a:p>
      </dgm:t>
    </dgm:pt>
    <dgm:pt modelId="{687C21BB-97E2-4550-AF32-39A5F8DAFE77}" type="sibTrans" cxnId="{76D2F09E-A2A1-4351-BF66-F4EDE431132B}">
      <dgm:prSet/>
      <dgm:spPr/>
      <dgm:t>
        <a:bodyPr/>
        <a:lstStyle/>
        <a:p>
          <a:endParaRPr lang="fr-FR" sz="2400">
            <a:latin typeface="Times New Roman" panose="02020603050405020304" pitchFamily="18" charset="0"/>
            <a:cs typeface="Times New Roman" panose="02020603050405020304" pitchFamily="18" charset="0"/>
          </a:endParaRPr>
        </a:p>
      </dgm:t>
    </dgm:pt>
    <dgm:pt modelId="{8B59A11C-FC91-4B33-BFA9-D1A5D280FE2F}" type="parTrans" cxnId="{76D2F09E-A2A1-4351-BF66-F4EDE431132B}">
      <dgm:prSet/>
      <dgm:spPr/>
      <dgm:t>
        <a:bodyPr/>
        <a:lstStyle/>
        <a:p>
          <a:endParaRPr lang="fr-FR" sz="2400">
            <a:latin typeface="Times New Roman" panose="02020603050405020304" pitchFamily="18" charset="0"/>
            <a:cs typeface="Times New Roman" panose="02020603050405020304" pitchFamily="18" charset="0"/>
          </a:endParaRPr>
        </a:p>
      </dgm:t>
    </dgm:pt>
    <dgm:pt modelId="{28FF098D-D900-4092-A74C-71FDC05854FA}" type="pres">
      <dgm:prSet presAssocID="{37755906-5487-4799-8916-77EEDBA82267}" presName="linearFlow" presStyleCnt="0">
        <dgm:presLayoutVars>
          <dgm:dir/>
          <dgm:animLvl val="lvl"/>
          <dgm:resizeHandles val="exact"/>
        </dgm:presLayoutVars>
      </dgm:prSet>
      <dgm:spPr/>
    </dgm:pt>
    <dgm:pt modelId="{DAAA50B5-4757-412D-A4D6-7648E9D21436}" type="pres">
      <dgm:prSet presAssocID="{A63D4580-953A-4726-89ED-FA6A2392BD35}" presName="composite" presStyleCnt="0"/>
      <dgm:spPr/>
    </dgm:pt>
    <dgm:pt modelId="{EEA4C29F-43DA-45AF-99D2-67CF6AFE451F}" type="pres">
      <dgm:prSet presAssocID="{A63D4580-953A-4726-89ED-FA6A2392BD35}" presName="parentText" presStyleLbl="alignNode1" presStyleIdx="0" presStyleCnt="8">
        <dgm:presLayoutVars>
          <dgm:chMax val="1"/>
          <dgm:bulletEnabled val="1"/>
        </dgm:presLayoutVars>
      </dgm:prSet>
      <dgm:spPr/>
    </dgm:pt>
    <dgm:pt modelId="{51A45E53-4615-4105-9744-88404E497BE4}" type="pres">
      <dgm:prSet presAssocID="{A63D4580-953A-4726-89ED-FA6A2392BD35}" presName="descendantText" presStyleLbl="alignAcc1" presStyleIdx="0" presStyleCnt="8" custScaleX="97475" custLinFactNeighborX="-644" custLinFactNeighborY="19863">
        <dgm:presLayoutVars>
          <dgm:bulletEnabled val="1"/>
        </dgm:presLayoutVars>
      </dgm:prSet>
      <dgm:spPr/>
    </dgm:pt>
    <dgm:pt modelId="{1616AE8C-D21A-4C16-9BFB-BB08B7F2E893}" type="pres">
      <dgm:prSet presAssocID="{687C21BB-97E2-4550-AF32-39A5F8DAFE77}" presName="sp" presStyleCnt="0"/>
      <dgm:spPr/>
    </dgm:pt>
    <dgm:pt modelId="{04CB23F0-AE55-47BD-B717-953F4FD83222}" type="pres">
      <dgm:prSet presAssocID="{0451E0A6-54E1-4844-9AEA-8F730F24D217}" presName="composite" presStyleCnt="0"/>
      <dgm:spPr/>
    </dgm:pt>
    <dgm:pt modelId="{BCBF101E-FE1C-46CB-BE88-D09CF15E1D82}" type="pres">
      <dgm:prSet presAssocID="{0451E0A6-54E1-4844-9AEA-8F730F24D217}" presName="parentText" presStyleLbl="alignNode1" presStyleIdx="1" presStyleCnt="8" custScaleY="139556">
        <dgm:presLayoutVars>
          <dgm:chMax val="1"/>
          <dgm:bulletEnabled val="1"/>
        </dgm:presLayoutVars>
      </dgm:prSet>
      <dgm:spPr/>
    </dgm:pt>
    <dgm:pt modelId="{D59EC533-19DC-49CD-A5C8-CD1B31A98A7C}" type="pres">
      <dgm:prSet presAssocID="{0451E0A6-54E1-4844-9AEA-8F730F24D217}" presName="descendantText" presStyleLbl="alignAcc1" presStyleIdx="1" presStyleCnt="8">
        <dgm:presLayoutVars>
          <dgm:bulletEnabled val="1"/>
        </dgm:presLayoutVars>
      </dgm:prSet>
      <dgm:spPr/>
    </dgm:pt>
    <dgm:pt modelId="{A367CFB6-98C1-4CC4-814E-BF910B0058A2}" type="pres">
      <dgm:prSet presAssocID="{6A80F1EE-17FC-46AF-A95C-F247B3636474}" presName="sp" presStyleCnt="0"/>
      <dgm:spPr/>
    </dgm:pt>
    <dgm:pt modelId="{76D13AF4-23D1-45F4-81F7-703FAF51CE02}" type="pres">
      <dgm:prSet presAssocID="{B270A794-3F44-4ADB-BC59-CC243880D70B}" presName="composite" presStyleCnt="0"/>
      <dgm:spPr/>
    </dgm:pt>
    <dgm:pt modelId="{21BB62E5-504D-4588-90C6-D7EEF59AD146}" type="pres">
      <dgm:prSet presAssocID="{B270A794-3F44-4ADB-BC59-CC243880D70B}" presName="parentText" presStyleLbl="alignNode1" presStyleIdx="2" presStyleCnt="8" custScaleY="119898">
        <dgm:presLayoutVars>
          <dgm:chMax val="1"/>
          <dgm:bulletEnabled val="1"/>
        </dgm:presLayoutVars>
      </dgm:prSet>
      <dgm:spPr/>
    </dgm:pt>
    <dgm:pt modelId="{C392E129-1F41-4911-BFAA-1F18F37BFE2B}" type="pres">
      <dgm:prSet presAssocID="{B270A794-3F44-4ADB-BC59-CC243880D70B}" presName="descendantText" presStyleLbl="alignAcc1" presStyleIdx="2" presStyleCnt="8">
        <dgm:presLayoutVars>
          <dgm:bulletEnabled val="1"/>
        </dgm:presLayoutVars>
      </dgm:prSet>
      <dgm:spPr/>
    </dgm:pt>
    <dgm:pt modelId="{CD19FE9B-CBDA-443E-BFDB-1AF72E2A31EC}" type="pres">
      <dgm:prSet presAssocID="{4CB32C7E-4001-4A07-8937-E9EB054B0693}" presName="sp" presStyleCnt="0"/>
      <dgm:spPr/>
    </dgm:pt>
    <dgm:pt modelId="{42945BCA-A1AE-49E7-A545-D3B0144D0496}" type="pres">
      <dgm:prSet presAssocID="{D2B7B6D2-A1C5-4973-A515-5C3DFAACB8BC}" presName="composite" presStyleCnt="0"/>
      <dgm:spPr/>
    </dgm:pt>
    <dgm:pt modelId="{7F865A0B-04E2-4D84-8DA8-F79F67A51DD5}" type="pres">
      <dgm:prSet presAssocID="{D2B7B6D2-A1C5-4973-A515-5C3DFAACB8BC}" presName="parentText" presStyleLbl="alignNode1" presStyleIdx="3" presStyleCnt="8" custScaleY="121203">
        <dgm:presLayoutVars>
          <dgm:chMax val="1"/>
          <dgm:bulletEnabled val="1"/>
        </dgm:presLayoutVars>
      </dgm:prSet>
      <dgm:spPr/>
    </dgm:pt>
    <dgm:pt modelId="{CD5CF0C5-3042-4084-A464-D44757CB385C}" type="pres">
      <dgm:prSet presAssocID="{D2B7B6D2-A1C5-4973-A515-5C3DFAACB8BC}" presName="descendantText" presStyleLbl="alignAcc1" presStyleIdx="3" presStyleCnt="8">
        <dgm:presLayoutVars>
          <dgm:bulletEnabled val="1"/>
        </dgm:presLayoutVars>
      </dgm:prSet>
      <dgm:spPr/>
    </dgm:pt>
    <dgm:pt modelId="{921626BC-E4F7-4EDD-9A9E-C0178AB457E0}" type="pres">
      <dgm:prSet presAssocID="{15AD07CD-FE5B-4964-B677-E218945ED8D0}" presName="sp" presStyleCnt="0"/>
      <dgm:spPr/>
    </dgm:pt>
    <dgm:pt modelId="{9A598F9F-31FC-45E4-B801-9A2A9D6BAB11}" type="pres">
      <dgm:prSet presAssocID="{BC3EF277-FF7B-4F83-A45D-31F13ED9F382}" presName="composite" presStyleCnt="0"/>
      <dgm:spPr/>
    </dgm:pt>
    <dgm:pt modelId="{DCA1685A-AAC9-4526-B277-2B9B29B6B8A1}" type="pres">
      <dgm:prSet presAssocID="{BC3EF277-FF7B-4F83-A45D-31F13ED9F382}" presName="parentText" presStyleLbl="alignNode1" presStyleIdx="4" presStyleCnt="8" custScaleY="119271">
        <dgm:presLayoutVars>
          <dgm:chMax val="1"/>
          <dgm:bulletEnabled val="1"/>
        </dgm:presLayoutVars>
      </dgm:prSet>
      <dgm:spPr/>
    </dgm:pt>
    <dgm:pt modelId="{1E07372B-22BB-4565-8D38-3999FE77314E}" type="pres">
      <dgm:prSet presAssocID="{BC3EF277-FF7B-4F83-A45D-31F13ED9F382}" presName="descendantText" presStyleLbl="alignAcc1" presStyleIdx="4" presStyleCnt="8">
        <dgm:presLayoutVars>
          <dgm:bulletEnabled val="1"/>
        </dgm:presLayoutVars>
      </dgm:prSet>
      <dgm:spPr/>
    </dgm:pt>
    <dgm:pt modelId="{55A4B7FD-1DCF-47FB-A5A4-A46C622C3159}" type="pres">
      <dgm:prSet presAssocID="{77CDC4D9-C2F0-4EEC-A436-329512B0D1F0}" presName="sp" presStyleCnt="0"/>
      <dgm:spPr/>
    </dgm:pt>
    <dgm:pt modelId="{519CC864-FABB-4B59-8E0E-CD16802A34AF}" type="pres">
      <dgm:prSet presAssocID="{D563E411-937B-4B10-A54F-E5D2F0E31CDC}" presName="composite" presStyleCnt="0"/>
      <dgm:spPr/>
    </dgm:pt>
    <dgm:pt modelId="{AC2F71FB-DA87-40ED-9953-A4AD884E0F19}" type="pres">
      <dgm:prSet presAssocID="{D563E411-937B-4B10-A54F-E5D2F0E31CDC}" presName="parentText" presStyleLbl="alignNode1" presStyleIdx="5" presStyleCnt="8" custScaleY="124757">
        <dgm:presLayoutVars>
          <dgm:chMax val="1"/>
          <dgm:bulletEnabled val="1"/>
        </dgm:presLayoutVars>
      </dgm:prSet>
      <dgm:spPr/>
    </dgm:pt>
    <dgm:pt modelId="{836CC8DF-922E-49B9-8F44-56D6985AC318}" type="pres">
      <dgm:prSet presAssocID="{D563E411-937B-4B10-A54F-E5D2F0E31CDC}" presName="descendantText" presStyleLbl="alignAcc1" presStyleIdx="5" presStyleCnt="8">
        <dgm:presLayoutVars>
          <dgm:bulletEnabled val="1"/>
        </dgm:presLayoutVars>
      </dgm:prSet>
      <dgm:spPr/>
    </dgm:pt>
    <dgm:pt modelId="{AB156375-A1A8-4475-A909-B8D43F9D02C9}" type="pres">
      <dgm:prSet presAssocID="{CC79037D-D3F0-43BE-B24C-635B0EC676A6}" presName="sp" presStyleCnt="0"/>
      <dgm:spPr/>
    </dgm:pt>
    <dgm:pt modelId="{45B3B663-947B-4431-8AA6-B24E9490B2FD}" type="pres">
      <dgm:prSet presAssocID="{D0143BDD-3AA4-4831-B261-353B0FB35E26}" presName="composite" presStyleCnt="0"/>
      <dgm:spPr/>
    </dgm:pt>
    <dgm:pt modelId="{0AB751D9-1971-4952-9763-779962E55F24}" type="pres">
      <dgm:prSet presAssocID="{D0143BDD-3AA4-4831-B261-353B0FB35E26}" presName="parentText" presStyleLbl="alignNode1" presStyleIdx="6" presStyleCnt="8" custScaleY="128996">
        <dgm:presLayoutVars>
          <dgm:chMax val="1"/>
          <dgm:bulletEnabled val="1"/>
        </dgm:presLayoutVars>
      </dgm:prSet>
      <dgm:spPr/>
    </dgm:pt>
    <dgm:pt modelId="{5BB30766-B6A7-4070-8A13-C8362D32337D}" type="pres">
      <dgm:prSet presAssocID="{D0143BDD-3AA4-4831-B261-353B0FB35E26}" presName="descendantText" presStyleLbl="alignAcc1" presStyleIdx="6" presStyleCnt="8">
        <dgm:presLayoutVars>
          <dgm:bulletEnabled val="1"/>
        </dgm:presLayoutVars>
      </dgm:prSet>
      <dgm:spPr/>
    </dgm:pt>
    <dgm:pt modelId="{EBE6B554-8AA6-4509-9CB2-0B8E6D49ECFF}" type="pres">
      <dgm:prSet presAssocID="{C76618E0-F9B2-4E60-8E81-8DC22AF1CAB2}" presName="sp" presStyleCnt="0"/>
      <dgm:spPr/>
    </dgm:pt>
    <dgm:pt modelId="{531B7509-DFE4-44A5-8ABD-AFAF4E5726F5}" type="pres">
      <dgm:prSet presAssocID="{43E81079-1774-44E8-98E9-CFD78FCC9F88}" presName="composite" presStyleCnt="0"/>
      <dgm:spPr/>
    </dgm:pt>
    <dgm:pt modelId="{993E5094-7905-485B-9BD4-3A402A4D4FB3}" type="pres">
      <dgm:prSet presAssocID="{43E81079-1774-44E8-98E9-CFD78FCC9F88}" presName="parentText" presStyleLbl="alignNode1" presStyleIdx="7" presStyleCnt="8" custScaleY="129019">
        <dgm:presLayoutVars>
          <dgm:chMax val="1"/>
          <dgm:bulletEnabled val="1"/>
        </dgm:presLayoutVars>
      </dgm:prSet>
      <dgm:spPr/>
    </dgm:pt>
    <dgm:pt modelId="{8F04120E-6AEC-4E6A-870E-76DB8816D5AE}" type="pres">
      <dgm:prSet presAssocID="{43E81079-1774-44E8-98E9-CFD78FCC9F88}" presName="descendantText" presStyleLbl="alignAcc1" presStyleIdx="7" presStyleCnt="8">
        <dgm:presLayoutVars>
          <dgm:bulletEnabled val="1"/>
        </dgm:presLayoutVars>
      </dgm:prSet>
      <dgm:spPr/>
    </dgm:pt>
  </dgm:ptLst>
  <dgm:cxnLst>
    <dgm:cxn modelId="{191E8305-D410-4D0C-B006-3FE75BFF3463}" type="presOf" srcId="{A63D4580-953A-4726-89ED-FA6A2392BD35}" destId="{EEA4C29F-43DA-45AF-99D2-67CF6AFE451F}" srcOrd="0" destOrd="0" presId="urn:microsoft.com/office/officeart/2005/8/layout/chevron2"/>
    <dgm:cxn modelId="{40E50006-544D-4F5F-81B6-E65F35D8FC3B}" srcId="{D0143BDD-3AA4-4831-B261-353B0FB35E26}" destId="{B28D9A8F-A5FC-4237-9AA8-FFDC597B1C51}" srcOrd="0" destOrd="0" parTransId="{C7453A34-1289-41D8-8ECA-FF5C446162EC}" sibTransId="{0D547C2F-60E7-459E-8AC2-BC3EC1516B2A}"/>
    <dgm:cxn modelId="{825F5C0C-86F9-4CA3-B044-A52B8B83A3A7}" srcId="{D2B7B6D2-A1C5-4973-A515-5C3DFAACB8BC}" destId="{498B3104-25F1-4623-A37D-BA44DC4753DF}" srcOrd="0" destOrd="0" parTransId="{1508D931-EA24-4F8C-87C8-9D715DACB63F}" sibTransId="{72D7D4CC-DD1F-423A-8939-8D09A864D059}"/>
    <dgm:cxn modelId="{06C9050E-9F7F-49DF-8B96-328017B02D2C}" type="presOf" srcId="{0451E0A6-54E1-4844-9AEA-8F730F24D217}" destId="{BCBF101E-FE1C-46CB-BE88-D09CF15E1D82}" srcOrd="0" destOrd="0" presId="urn:microsoft.com/office/officeart/2005/8/layout/chevron2"/>
    <dgm:cxn modelId="{76A9AD17-BB9C-4A10-8A20-625FC4260A8E}" type="presOf" srcId="{C53F30F1-F5E2-4A12-9C43-19308D899A49}" destId="{D59EC533-19DC-49CD-A5C8-CD1B31A98A7C}" srcOrd="0" destOrd="0" presId="urn:microsoft.com/office/officeart/2005/8/layout/chevron2"/>
    <dgm:cxn modelId="{09DBA32D-C6C8-4A46-8E91-F06B1C7FAC16}" srcId="{37755906-5487-4799-8916-77EEDBA82267}" destId="{D0143BDD-3AA4-4831-B261-353B0FB35E26}" srcOrd="6" destOrd="0" parTransId="{37976FF6-F0BE-4B5C-9D12-A08D27A27807}" sibTransId="{C76618E0-F9B2-4E60-8E81-8DC22AF1CAB2}"/>
    <dgm:cxn modelId="{47720E2F-9B2E-49F8-BC6B-BD17698EF5CA}" srcId="{B270A794-3F44-4ADB-BC59-CC243880D70B}" destId="{2175C95D-9BB7-4A90-8D74-1776E24DEC58}" srcOrd="0" destOrd="0" parTransId="{6DEFB87C-FA01-4823-935C-33D0193684BC}" sibTransId="{004D71C1-02BC-4866-B700-A91271F8EC75}"/>
    <dgm:cxn modelId="{7B369C33-EA8D-4F93-BD1A-6E30596858DD}" type="presOf" srcId="{43E81079-1774-44E8-98E9-CFD78FCC9F88}" destId="{993E5094-7905-485B-9BD4-3A402A4D4FB3}" srcOrd="0" destOrd="0" presId="urn:microsoft.com/office/officeart/2005/8/layout/chevron2"/>
    <dgm:cxn modelId="{88C50D35-9FE6-4FFF-BF0C-A7F9D1860A12}" srcId="{37755906-5487-4799-8916-77EEDBA82267}" destId="{B270A794-3F44-4ADB-BC59-CC243880D70B}" srcOrd="2" destOrd="0" parTransId="{C2E3796E-21A5-456A-BF2E-DDFF03AA29E3}" sibTransId="{4CB32C7E-4001-4A07-8937-E9EB054B0693}"/>
    <dgm:cxn modelId="{4DA88D43-0C9B-4A78-80E1-2F4504E2FD92}" type="presOf" srcId="{BC3EF277-FF7B-4F83-A45D-31F13ED9F382}" destId="{DCA1685A-AAC9-4526-B277-2B9B29B6B8A1}" srcOrd="0" destOrd="0" presId="urn:microsoft.com/office/officeart/2005/8/layout/chevron2"/>
    <dgm:cxn modelId="{86C20B4B-A0CA-4478-9D38-9A993CEAF8E6}" srcId="{A63D4580-953A-4726-89ED-FA6A2392BD35}" destId="{C1314103-AFAB-4C48-A1CE-2DBD3F0E5116}" srcOrd="0" destOrd="0" parTransId="{70244D29-F9F9-4B73-B177-9BAAA81A025A}" sibTransId="{6278243B-2347-474F-B7E2-092B09B766BB}"/>
    <dgm:cxn modelId="{F5EB8C4B-A3B4-4DE3-982C-A703DCADB6EE}" srcId="{37755906-5487-4799-8916-77EEDBA82267}" destId="{43E81079-1774-44E8-98E9-CFD78FCC9F88}" srcOrd="7" destOrd="0" parTransId="{A2F6A370-F09F-4E9D-9531-40D328A8C6A6}" sibTransId="{9EAB51CD-640A-4B8C-A525-F1490C307D88}"/>
    <dgm:cxn modelId="{E530B94B-80C4-4384-874A-E14B5A2C1419}" srcId="{37755906-5487-4799-8916-77EEDBA82267}" destId="{D2B7B6D2-A1C5-4973-A515-5C3DFAACB8BC}" srcOrd="3" destOrd="0" parTransId="{3C7582DD-D11F-481D-A246-EE37858E1B91}" sibTransId="{15AD07CD-FE5B-4964-B677-E218945ED8D0}"/>
    <dgm:cxn modelId="{58FE9951-9D84-4201-B9A1-FFD974348D08}" srcId="{37755906-5487-4799-8916-77EEDBA82267}" destId="{D563E411-937B-4B10-A54F-E5D2F0E31CDC}" srcOrd="5" destOrd="0" parTransId="{6BBC782F-9DE4-4C4C-B601-8539C77BCC2A}" sibTransId="{CC79037D-D3F0-43BE-B24C-635B0EC676A6}"/>
    <dgm:cxn modelId="{7B087852-62A9-4E33-AF84-8E8BCBF86A91}" type="presOf" srcId="{B270A794-3F44-4ADB-BC59-CC243880D70B}" destId="{21BB62E5-504D-4588-90C6-D7EEF59AD146}" srcOrd="0" destOrd="0" presId="urn:microsoft.com/office/officeart/2005/8/layout/chevron2"/>
    <dgm:cxn modelId="{9CA6FF5E-0E49-4ADE-9FBF-B20A4E8F000F}" type="presOf" srcId="{C1314103-AFAB-4C48-A1CE-2DBD3F0E5116}" destId="{51A45E53-4615-4105-9744-88404E497BE4}" srcOrd="0" destOrd="0" presId="urn:microsoft.com/office/officeart/2005/8/layout/chevron2"/>
    <dgm:cxn modelId="{AA817163-516E-455C-958A-31E28002EC33}" srcId="{BC3EF277-FF7B-4F83-A45D-31F13ED9F382}" destId="{1E231151-2ACB-4D38-890E-3F021A25F0F0}" srcOrd="0" destOrd="0" parTransId="{34B8BFB3-000A-4DE7-9780-ECD145E71E54}" sibTransId="{BFE6D4D3-88D1-499F-9985-0D05B1F30C22}"/>
    <dgm:cxn modelId="{BFA63165-3735-45CC-8EE3-9A3734FAC54F}" type="presOf" srcId="{149A3454-9535-4520-89DA-9256CBA8A817}" destId="{836CC8DF-922E-49B9-8F44-56D6985AC318}" srcOrd="0" destOrd="0" presId="urn:microsoft.com/office/officeart/2005/8/layout/chevron2"/>
    <dgm:cxn modelId="{9A7F1870-3724-48E4-9677-5465704278DC}" type="presOf" srcId="{B28D9A8F-A5FC-4237-9AA8-FFDC597B1C51}" destId="{5BB30766-B6A7-4070-8A13-C8362D32337D}" srcOrd="0" destOrd="0" presId="urn:microsoft.com/office/officeart/2005/8/layout/chevron2"/>
    <dgm:cxn modelId="{19C82A71-31E5-4483-A7E1-22D3133490EA}" type="presOf" srcId="{D0143BDD-3AA4-4831-B261-353B0FB35E26}" destId="{0AB751D9-1971-4952-9763-779962E55F24}" srcOrd="0" destOrd="0" presId="urn:microsoft.com/office/officeart/2005/8/layout/chevron2"/>
    <dgm:cxn modelId="{BCC00773-6C1B-4175-A6AA-9CCC6A8F8B98}" type="presOf" srcId="{051E95AA-CCFC-4CFC-8840-0FD31A01A76B}" destId="{8F04120E-6AEC-4E6A-870E-76DB8816D5AE}" srcOrd="0" destOrd="0" presId="urn:microsoft.com/office/officeart/2005/8/layout/chevron2"/>
    <dgm:cxn modelId="{26165979-AF0A-4873-A960-71688030C0CA}" srcId="{37755906-5487-4799-8916-77EEDBA82267}" destId="{BC3EF277-FF7B-4F83-A45D-31F13ED9F382}" srcOrd="4" destOrd="0" parTransId="{BDA27F19-5F35-423E-96A8-622BBA94B987}" sibTransId="{77CDC4D9-C2F0-4EEC-A436-329512B0D1F0}"/>
    <dgm:cxn modelId="{BC8C5181-7DF7-43E5-96D3-420066EC1516}" type="presOf" srcId="{1E231151-2ACB-4D38-890E-3F021A25F0F0}" destId="{1E07372B-22BB-4565-8D38-3999FE77314E}" srcOrd="0" destOrd="0" presId="urn:microsoft.com/office/officeart/2005/8/layout/chevron2"/>
    <dgm:cxn modelId="{6BE3B683-0D3D-4BD5-8D1A-4666301E210C}" type="presOf" srcId="{37755906-5487-4799-8916-77EEDBA82267}" destId="{28FF098D-D900-4092-A74C-71FDC05854FA}" srcOrd="0" destOrd="0" presId="urn:microsoft.com/office/officeart/2005/8/layout/chevron2"/>
    <dgm:cxn modelId="{E0ACBC86-5435-4C8E-946B-BE7699E3396D}" srcId="{D563E411-937B-4B10-A54F-E5D2F0E31CDC}" destId="{149A3454-9535-4520-89DA-9256CBA8A817}" srcOrd="0" destOrd="0" parTransId="{841D9D71-F8B0-41C5-83DE-D4AE95615B42}" sibTransId="{25D16831-472E-4ECE-8F10-3426AD334B08}"/>
    <dgm:cxn modelId="{AC3C1588-5C1D-4A1C-A530-FAA36803276C}" type="presOf" srcId="{2175C95D-9BB7-4A90-8D74-1776E24DEC58}" destId="{C392E129-1F41-4911-BFAA-1F18F37BFE2B}" srcOrd="0" destOrd="0" presId="urn:microsoft.com/office/officeart/2005/8/layout/chevron2"/>
    <dgm:cxn modelId="{993CB39D-2AD0-42CE-9531-ED47CF563A4D}" type="presOf" srcId="{D2B7B6D2-A1C5-4973-A515-5C3DFAACB8BC}" destId="{7F865A0B-04E2-4D84-8DA8-F79F67A51DD5}" srcOrd="0" destOrd="0" presId="urn:microsoft.com/office/officeart/2005/8/layout/chevron2"/>
    <dgm:cxn modelId="{76D2F09E-A2A1-4351-BF66-F4EDE431132B}" srcId="{37755906-5487-4799-8916-77EEDBA82267}" destId="{A63D4580-953A-4726-89ED-FA6A2392BD35}" srcOrd="0" destOrd="0" parTransId="{8B59A11C-FC91-4B33-BFA9-D1A5D280FE2F}" sibTransId="{687C21BB-97E2-4550-AF32-39A5F8DAFE77}"/>
    <dgm:cxn modelId="{02EAFBAB-DCF4-41D6-A0A0-A0F051DF34C9}" type="presOf" srcId="{D563E411-937B-4B10-A54F-E5D2F0E31CDC}" destId="{AC2F71FB-DA87-40ED-9953-A4AD884E0F19}" srcOrd="0" destOrd="0" presId="urn:microsoft.com/office/officeart/2005/8/layout/chevron2"/>
    <dgm:cxn modelId="{2C8E05CB-3231-4F8F-83CD-C4AFAE23D6FE}" type="presOf" srcId="{498B3104-25F1-4623-A37D-BA44DC4753DF}" destId="{CD5CF0C5-3042-4084-A464-D44757CB385C}" srcOrd="0" destOrd="0" presId="urn:microsoft.com/office/officeart/2005/8/layout/chevron2"/>
    <dgm:cxn modelId="{090FF5D0-689C-48B4-BB36-DD631687565B}" srcId="{37755906-5487-4799-8916-77EEDBA82267}" destId="{0451E0A6-54E1-4844-9AEA-8F730F24D217}" srcOrd="1" destOrd="0" parTransId="{C34DBFFB-7767-44A6-B647-ED494DD4B4EA}" sibTransId="{6A80F1EE-17FC-46AF-A95C-F247B3636474}"/>
    <dgm:cxn modelId="{3211D8D3-1EC7-4A8A-816C-429C90C1D68A}" srcId="{43E81079-1774-44E8-98E9-CFD78FCC9F88}" destId="{051E95AA-CCFC-4CFC-8840-0FD31A01A76B}" srcOrd="0" destOrd="0" parTransId="{5FF48557-A317-45D5-86DC-9CCC4FFE11A4}" sibTransId="{96457BFF-E322-4FA6-8A45-18A7E30D1ABD}"/>
    <dgm:cxn modelId="{44AF5CFA-FA30-4C55-B3E6-38F51DE2B69B}" srcId="{0451E0A6-54E1-4844-9AEA-8F730F24D217}" destId="{C53F30F1-F5E2-4A12-9C43-19308D899A49}" srcOrd="0" destOrd="0" parTransId="{037D9318-CDAA-4A02-A362-1AB49ABF6004}" sibTransId="{F5D71816-B974-467C-A860-5AD84E9A717D}"/>
    <dgm:cxn modelId="{476185ED-57F2-4D0D-B835-5BC6FB0F5E72}" type="presParOf" srcId="{28FF098D-D900-4092-A74C-71FDC05854FA}" destId="{DAAA50B5-4757-412D-A4D6-7648E9D21436}" srcOrd="0" destOrd="0" presId="urn:microsoft.com/office/officeart/2005/8/layout/chevron2"/>
    <dgm:cxn modelId="{E4D0ECA3-AE38-483C-B0AC-FD12ADB952C9}" type="presParOf" srcId="{DAAA50B5-4757-412D-A4D6-7648E9D21436}" destId="{EEA4C29F-43DA-45AF-99D2-67CF6AFE451F}" srcOrd="0" destOrd="0" presId="urn:microsoft.com/office/officeart/2005/8/layout/chevron2"/>
    <dgm:cxn modelId="{6C027ABC-0952-4330-8981-028B25799A6F}" type="presParOf" srcId="{DAAA50B5-4757-412D-A4D6-7648E9D21436}" destId="{51A45E53-4615-4105-9744-88404E497BE4}" srcOrd="1" destOrd="0" presId="urn:microsoft.com/office/officeart/2005/8/layout/chevron2"/>
    <dgm:cxn modelId="{35EDD801-2973-4E82-A9CC-D392FA777023}" type="presParOf" srcId="{28FF098D-D900-4092-A74C-71FDC05854FA}" destId="{1616AE8C-D21A-4C16-9BFB-BB08B7F2E893}" srcOrd="1" destOrd="0" presId="urn:microsoft.com/office/officeart/2005/8/layout/chevron2"/>
    <dgm:cxn modelId="{36303E8F-ECC1-4514-8A66-84DBD1903946}" type="presParOf" srcId="{28FF098D-D900-4092-A74C-71FDC05854FA}" destId="{04CB23F0-AE55-47BD-B717-953F4FD83222}" srcOrd="2" destOrd="0" presId="urn:microsoft.com/office/officeart/2005/8/layout/chevron2"/>
    <dgm:cxn modelId="{A4A6913C-CEDC-44EB-BD21-7D8F763D6A19}" type="presParOf" srcId="{04CB23F0-AE55-47BD-B717-953F4FD83222}" destId="{BCBF101E-FE1C-46CB-BE88-D09CF15E1D82}" srcOrd="0" destOrd="0" presId="urn:microsoft.com/office/officeart/2005/8/layout/chevron2"/>
    <dgm:cxn modelId="{DEC8D13C-32ED-48E4-82D4-2089721B82C9}" type="presParOf" srcId="{04CB23F0-AE55-47BD-B717-953F4FD83222}" destId="{D59EC533-19DC-49CD-A5C8-CD1B31A98A7C}" srcOrd="1" destOrd="0" presId="urn:microsoft.com/office/officeart/2005/8/layout/chevron2"/>
    <dgm:cxn modelId="{04FE347C-50F1-42C7-88BB-5DFD29920835}" type="presParOf" srcId="{28FF098D-D900-4092-A74C-71FDC05854FA}" destId="{A367CFB6-98C1-4CC4-814E-BF910B0058A2}" srcOrd="3" destOrd="0" presId="urn:microsoft.com/office/officeart/2005/8/layout/chevron2"/>
    <dgm:cxn modelId="{319E6222-3279-4352-866B-A735A294E7D8}" type="presParOf" srcId="{28FF098D-D900-4092-A74C-71FDC05854FA}" destId="{76D13AF4-23D1-45F4-81F7-703FAF51CE02}" srcOrd="4" destOrd="0" presId="urn:microsoft.com/office/officeart/2005/8/layout/chevron2"/>
    <dgm:cxn modelId="{97CB15DF-AC0A-4081-830D-63ADEA7D573C}" type="presParOf" srcId="{76D13AF4-23D1-45F4-81F7-703FAF51CE02}" destId="{21BB62E5-504D-4588-90C6-D7EEF59AD146}" srcOrd="0" destOrd="0" presId="urn:microsoft.com/office/officeart/2005/8/layout/chevron2"/>
    <dgm:cxn modelId="{4F0D6E2C-73F6-42E6-80B4-1BBE3A01C2E6}" type="presParOf" srcId="{76D13AF4-23D1-45F4-81F7-703FAF51CE02}" destId="{C392E129-1F41-4911-BFAA-1F18F37BFE2B}" srcOrd="1" destOrd="0" presId="urn:microsoft.com/office/officeart/2005/8/layout/chevron2"/>
    <dgm:cxn modelId="{52183AB3-F456-4FAC-904F-DB73BBE7C34C}" type="presParOf" srcId="{28FF098D-D900-4092-A74C-71FDC05854FA}" destId="{CD19FE9B-CBDA-443E-BFDB-1AF72E2A31EC}" srcOrd="5" destOrd="0" presId="urn:microsoft.com/office/officeart/2005/8/layout/chevron2"/>
    <dgm:cxn modelId="{D6C11DBA-FFBF-414B-B186-37FE2B68272E}" type="presParOf" srcId="{28FF098D-D900-4092-A74C-71FDC05854FA}" destId="{42945BCA-A1AE-49E7-A545-D3B0144D0496}" srcOrd="6" destOrd="0" presId="urn:microsoft.com/office/officeart/2005/8/layout/chevron2"/>
    <dgm:cxn modelId="{4CCB3FE2-1BA1-4B38-A6CF-543BA4B72491}" type="presParOf" srcId="{42945BCA-A1AE-49E7-A545-D3B0144D0496}" destId="{7F865A0B-04E2-4D84-8DA8-F79F67A51DD5}" srcOrd="0" destOrd="0" presId="urn:microsoft.com/office/officeart/2005/8/layout/chevron2"/>
    <dgm:cxn modelId="{33F44B88-C5E4-4AB0-B02C-574C24E7948F}" type="presParOf" srcId="{42945BCA-A1AE-49E7-A545-D3B0144D0496}" destId="{CD5CF0C5-3042-4084-A464-D44757CB385C}" srcOrd="1" destOrd="0" presId="urn:microsoft.com/office/officeart/2005/8/layout/chevron2"/>
    <dgm:cxn modelId="{5F6E8125-7413-4281-8847-829B9C27512E}" type="presParOf" srcId="{28FF098D-D900-4092-A74C-71FDC05854FA}" destId="{921626BC-E4F7-4EDD-9A9E-C0178AB457E0}" srcOrd="7" destOrd="0" presId="urn:microsoft.com/office/officeart/2005/8/layout/chevron2"/>
    <dgm:cxn modelId="{9B70A17B-81DA-4E86-BE07-AC6193588A5B}" type="presParOf" srcId="{28FF098D-D900-4092-A74C-71FDC05854FA}" destId="{9A598F9F-31FC-45E4-B801-9A2A9D6BAB11}" srcOrd="8" destOrd="0" presId="urn:microsoft.com/office/officeart/2005/8/layout/chevron2"/>
    <dgm:cxn modelId="{C1B294AD-ADCA-4789-B7FC-DC4FE6BF71FE}" type="presParOf" srcId="{9A598F9F-31FC-45E4-B801-9A2A9D6BAB11}" destId="{DCA1685A-AAC9-4526-B277-2B9B29B6B8A1}" srcOrd="0" destOrd="0" presId="urn:microsoft.com/office/officeart/2005/8/layout/chevron2"/>
    <dgm:cxn modelId="{2CB85BA7-D278-47A1-A70C-0E230900929C}" type="presParOf" srcId="{9A598F9F-31FC-45E4-B801-9A2A9D6BAB11}" destId="{1E07372B-22BB-4565-8D38-3999FE77314E}" srcOrd="1" destOrd="0" presId="urn:microsoft.com/office/officeart/2005/8/layout/chevron2"/>
    <dgm:cxn modelId="{C6551AD1-98EA-4625-AA9A-B4366B4DFD8D}" type="presParOf" srcId="{28FF098D-D900-4092-A74C-71FDC05854FA}" destId="{55A4B7FD-1DCF-47FB-A5A4-A46C622C3159}" srcOrd="9" destOrd="0" presId="urn:microsoft.com/office/officeart/2005/8/layout/chevron2"/>
    <dgm:cxn modelId="{DD883728-320D-4A32-B790-D9488F17514F}" type="presParOf" srcId="{28FF098D-D900-4092-A74C-71FDC05854FA}" destId="{519CC864-FABB-4B59-8E0E-CD16802A34AF}" srcOrd="10" destOrd="0" presId="urn:microsoft.com/office/officeart/2005/8/layout/chevron2"/>
    <dgm:cxn modelId="{E6EC85A3-8646-412A-9A07-6C59ACF49BF7}" type="presParOf" srcId="{519CC864-FABB-4B59-8E0E-CD16802A34AF}" destId="{AC2F71FB-DA87-40ED-9953-A4AD884E0F19}" srcOrd="0" destOrd="0" presId="urn:microsoft.com/office/officeart/2005/8/layout/chevron2"/>
    <dgm:cxn modelId="{F6675306-BD57-4E4C-8B5D-C9F642033591}" type="presParOf" srcId="{519CC864-FABB-4B59-8E0E-CD16802A34AF}" destId="{836CC8DF-922E-49B9-8F44-56D6985AC318}" srcOrd="1" destOrd="0" presId="urn:microsoft.com/office/officeart/2005/8/layout/chevron2"/>
    <dgm:cxn modelId="{43FF3DD5-9D77-445A-905B-E011534DBD50}" type="presParOf" srcId="{28FF098D-D900-4092-A74C-71FDC05854FA}" destId="{AB156375-A1A8-4475-A909-B8D43F9D02C9}" srcOrd="11" destOrd="0" presId="urn:microsoft.com/office/officeart/2005/8/layout/chevron2"/>
    <dgm:cxn modelId="{4648EC08-BD8A-459A-91E4-A555EFF9A867}" type="presParOf" srcId="{28FF098D-D900-4092-A74C-71FDC05854FA}" destId="{45B3B663-947B-4431-8AA6-B24E9490B2FD}" srcOrd="12" destOrd="0" presId="urn:microsoft.com/office/officeart/2005/8/layout/chevron2"/>
    <dgm:cxn modelId="{82CE9C53-9306-412D-B946-3B4F92F00A57}" type="presParOf" srcId="{45B3B663-947B-4431-8AA6-B24E9490B2FD}" destId="{0AB751D9-1971-4952-9763-779962E55F24}" srcOrd="0" destOrd="0" presId="urn:microsoft.com/office/officeart/2005/8/layout/chevron2"/>
    <dgm:cxn modelId="{7F1950D1-8271-4BA1-88DF-5D1929E5C360}" type="presParOf" srcId="{45B3B663-947B-4431-8AA6-B24E9490B2FD}" destId="{5BB30766-B6A7-4070-8A13-C8362D32337D}" srcOrd="1" destOrd="0" presId="urn:microsoft.com/office/officeart/2005/8/layout/chevron2"/>
    <dgm:cxn modelId="{91F30466-1FC6-4294-8719-603FF0699F63}" type="presParOf" srcId="{28FF098D-D900-4092-A74C-71FDC05854FA}" destId="{EBE6B554-8AA6-4509-9CB2-0B8E6D49ECFF}" srcOrd="13" destOrd="0" presId="urn:microsoft.com/office/officeart/2005/8/layout/chevron2"/>
    <dgm:cxn modelId="{A9E9A366-A262-4CF7-9237-41E4B168F407}" type="presParOf" srcId="{28FF098D-D900-4092-A74C-71FDC05854FA}" destId="{531B7509-DFE4-44A5-8ABD-AFAF4E5726F5}" srcOrd="14" destOrd="0" presId="urn:microsoft.com/office/officeart/2005/8/layout/chevron2"/>
    <dgm:cxn modelId="{43115548-9AE8-4D3D-9754-37F83A825E6B}" type="presParOf" srcId="{531B7509-DFE4-44A5-8ABD-AFAF4E5726F5}" destId="{993E5094-7905-485B-9BD4-3A402A4D4FB3}" srcOrd="0" destOrd="0" presId="urn:microsoft.com/office/officeart/2005/8/layout/chevron2"/>
    <dgm:cxn modelId="{2DF32E3F-EAD4-49E5-A8FF-6BFFB2FF1ECA}" type="presParOf" srcId="{531B7509-DFE4-44A5-8ABD-AFAF4E5726F5}" destId="{8F04120E-6AEC-4E6A-870E-76DB8816D5AE}"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4C29F-43DA-45AF-99D2-67CF6AFE451F}">
      <dsp:nvSpPr>
        <dsp:cNvPr id="0" name=""/>
        <dsp:cNvSpPr/>
      </dsp:nvSpPr>
      <dsp:spPr>
        <a:xfrm rot="5400000">
          <a:off x="-90676" y="94319"/>
          <a:ext cx="604509" cy="423156"/>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ysClr val="window" lastClr="FFFFFF"/>
              </a:solidFill>
              <a:latin typeface="Times New Roman" panose="02020603050405020304" pitchFamily="18" charset="0"/>
              <a:ea typeface="+mn-ea"/>
              <a:cs typeface="Times New Roman" panose="02020603050405020304" pitchFamily="18" charset="0"/>
            </a:rPr>
            <a:t>.</a:t>
          </a:r>
        </a:p>
      </dsp:txBody>
      <dsp:txXfrm rot="-5400000">
        <a:off x="1" y="215220"/>
        <a:ext cx="423156" cy="181353"/>
      </dsp:txXfrm>
    </dsp:sp>
    <dsp:sp modelId="{51A45E53-4615-4105-9744-88404E497BE4}">
      <dsp:nvSpPr>
        <dsp:cNvPr id="0" name=""/>
        <dsp:cNvSpPr/>
      </dsp:nvSpPr>
      <dsp:spPr>
        <a:xfrm rot="5400000">
          <a:off x="4711246" y="-4150201"/>
          <a:ext cx="392931" cy="885671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INTRODUCTION</a:t>
          </a:r>
        </a:p>
      </dsp:txBody>
      <dsp:txXfrm rot="-5400000">
        <a:off x="479355" y="100871"/>
        <a:ext cx="8837534" cy="354569"/>
      </dsp:txXfrm>
    </dsp:sp>
    <dsp:sp modelId="{BCBF101E-FE1C-46CB-BE88-D09CF15E1D82}">
      <dsp:nvSpPr>
        <dsp:cNvPr id="0" name=""/>
        <dsp:cNvSpPr/>
      </dsp:nvSpPr>
      <dsp:spPr>
        <a:xfrm rot="5400000">
          <a:off x="-210236" y="759920"/>
          <a:ext cx="843629" cy="423156"/>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ysClr val="window" lastClr="FFFFFF"/>
              </a:solidFill>
              <a:latin typeface="Times New Roman" panose="02020603050405020304" pitchFamily="18" charset="0"/>
              <a:ea typeface="+mn-ea"/>
              <a:cs typeface="Times New Roman" panose="02020603050405020304" pitchFamily="18" charset="0"/>
            </a:rPr>
            <a:t>1</a:t>
          </a:r>
        </a:p>
      </dsp:txBody>
      <dsp:txXfrm rot="-5400000">
        <a:off x="1" y="761261"/>
        <a:ext cx="423156" cy="420473"/>
      </dsp:txXfrm>
    </dsp:sp>
    <dsp:sp modelId="{D59EC533-19DC-49CD-A5C8-CD1B31A98A7C}">
      <dsp:nvSpPr>
        <dsp:cNvPr id="0" name=""/>
        <dsp:cNvSpPr/>
      </dsp:nvSpPr>
      <dsp:spPr>
        <a:xfrm rot="5400000">
          <a:off x="5104504" y="-4012103"/>
          <a:ext cx="392931" cy="9755626"/>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PRESENTATION DE L’ACTIVITE</a:t>
          </a:r>
        </a:p>
      </dsp:txBody>
      <dsp:txXfrm rot="-5400000">
        <a:off x="423157" y="688425"/>
        <a:ext cx="9736445" cy="354569"/>
      </dsp:txXfrm>
    </dsp:sp>
    <dsp:sp modelId="{21BB62E5-504D-4588-90C6-D7EEF59AD146}">
      <dsp:nvSpPr>
        <dsp:cNvPr id="0" name=""/>
        <dsp:cNvSpPr/>
      </dsp:nvSpPr>
      <dsp:spPr>
        <a:xfrm rot="5400000">
          <a:off x="-150819" y="1485665"/>
          <a:ext cx="724794" cy="423156"/>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ysClr val="window" lastClr="FFFFFF"/>
              </a:solidFill>
              <a:latin typeface="Times New Roman" panose="02020603050405020304" pitchFamily="18" charset="0"/>
              <a:ea typeface="+mn-ea"/>
              <a:cs typeface="Times New Roman" panose="02020603050405020304" pitchFamily="18" charset="0"/>
            </a:rPr>
            <a:t>2</a:t>
          </a:r>
        </a:p>
      </dsp:txBody>
      <dsp:txXfrm rot="-5400000">
        <a:off x="0" y="1546424"/>
        <a:ext cx="423156" cy="301638"/>
      </dsp:txXfrm>
    </dsp:sp>
    <dsp:sp modelId="{C392E129-1F41-4911-BFAA-1F18F37BFE2B}">
      <dsp:nvSpPr>
        <dsp:cNvPr id="0" name=""/>
        <dsp:cNvSpPr/>
      </dsp:nvSpPr>
      <dsp:spPr>
        <a:xfrm rot="5400000">
          <a:off x="5104504" y="-3286358"/>
          <a:ext cx="392931" cy="9755626"/>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EVOLUTION DE L’ACTIVITE</a:t>
          </a:r>
        </a:p>
      </dsp:txBody>
      <dsp:txXfrm rot="-5400000">
        <a:off x="423157" y="1414170"/>
        <a:ext cx="9736445" cy="354569"/>
      </dsp:txXfrm>
    </dsp:sp>
    <dsp:sp modelId="{7F865A0B-04E2-4D84-8DA8-F79F67A51DD5}">
      <dsp:nvSpPr>
        <dsp:cNvPr id="0" name=""/>
        <dsp:cNvSpPr/>
      </dsp:nvSpPr>
      <dsp:spPr>
        <a:xfrm rot="5400000">
          <a:off x="-154763" y="2155937"/>
          <a:ext cx="732683" cy="423156"/>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ysClr val="window" lastClr="FFFFFF"/>
              </a:solidFill>
              <a:latin typeface="Times New Roman" panose="02020603050405020304" pitchFamily="18" charset="0"/>
              <a:ea typeface="+mn-ea"/>
              <a:cs typeface="Times New Roman" panose="02020603050405020304" pitchFamily="18" charset="0"/>
            </a:rPr>
            <a:t>3</a:t>
          </a:r>
        </a:p>
      </dsp:txBody>
      <dsp:txXfrm rot="-5400000">
        <a:off x="1" y="2212751"/>
        <a:ext cx="423156" cy="309527"/>
      </dsp:txXfrm>
    </dsp:sp>
    <dsp:sp modelId="{CD5CF0C5-3042-4084-A464-D44757CB385C}">
      <dsp:nvSpPr>
        <dsp:cNvPr id="0" name=""/>
        <dsp:cNvSpPr/>
      </dsp:nvSpPr>
      <dsp:spPr>
        <a:xfrm rot="5400000">
          <a:off x="5104504" y="-2616087"/>
          <a:ext cx="392931" cy="9755626"/>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SOUSCRIPTEURS AUX PRODUITS DE MONNAIE ELECTRONIQUE</a:t>
          </a:r>
        </a:p>
      </dsp:txBody>
      <dsp:txXfrm rot="-5400000">
        <a:off x="423157" y="2084441"/>
        <a:ext cx="9736445" cy="354569"/>
      </dsp:txXfrm>
    </dsp:sp>
    <dsp:sp modelId="{DCA1685A-AAC9-4526-B277-2B9B29B6B8A1}">
      <dsp:nvSpPr>
        <dsp:cNvPr id="0" name=""/>
        <dsp:cNvSpPr/>
      </dsp:nvSpPr>
      <dsp:spPr>
        <a:xfrm rot="5400000">
          <a:off x="-148923" y="2824313"/>
          <a:ext cx="721004" cy="423156"/>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ysClr val="window" lastClr="FFFFFF"/>
              </a:solidFill>
              <a:latin typeface="Times New Roman" panose="02020603050405020304" pitchFamily="18" charset="0"/>
              <a:ea typeface="+mn-ea"/>
              <a:cs typeface="Times New Roman" panose="02020603050405020304" pitchFamily="18" charset="0"/>
            </a:rPr>
            <a:t>4</a:t>
          </a:r>
        </a:p>
      </dsp:txBody>
      <dsp:txXfrm rot="-5400000">
        <a:off x="1" y="2886967"/>
        <a:ext cx="423156" cy="297848"/>
      </dsp:txXfrm>
    </dsp:sp>
    <dsp:sp modelId="{1E07372B-22BB-4565-8D38-3999FE77314E}">
      <dsp:nvSpPr>
        <dsp:cNvPr id="0" name=""/>
        <dsp:cNvSpPr/>
      </dsp:nvSpPr>
      <dsp:spPr>
        <a:xfrm rot="5400000">
          <a:off x="5104504" y="-1947710"/>
          <a:ext cx="392931" cy="9755626"/>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TRANSACTIONS DE MONNAIE ELECTRONIQUE</a:t>
          </a:r>
        </a:p>
      </dsp:txBody>
      <dsp:txXfrm rot="-5400000">
        <a:off x="423157" y="2752818"/>
        <a:ext cx="9736445" cy="354569"/>
      </dsp:txXfrm>
    </dsp:sp>
    <dsp:sp modelId="{AC2F71FB-DA87-40ED-9953-A4AD884E0F19}">
      <dsp:nvSpPr>
        <dsp:cNvPr id="0" name=""/>
        <dsp:cNvSpPr/>
      </dsp:nvSpPr>
      <dsp:spPr>
        <a:xfrm rot="5400000">
          <a:off x="-165505" y="3503432"/>
          <a:ext cx="754167" cy="423156"/>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ysClr val="window" lastClr="FFFFFF"/>
              </a:solidFill>
              <a:latin typeface="Times New Roman" panose="02020603050405020304" pitchFamily="18" charset="0"/>
              <a:ea typeface="+mn-ea"/>
              <a:cs typeface="Times New Roman" panose="02020603050405020304" pitchFamily="18" charset="0"/>
            </a:rPr>
            <a:t>5</a:t>
          </a:r>
        </a:p>
      </dsp:txBody>
      <dsp:txXfrm rot="-5400000">
        <a:off x="1" y="3549504"/>
        <a:ext cx="423156" cy="331011"/>
      </dsp:txXfrm>
    </dsp:sp>
    <dsp:sp modelId="{836CC8DF-922E-49B9-8F44-56D6985AC318}">
      <dsp:nvSpPr>
        <dsp:cNvPr id="0" name=""/>
        <dsp:cNvSpPr/>
      </dsp:nvSpPr>
      <dsp:spPr>
        <a:xfrm rot="5400000">
          <a:off x="5104504" y="-1268591"/>
          <a:ext cx="392931" cy="9755626"/>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PAIEMENTS PAR MONNAIE ELECTRONIQUE</a:t>
          </a:r>
        </a:p>
      </dsp:txBody>
      <dsp:txXfrm rot="-5400000">
        <a:off x="423157" y="3431937"/>
        <a:ext cx="9736445" cy="354569"/>
      </dsp:txXfrm>
    </dsp:sp>
    <dsp:sp modelId="{0AB751D9-1971-4952-9763-779962E55F24}">
      <dsp:nvSpPr>
        <dsp:cNvPr id="0" name=""/>
        <dsp:cNvSpPr/>
      </dsp:nvSpPr>
      <dsp:spPr>
        <a:xfrm rot="5400000">
          <a:off x="-178318" y="4211945"/>
          <a:ext cx="779792" cy="423156"/>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ysClr val="window" lastClr="FFFFFF"/>
              </a:solidFill>
              <a:latin typeface="Times New Roman" panose="02020603050405020304" pitchFamily="18" charset="0"/>
              <a:ea typeface="+mn-ea"/>
              <a:cs typeface="Times New Roman" panose="02020603050405020304" pitchFamily="18" charset="0"/>
            </a:rPr>
            <a:t>6</a:t>
          </a:r>
        </a:p>
      </dsp:txBody>
      <dsp:txXfrm rot="-5400000">
        <a:off x="0" y="4245205"/>
        <a:ext cx="423156" cy="356636"/>
      </dsp:txXfrm>
    </dsp:sp>
    <dsp:sp modelId="{5BB30766-B6A7-4070-8A13-C8362D32337D}">
      <dsp:nvSpPr>
        <dsp:cNvPr id="0" name=""/>
        <dsp:cNvSpPr/>
      </dsp:nvSpPr>
      <dsp:spPr>
        <a:xfrm rot="5400000">
          <a:off x="5104504" y="-560079"/>
          <a:ext cx="392931" cy="9755626"/>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USAGE DES CARTES PREPAYEES</a:t>
          </a:r>
        </a:p>
      </dsp:txBody>
      <dsp:txXfrm rot="-5400000">
        <a:off x="423157" y="4140449"/>
        <a:ext cx="9736445" cy="354569"/>
      </dsp:txXfrm>
    </dsp:sp>
    <dsp:sp modelId="{993E5094-7905-485B-9BD4-3A402A4D4FB3}">
      <dsp:nvSpPr>
        <dsp:cNvPr id="0" name=""/>
        <dsp:cNvSpPr/>
      </dsp:nvSpPr>
      <dsp:spPr>
        <a:xfrm rot="5400000">
          <a:off x="-178387" y="4933339"/>
          <a:ext cx="779931" cy="423156"/>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ysClr val="window" lastClr="FFFFFF"/>
              </a:solidFill>
              <a:latin typeface="Times New Roman" panose="02020603050405020304" pitchFamily="18" charset="0"/>
              <a:ea typeface="+mn-ea"/>
              <a:cs typeface="Times New Roman" panose="02020603050405020304" pitchFamily="18" charset="0"/>
            </a:rPr>
            <a:t>7</a:t>
          </a:r>
        </a:p>
      </dsp:txBody>
      <dsp:txXfrm rot="-5400000">
        <a:off x="1" y="4966529"/>
        <a:ext cx="423156" cy="356775"/>
      </dsp:txXfrm>
    </dsp:sp>
    <dsp:sp modelId="{8F04120E-6AEC-4E6A-870E-76DB8816D5AE}">
      <dsp:nvSpPr>
        <dsp:cNvPr id="0" name=""/>
        <dsp:cNvSpPr/>
      </dsp:nvSpPr>
      <dsp:spPr>
        <a:xfrm rot="5400000">
          <a:off x="5104504" y="161315"/>
          <a:ext cx="392931" cy="9755626"/>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AUTRES PROBLEMATIQUES</a:t>
          </a:r>
        </a:p>
      </dsp:txBody>
      <dsp:txXfrm rot="-5400000">
        <a:off x="423157" y="4861844"/>
        <a:ext cx="9736445" cy="3545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9EDA-9FFE-4B9C-8542-A12B739CF7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26160003-3EAF-4969-AEA4-595A39615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5CB281A5-6208-4BD4-93B1-E3392F8C4D85}"/>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5" name="Footer Placeholder 4">
            <a:extLst>
              <a:ext uri="{FF2B5EF4-FFF2-40B4-BE49-F238E27FC236}">
                <a16:creationId xmlns:a16="http://schemas.microsoft.com/office/drawing/2014/main" id="{99D29809-68D6-42A6-B0BD-451F6613DBC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083825F-68A0-4E54-AEA6-0C3AD72D6D5D}"/>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12000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73A4-A7EB-4B74-B710-EC468E647316}"/>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3CA9A33A-C9A0-45C2-8A22-937BC074AA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33724D1-5480-42BB-9EAE-15E3F59AD845}"/>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5" name="Footer Placeholder 4">
            <a:extLst>
              <a:ext uri="{FF2B5EF4-FFF2-40B4-BE49-F238E27FC236}">
                <a16:creationId xmlns:a16="http://schemas.microsoft.com/office/drawing/2014/main" id="{B4C0F6B5-6D63-4F91-BCE7-07AC54D7BE2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C98E1D8-ECDC-400C-AC79-34DFD0E58FF7}"/>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189683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E486F7-4DF2-4887-AAA0-EC384A020C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CC7327BC-3A02-4380-926A-6A1BA694AC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0AA2C13-8B10-4AA9-ABDE-28BF17DC9BEB}"/>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5" name="Footer Placeholder 4">
            <a:extLst>
              <a:ext uri="{FF2B5EF4-FFF2-40B4-BE49-F238E27FC236}">
                <a16:creationId xmlns:a16="http://schemas.microsoft.com/office/drawing/2014/main" id="{6C56D9FB-A95B-4158-B7DB-3189EEB3575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51628FB-8C55-4E05-A449-607A96B3DB54}"/>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35381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EDC7-2F24-4A52-A7D4-D405B0DE8BB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9AAA62CA-CC85-4B12-AF1D-17FCC36B76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05AF02F-D0FA-432C-ABAE-782D14376512}"/>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5" name="Footer Placeholder 4">
            <a:extLst>
              <a:ext uri="{FF2B5EF4-FFF2-40B4-BE49-F238E27FC236}">
                <a16:creationId xmlns:a16="http://schemas.microsoft.com/office/drawing/2014/main" id="{C430495B-4C99-41B7-A6A1-9AC8924B0F6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36F1244-2E1E-4529-BCEE-B04AE79DA134}"/>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293272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493A-89E6-4304-B169-7F0EC3D70C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BFAC9314-2685-4B54-A8F6-9072220ABE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BE7F3D-42F2-41BA-8002-72E9B5193606}"/>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5" name="Footer Placeholder 4">
            <a:extLst>
              <a:ext uri="{FF2B5EF4-FFF2-40B4-BE49-F238E27FC236}">
                <a16:creationId xmlns:a16="http://schemas.microsoft.com/office/drawing/2014/main" id="{D818BED9-207C-4F61-8631-60F2DBF785B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554C127-58D7-4778-935B-470978822A4E}"/>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76783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F73F-E233-409D-8F39-04D0A9C63F6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9709EFB0-FB98-4815-9C69-48FFE3B519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661746EC-21AF-422E-9F1F-DD1BDAEDEB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19C433C7-B150-40E4-BDC8-FC4E31356B12}"/>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6" name="Footer Placeholder 5">
            <a:extLst>
              <a:ext uri="{FF2B5EF4-FFF2-40B4-BE49-F238E27FC236}">
                <a16:creationId xmlns:a16="http://schemas.microsoft.com/office/drawing/2014/main" id="{452F3191-FDA5-416B-8E04-9C65C324AD8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A2B50AE-B24A-403E-8A88-63F928B65B6B}"/>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396897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D5D4-F606-4AD4-A82E-04D51812B03A}"/>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0CE756E-67F1-4353-8148-42CAE47CD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9E1D4F-F19E-473E-AF9E-F306F80955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D18B41A5-A9BB-4F3F-99E3-C056A59A0E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2BCEAC-8631-4070-B8B4-C753A06374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1A27E329-BEC0-477D-8882-F549A60AC021}"/>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8" name="Footer Placeholder 7">
            <a:extLst>
              <a:ext uri="{FF2B5EF4-FFF2-40B4-BE49-F238E27FC236}">
                <a16:creationId xmlns:a16="http://schemas.microsoft.com/office/drawing/2014/main" id="{7AE3179A-C220-4974-B81E-F7B9B3BA89F6}"/>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EC3FB64A-DE3C-4A62-BEE8-4F5E4C2BECEB}"/>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352947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8107-825B-489F-9AD8-C3DAEE97AB68}"/>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C446075C-5D3A-4D29-A87F-A07A8032CE1D}"/>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4" name="Footer Placeholder 3">
            <a:extLst>
              <a:ext uri="{FF2B5EF4-FFF2-40B4-BE49-F238E27FC236}">
                <a16:creationId xmlns:a16="http://schemas.microsoft.com/office/drawing/2014/main" id="{B67CA5F8-6B90-4910-8F42-5CC3230389BC}"/>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D58D8F01-B67C-4971-890E-9746821CF7D3}"/>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281451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EFA4E-DBA3-4360-AA8A-C22492BC7EA3}"/>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3" name="Footer Placeholder 2">
            <a:extLst>
              <a:ext uri="{FF2B5EF4-FFF2-40B4-BE49-F238E27FC236}">
                <a16:creationId xmlns:a16="http://schemas.microsoft.com/office/drawing/2014/main" id="{8BC6ECD1-49A8-4B2C-B0DC-2452AEEFA8ED}"/>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20008850-51A0-470E-9F34-C0656DD5FAFC}"/>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285788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CEB6-3D49-4A73-8E61-4698B604C6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093AD362-2C29-4963-9BFC-269262D6A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4FBD01F5-0674-4518-8AD0-C5C8DAA4F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8A785B-7D8E-4273-BFE3-6AA9D65D86E7}"/>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6" name="Footer Placeholder 5">
            <a:extLst>
              <a:ext uri="{FF2B5EF4-FFF2-40B4-BE49-F238E27FC236}">
                <a16:creationId xmlns:a16="http://schemas.microsoft.com/office/drawing/2014/main" id="{5BFA1B11-39D2-46B1-808B-80E786A70C3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3EF1409-0578-41B8-8DED-C5F703563BA8}"/>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280512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1052D-E06C-47A5-A7B1-EA24EBFCD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0213F78A-B584-42CA-A077-E33FC7EBC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2E7CC9E-E5EE-45CF-9FCF-7CEC4D7C7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62FD82-C334-4E01-9AB2-612482DE5FFD}"/>
              </a:ext>
            </a:extLst>
          </p:cNvPr>
          <p:cNvSpPr>
            <a:spLocks noGrp="1"/>
          </p:cNvSpPr>
          <p:nvPr>
            <p:ph type="dt" sz="half" idx="10"/>
          </p:nvPr>
        </p:nvSpPr>
        <p:spPr/>
        <p:txBody>
          <a:bodyPr/>
          <a:lstStyle/>
          <a:p>
            <a:fld id="{E85CA381-E034-42C2-9967-B8596373035A}" type="datetimeFigureOut">
              <a:rPr lang="fr-FR" smtClean="0"/>
              <a:t>08/07/2019</a:t>
            </a:fld>
            <a:endParaRPr lang="fr-FR"/>
          </a:p>
        </p:txBody>
      </p:sp>
      <p:sp>
        <p:nvSpPr>
          <p:cNvPr id="6" name="Footer Placeholder 5">
            <a:extLst>
              <a:ext uri="{FF2B5EF4-FFF2-40B4-BE49-F238E27FC236}">
                <a16:creationId xmlns:a16="http://schemas.microsoft.com/office/drawing/2014/main" id="{B945D987-95E5-4FAE-9EF8-6581E889133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99F005A-BAE6-4CDE-B847-5B379285A2EB}"/>
              </a:ext>
            </a:extLst>
          </p:cNvPr>
          <p:cNvSpPr>
            <a:spLocks noGrp="1"/>
          </p:cNvSpPr>
          <p:nvPr>
            <p:ph type="sldNum" sz="quarter" idx="12"/>
          </p:nvPr>
        </p:nvSpPr>
        <p:spPr/>
        <p:txBody>
          <a:bodyPr/>
          <a:lstStyle/>
          <a:p>
            <a:fld id="{8064EC47-505F-4639-8058-F1B2672C4BFE}" type="slidenum">
              <a:rPr lang="fr-FR" smtClean="0"/>
              <a:t>‹N°›</a:t>
            </a:fld>
            <a:endParaRPr lang="fr-FR"/>
          </a:p>
        </p:txBody>
      </p:sp>
    </p:spTree>
    <p:extLst>
      <p:ext uri="{BB962C8B-B14F-4D97-AF65-F5344CB8AC3E}">
        <p14:creationId xmlns:p14="http://schemas.microsoft.com/office/powerpoint/2010/main" val="276907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8D35A5-B26F-42D3-BACB-08708FB35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AF21ACE-2F97-4304-B8AE-9EE7200BF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F49307A-7182-471B-81EA-66CA53BBBE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CA381-E034-42C2-9967-B8596373035A}" type="datetimeFigureOut">
              <a:rPr lang="fr-FR" smtClean="0"/>
              <a:t>08/07/2019</a:t>
            </a:fld>
            <a:endParaRPr lang="fr-FR"/>
          </a:p>
        </p:txBody>
      </p:sp>
      <p:sp>
        <p:nvSpPr>
          <p:cNvPr id="5" name="Footer Placeholder 4">
            <a:extLst>
              <a:ext uri="{FF2B5EF4-FFF2-40B4-BE49-F238E27FC236}">
                <a16:creationId xmlns:a16="http://schemas.microsoft.com/office/drawing/2014/main" id="{A669CF61-68AD-4D51-A03A-31A74A886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3A68AA5D-CC18-46A1-BD6F-8FDF1672D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4EC47-505F-4639-8058-F1B2672C4BFE}" type="slidenum">
              <a:rPr lang="fr-FR" smtClean="0"/>
              <a:t>‹N°›</a:t>
            </a:fld>
            <a:endParaRPr lang="fr-FR"/>
          </a:p>
        </p:txBody>
      </p:sp>
    </p:spTree>
    <p:extLst>
      <p:ext uri="{BB962C8B-B14F-4D97-AF65-F5344CB8AC3E}">
        <p14:creationId xmlns:p14="http://schemas.microsoft.com/office/powerpoint/2010/main" val="85866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png"/><Relationship Id="rId7" Type="http://schemas.openxmlformats.org/officeDocument/2006/relationships/image" Target="../media/image1.png"/><Relationship Id="rId12"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Colors" Target="../diagrams/colors1.xml"/><Relationship Id="rId5" Type="http://schemas.openxmlformats.org/officeDocument/2006/relationships/image" Target="../media/image4.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AD1AF8-666E-4A2F-8F4B-DABDB24DF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0340"/>
            <a:ext cx="10132617" cy="937659"/>
          </a:xfrm>
          <a:prstGeom prst="rect">
            <a:avLst/>
          </a:prstGeom>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84579"/>
            <a:ext cx="821159" cy="674523"/>
          </a:xfrm>
          <a:prstGeom prst="rect">
            <a:avLst/>
          </a:prstGeom>
        </p:spPr>
      </p:pic>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4" y="834963"/>
            <a:ext cx="10087119" cy="567904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6" name="Titre 1">
            <a:extLst>
              <a:ext uri="{FF2B5EF4-FFF2-40B4-BE49-F238E27FC236}">
                <a16:creationId xmlns:a16="http://schemas.microsoft.com/office/drawing/2014/main" id="{6493FDD6-369C-2240-B3DC-3AF807495EBF}"/>
              </a:ext>
            </a:extLst>
          </p:cNvPr>
          <p:cNvSpPr txBox="1">
            <a:spLocks/>
          </p:cNvSpPr>
          <p:nvPr/>
        </p:nvSpPr>
        <p:spPr>
          <a:xfrm>
            <a:off x="352535" y="983975"/>
            <a:ext cx="9315565" cy="5194108"/>
          </a:xfrm>
          <a:prstGeom prst="rect">
            <a:avLst/>
          </a:prstGeom>
          <a:ln>
            <a:solidFill>
              <a:srgbClr val="5B9BD5"/>
            </a:solidFill>
          </a:ln>
          <a:effectLst>
            <a:glow rad="228600">
              <a:srgbClr val="4472C4">
                <a:satMod val="175000"/>
                <a:alpha val="40000"/>
              </a:srgbClr>
            </a:glow>
          </a:effectLst>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fr-FR" sz="3600" b="0" i="0" u="none" strike="noStrike" kern="1200" cap="none" spc="0" normalizeH="0" baseline="0" noProof="0">
                <a:ln>
                  <a:noFill/>
                </a:ln>
                <a:solidFill>
                  <a:srgbClr val="000000"/>
                </a:solidFill>
                <a:effectLst/>
                <a:uLnTx/>
                <a:uFillTx/>
                <a:latin typeface="Times New Roman" panose="02020603050405020304" pitchFamily="18" charset="0"/>
                <a:ea typeface="+mj-ea"/>
                <a:cs typeface="+mj-cs"/>
              </a:rPr>
            </a:br>
            <a:r>
              <a:rPr kumimoji="0" lang="fr-FR" sz="6000" b="1" i="0" u="sng" strike="noStrike" kern="1200" cap="none" spc="0" normalizeH="0" baseline="0" noProof="0">
                <a:ln>
                  <a:noFill/>
                </a:ln>
                <a:solidFill>
                  <a:srgbClr val="000000"/>
                </a:solidFill>
                <a:effectLst/>
                <a:uLnTx/>
                <a:uFillTx/>
                <a:latin typeface="Times New Roman" panose="02020603050405020304" pitchFamily="18" charset="0"/>
                <a:ea typeface="+mj-ea"/>
                <a:cs typeface="+mj-cs"/>
              </a:rPr>
              <a:t>Présentation n°6</a:t>
            </a:r>
            <a:r>
              <a:rPr kumimoji="0" lang="fr-FR" sz="6000" b="1" i="0" u="none" strike="noStrike" kern="1200" cap="none" spc="0" normalizeH="0" baseline="0" noProof="0">
                <a:ln>
                  <a:noFill/>
                </a:ln>
                <a:solidFill>
                  <a:srgbClr val="000000"/>
                </a:solidFill>
                <a:effectLst/>
                <a:uLnTx/>
                <a:uFillTx/>
                <a:latin typeface="Times New Roman" panose="02020603050405020304" pitchFamily="18" charset="0"/>
                <a:ea typeface="+mj-ea"/>
                <a:cs typeface="+mj-cs"/>
              </a:rPr>
              <a:t>:</a:t>
            </a:r>
            <a:br>
              <a:rPr kumimoji="0" lang="fr-FR" sz="6000" b="1" i="0" u="none" strike="noStrike" kern="1200" cap="none" spc="0" normalizeH="0" baseline="0" noProof="0">
                <a:ln>
                  <a:noFill/>
                </a:ln>
                <a:solidFill>
                  <a:srgbClr val="000000"/>
                </a:solidFill>
                <a:effectLst/>
                <a:uLnTx/>
                <a:uFillTx/>
                <a:latin typeface="Times New Roman" panose="02020603050405020304" pitchFamily="18" charset="0"/>
                <a:ea typeface="+mj-ea"/>
                <a:cs typeface="+mj-cs"/>
              </a:rPr>
            </a:br>
            <a:r>
              <a:rPr kumimoji="0" lang="fr-FR" sz="6000" b="1" i="0" u="none" strike="noStrike" kern="1200" cap="none" spc="0" normalizeH="0" baseline="0" noProof="0">
                <a:ln>
                  <a:noFill/>
                </a:ln>
                <a:solidFill>
                  <a:srgbClr val="000000"/>
                </a:solidFill>
                <a:effectLst/>
                <a:uLnTx/>
                <a:uFillTx/>
                <a:latin typeface="Times New Roman" panose="02020603050405020304" pitchFamily="18" charset="0"/>
                <a:ea typeface="+mj-ea"/>
                <a:cs typeface="+mj-cs"/>
              </a:rPr>
              <a:t> </a:t>
            </a:r>
            <a:br>
              <a:rPr kumimoji="0" lang="fr-FR" sz="6000" b="1" i="0" u="none" strike="noStrike" kern="1200" cap="none" spc="0" normalizeH="0" baseline="0" noProof="0">
                <a:ln>
                  <a:noFill/>
                </a:ln>
                <a:solidFill>
                  <a:srgbClr val="000000"/>
                </a:solidFill>
                <a:effectLst/>
                <a:uLnTx/>
                <a:uFillTx/>
                <a:latin typeface="Times New Roman" panose="02020603050405020304" pitchFamily="18" charset="0"/>
                <a:ea typeface="+mj-ea"/>
                <a:cs typeface="+mj-cs"/>
              </a:rPr>
            </a:br>
            <a:r>
              <a:rPr kumimoji="0" lang="fr-FR" sz="6000" b="1" i="0" u="none" strike="noStrike" kern="1200" cap="none" spc="0" normalizeH="0" baseline="0" noProof="0">
                <a:ln>
                  <a:noFill/>
                </a:ln>
                <a:solidFill>
                  <a:srgbClr val="000000"/>
                </a:solidFill>
                <a:effectLst/>
                <a:uLnTx/>
                <a:uFillTx/>
                <a:latin typeface="Times New Roman" panose="02020603050405020304" pitchFamily="18" charset="0"/>
                <a:ea typeface="+mj-ea"/>
                <a:cs typeface="+mj-cs"/>
              </a:rPr>
              <a:t>Le poids des Technologies </a:t>
            </a:r>
            <a:br>
              <a:rPr kumimoji="0" lang="fr-FR" sz="6000" b="1" i="0" u="none" strike="noStrike" kern="1200" cap="none" spc="0" normalizeH="0" baseline="0" noProof="0">
                <a:ln>
                  <a:noFill/>
                </a:ln>
                <a:solidFill>
                  <a:srgbClr val="000000"/>
                </a:solidFill>
                <a:effectLst/>
                <a:uLnTx/>
                <a:uFillTx/>
                <a:latin typeface="Times New Roman" panose="02020603050405020304" pitchFamily="18" charset="0"/>
                <a:ea typeface="+mj-ea"/>
                <a:cs typeface="+mj-cs"/>
              </a:rPr>
            </a:br>
            <a:r>
              <a:rPr kumimoji="0" lang="fr-FR" sz="6000" b="1" i="0" u="none" strike="noStrike" kern="1200" cap="none" spc="0" normalizeH="0" baseline="0" noProof="0">
                <a:ln>
                  <a:noFill/>
                </a:ln>
                <a:solidFill>
                  <a:srgbClr val="000000"/>
                </a:solidFill>
                <a:effectLst/>
                <a:uLnTx/>
                <a:uFillTx/>
                <a:latin typeface="Times New Roman" panose="02020603050405020304" pitchFamily="18" charset="0"/>
                <a:ea typeface="+mj-ea"/>
                <a:cs typeface="+mj-cs"/>
              </a:rPr>
              <a:t>de l’Information et de la Communication (TIC)</a:t>
            </a:r>
            <a:br>
              <a:rPr kumimoji="0" lang="fr-FR" sz="6000" b="1" i="0" u="none" strike="noStrike" kern="1200" cap="none" spc="0" normalizeH="0" baseline="0" noProof="0">
                <a:ln>
                  <a:noFill/>
                </a:ln>
                <a:solidFill>
                  <a:srgbClr val="000000"/>
                </a:solidFill>
                <a:effectLst/>
                <a:uLnTx/>
                <a:uFillTx/>
                <a:latin typeface="Times New Roman" panose="02020603050405020304" pitchFamily="18" charset="0"/>
                <a:ea typeface="+mj-ea"/>
                <a:cs typeface="+mj-cs"/>
              </a:rPr>
            </a:br>
            <a:r>
              <a:rPr kumimoji="0" lang="fr-FR" sz="6000" b="1" i="0" u="none" strike="noStrike" kern="1200" cap="none" spc="0" normalizeH="0" baseline="0" noProof="0">
                <a:ln>
                  <a:noFill/>
                </a:ln>
                <a:solidFill>
                  <a:srgbClr val="000000"/>
                </a:solidFill>
                <a:effectLst/>
                <a:uLnTx/>
                <a:uFillTx/>
                <a:latin typeface="Times New Roman" panose="02020603050405020304" pitchFamily="18" charset="0"/>
                <a:ea typeface="+mj-ea"/>
                <a:cs typeface="+mj-cs"/>
              </a:rPr>
              <a:t>dans l’économie nationale </a:t>
            </a:r>
            <a:br>
              <a:rPr kumimoji="0" lang="fr-FR" sz="4400" b="1" i="0" u="none" strike="noStrike" kern="1200" cap="none" spc="0" normalizeH="0" baseline="0" noProof="0">
                <a:ln>
                  <a:noFill/>
                </a:ln>
                <a:solidFill>
                  <a:srgbClr val="000000"/>
                </a:solidFill>
                <a:effectLst/>
                <a:uLnTx/>
                <a:uFillTx/>
                <a:latin typeface="Times New Roman" panose="02020603050405020304" pitchFamily="18" charset="0"/>
                <a:ea typeface="+mj-ea"/>
                <a:cs typeface="+mj-cs"/>
              </a:rPr>
            </a:br>
            <a:endParaRPr kumimoji="0" lang="fr-FR" sz="44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670193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F00F37CB-2835-1F49-89AA-94617003E083}"/>
              </a:ext>
            </a:extLst>
          </p:cNvPr>
          <p:cNvSpPr txBox="1">
            <a:spLocks/>
          </p:cNvSpPr>
          <p:nvPr/>
        </p:nvSpPr>
        <p:spPr>
          <a:xfrm>
            <a:off x="9707" y="834961"/>
            <a:ext cx="10084551" cy="1325563"/>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1. PRESENTATION DE L’ACTIVITE (1/2)</a:t>
            </a:r>
            <a:endParaRPr kumimoji="0" lang="fr-FR" sz="4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1" name="Espace réservé du contenu 2">
            <a:extLst>
              <a:ext uri="{FF2B5EF4-FFF2-40B4-BE49-F238E27FC236}">
                <a16:creationId xmlns:a16="http://schemas.microsoft.com/office/drawing/2014/main" id="{3A49BE7B-1626-534B-A542-F8F8F880E547}"/>
              </a:ext>
            </a:extLst>
          </p:cNvPr>
          <p:cNvSpPr txBox="1">
            <a:spLocks/>
          </p:cNvSpPr>
          <p:nvPr/>
        </p:nvSpPr>
        <p:spPr>
          <a:xfrm>
            <a:off x="9707" y="2295461"/>
            <a:ext cx="4969199" cy="4224609"/>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 31 décembre 2018, </a:t>
            </a:r>
            <a:r>
              <a:rPr kumimoji="0" lang="fr-FR" sz="3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21 banques</a:t>
            </a:r>
            <a:r>
              <a:rPr kumimoji="0" lang="fr-FR" sz="3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étaient autorisées à exercer l’activité d’émission de monnaie électronique dans la Zone</a:t>
            </a:r>
            <a:r>
              <a:rPr kumimoji="0" lang="fr-FR" sz="3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Espace réservé du contenu 3">
            <a:extLst>
              <a:ext uri="{FF2B5EF4-FFF2-40B4-BE49-F238E27FC236}">
                <a16:creationId xmlns:a16="http://schemas.microsoft.com/office/drawing/2014/main" id="{FEEE544C-A4D3-9C44-A37B-179944591FD9}"/>
              </a:ext>
            </a:extLst>
          </p:cNvPr>
          <p:cNvSpPr txBox="1">
            <a:spLocks/>
          </p:cNvSpPr>
          <p:nvPr/>
        </p:nvSpPr>
        <p:spPr>
          <a:xfrm>
            <a:off x="5343707" y="2295461"/>
            <a:ext cx="4744949" cy="4224609"/>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Mais, </a:t>
            </a:r>
            <a:r>
              <a:rPr kumimoji="0" lang="fr-FR"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19 banques </a:t>
            </a: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exerçaient effectivement l’activité, proposant </a:t>
            </a:r>
            <a:r>
              <a:rPr kumimoji="0" lang="fr-FR"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22 services de monnaie électronique</a:t>
            </a: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à travers la CEMAC, dont </a:t>
            </a:r>
            <a:r>
              <a:rPr kumimoji="0" lang="fr-FR"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15</a:t>
            </a: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de Mobile Money et </a:t>
            </a:r>
            <a:r>
              <a:rPr kumimoji="0" lang="fr-FR"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7</a:t>
            </a: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de cartes prépayées.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80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6DD559C3-F0BD-1C44-BE55-87875CE9940A}"/>
              </a:ext>
            </a:extLst>
          </p:cNvPr>
          <p:cNvSpPr txBox="1">
            <a:spLocks/>
          </p:cNvSpPr>
          <p:nvPr/>
        </p:nvSpPr>
        <p:spPr>
          <a:xfrm>
            <a:off x="9707" y="834961"/>
            <a:ext cx="10084551" cy="1325563"/>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1. PRESENTATION DE L’ACTIVITE (2/2)</a:t>
            </a:r>
            <a:endParaRPr kumimoji="0" lang="fr-FR" sz="40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1" name="Espace réservé du contenu 2">
            <a:extLst>
              <a:ext uri="{FF2B5EF4-FFF2-40B4-BE49-F238E27FC236}">
                <a16:creationId xmlns:a16="http://schemas.microsoft.com/office/drawing/2014/main" id="{A0AF75FD-493A-0B43-947B-237433A262B2}"/>
              </a:ext>
            </a:extLst>
          </p:cNvPr>
          <p:cNvSpPr txBox="1">
            <a:spLocks/>
          </p:cNvSpPr>
          <p:nvPr/>
        </p:nvSpPr>
        <p:spPr>
          <a:xfrm>
            <a:off x="159025" y="2295461"/>
            <a:ext cx="5032281" cy="4194791"/>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Les chiffres contenus dans le présent document résultent des déclarations des établissements exerçant l’activité d’émission de monnaie électronique effectivement surveillés par la BEAC et listés en annexe 1.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2" name="Espace réservé du contenu 3">
            <a:extLst>
              <a:ext uri="{FF2B5EF4-FFF2-40B4-BE49-F238E27FC236}">
                <a16:creationId xmlns:a16="http://schemas.microsoft.com/office/drawing/2014/main" id="{4B4D2D32-7B3D-D641-898A-B97C6C7CDB54}"/>
              </a:ext>
            </a:extLst>
          </p:cNvPr>
          <p:cNvSpPr txBox="1">
            <a:spLocks/>
          </p:cNvSpPr>
          <p:nvPr/>
        </p:nvSpPr>
        <p:spPr>
          <a:xfrm>
            <a:off x="5343707" y="2295461"/>
            <a:ext cx="4662323" cy="4194791"/>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Les statistiques de tous les pays ont été intégrées </a:t>
            </a:r>
            <a:r>
              <a:rPr kumimoji="0" lang="fr-FR" sz="3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sauf la Guinée Equatoriale où le lancement de l’activité est très récent</a:t>
            </a:r>
            <a:r>
              <a:rPr kumimoji="0" lang="fr-FR" sz="3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fr-FR" sz="30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606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1" name="Titre 1">
            <a:extLst>
              <a:ext uri="{FF2B5EF4-FFF2-40B4-BE49-F238E27FC236}">
                <a16:creationId xmlns:a16="http://schemas.microsoft.com/office/drawing/2014/main" id="{8EAD0B37-7995-9D41-8465-6F54FB393A5A}"/>
              </a:ext>
            </a:extLst>
          </p:cNvPr>
          <p:cNvSpPr txBox="1">
            <a:spLocks/>
          </p:cNvSpPr>
          <p:nvPr/>
        </p:nvSpPr>
        <p:spPr>
          <a:xfrm>
            <a:off x="9707" y="834962"/>
            <a:ext cx="10038385" cy="1325563"/>
          </a:xfrm>
          <a:prstGeom prst="rect">
            <a:avLst/>
          </a:prstGeom>
          <a:ln w="38100">
            <a:solidFill>
              <a:srgbClr val="5B9BD5"/>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2. EVOLUTION DE L’ACTIVITE (1/7)</a:t>
            </a:r>
            <a:endParaRPr kumimoji="0" lang="fr-FR" sz="4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2" name="Espace réservé du contenu 2">
            <a:extLst>
              <a:ext uri="{FF2B5EF4-FFF2-40B4-BE49-F238E27FC236}">
                <a16:creationId xmlns:a16="http://schemas.microsoft.com/office/drawing/2014/main" id="{227337B6-E182-9542-B062-94BE489773F6}"/>
              </a:ext>
            </a:extLst>
          </p:cNvPr>
          <p:cNvSpPr txBox="1">
            <a:spLocks/>
          </p:cNvSpPr>
          <p:nvPr/>
        </p:nvSpPr>
        <p:spPr>
          <a:xfrm>
            <a:off x="178903" y="2295463"/>
            <a:ext cx="4621995" cy="3807164"/>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Au 31 décembre 2018, on dénombrait </a:t>
            </a:r>
            <a:r>
              <a:rPr kumimoji="0" lang="fr-FR"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53.303 distributeurs de service de monnaie électronique </a:t>
            </a: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à travers la CEMAC, contre 39 731 à la fin de l’année 2017.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3" name="Image 22">
            <a:extLst>
              <a:ext uri="{FF2B5EF4-FFF2-40B4-BE49-F238E27FC236}">
                <a16:creationId xmlns:a16="http://schemas.microsoft.com/office/drawing/2014/main" id="{442B7588-15C9-6942-860F-2B54CA8507FC}"/>
              </a:ext>
            </a:extLst>
          </p:cNvPr>
          <p:cNvPicPr>
            <a:picLocks noChangeAspect="1"/>
          </p:cNvPicPr>
          <p:nvPr/>
        </p:nvPicPr>
        <p:blipFill>
          <a:blip r:embed="rId8"/>
          <a:stretch>
            <a:fillRect/>
          </a:stretch>
        </p:blipFill>
        <p:spPr>
          <a:xfrm>
            <a:off x="4932226" y="2295462"/>
            <a:ext cx="5073803" cy="3807165"/>
          </a:xfrm>
          <a:prstGeom prst="rect">
            <a:avLst/>
          </a:prstGeom>
          <a:solidFill>
            <a:sysClr val="window" lastClr="FFFFFF"/>
          </a:solidFill>
          <a:ln w="12700" cap="flat" cmpd="sng" algn="ctr">
            <a:solidFill>
              <a:sysClr val="windowText" lastClr="000000"/>
            </a:solidFill>
            <a:prstDash val="solid"/>
            <a:miter lim="800000"/>
          </a:ln>
          <a:effectLst/>
        </p:spPr>
      </p:pic>
      <p:sp>
        <p:nvSpPr>
          <p:cNvPr id="24" name="Rectangle 23">
            <a:extLst>
              <a:ext uri="{FF2B5EF4-FFF2-40B4-BE49-F238E27FC236}">
                <a16:creationId xmlns:a16="http://schemas.microsoft.com/office/drawing/2014/main" id="{99265352-C017-D94F-A792-ED1C152716B5}"/>
              </a:ext>
            </a:extLst>
          </p:cNvPr>
          <p:cNvSpPr/>
          <p:nvPr/>
        </p:nvSpPr>
        <p:spPr>
          <a:xfrm>
            <a:off x="4254247" y="6217686"/>
            <a:ext cx="2043445" cy="3231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500" b="0" i="0" u="none" strike="noStrike" kern="0" cap="none" spc="0" normalizeH="0" baseline="0" noProof="0" dirty="0">
                <a:ln>
                  <a:noFill/>
                </a:ln>
                <a:solidFill>
                  <a:srgbClr val="000000"/>
                </a:solidFill>
                <a:effectLst/>
                <a:uLnTx/>
                <a:uFillTx/>
                <a:latin typeface="Times New Roman" panose="02020603050405020304" pitchFamily="18" charset="0"/>
              </a:rPr>
              <a:t>Source : BEAC, DSMP </a:t>
            </a:r>
            <a:endParaRPr kumimoji="0" lang="fr-FR" sz="15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71462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5" name="Titre 1">
            <a:extLst>
              <a:ext uri="{FF2B5EF4-FFF2-40B4-BE49-F238E27FC236}">
                <a16:creationId xmlns:a16="http://schemas.microsoft.com/office/drawing/2014/main" id="{B84E4FD9-17E9-FF4B-BEAF-E6577DFDFE85}"/>
              </a:ext>
            </a:extLst>
          </p:cNvPr>
          <p:cNvSpPr txBox="1">
            <a:spLocks/>
          </p:cNvSpPr>
          <p:nvPr/>
        </p:nvSpPr>
        <p:spPr>
          <a:xfrm>
            <a:off x="82826" y="834962"/>
            <a:ext cx="9900321" cy="1092752"/>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2. EVOLUTION DE L’ACTIVITE (2/7)</a:t>
            </a:r>
            <a:endParaRPr kumimoji="0" lang="fr-FR" sz="4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6" name="Espace réservé du contenu 2">
            <a:extLst>
              <a:ext uri="{FF2B5EF4-FFF2-40B4-BE49-F238E27FC236}">
                <a16:creationId xmlns:a16="http://schemas.microsoft.com/office/drawing/2014/main" id="{CEB1B949-D155-1749-9386-8D9245E00D25}"/>
              </a:ext>
            </a:extLst>
          </p:cNvPr>
          <p:cNvSpPr txBox="1">
            <a:spLocks/>
          </p:cNvSpPr>
          <p:nvPr/>
        </p:nvSpPr>
        <p:spPr>
          <a:xfrm>
            <a:off x="300933" y="2295462"/>
            <a:ext cx="4554852" cy="3638200"/>
          </a:xfrm>
          <a:prstGeom prst="rect">
            <a:avLst/>
          </a:prstGeom>
          <a:ln>
            <a:solidFill>
              <a:srgbClr val="5B9BD5"/>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 2018, le nombre de transactions financières en monnaie électronique s’est élevée à </a:t>
            </a:r>
            <a:r>
              <a:rPr kumimoji="0" lang="fr-FR"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572 millions contre 303 millions au cours de l’année 2017</a:t>
            </a: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traduisant la forte progression de cette activité dans la sous-région dont 99% est issue du Mobile Money. </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7" name="Espace réservé du contenu 4">
            <a:extLst>
              <a:ext uri="{FF2B5EF4-FFF2-40B4-BE49-F238E27FC236}">
                <a16:creationId xmlns:a16="http://schemas.microsoft.com/office/drawing/2014/main" id="{282CBC74-3BA8-A54F-A86D-84A73B1298C5}"/>
              </a:ext>
            </a:extLst>
          </p:cNvPr>
          <p:cNvPicPr>
            <a:picLocks noChangeAspect="1"/>
          </p:cNvPicPr>
          <p:nvPr/>
        </p:nvPicPr>
        <p:blipFill>
          <a:blip r:embed="rId8"/>
          <a:stretch>
            <a:fillRect/>
          </a:stretch>
        </p:blipFill>
        <p:spPr>
          <a:xfrm>
            <a:off x="5169939" y="2295462"/>
            <a:ext cx="4610166" cy="3638199"/>
          </a:xfrm>
          <a:prstGeom prst="rect">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solidFill>
              <a:sysClr val="windowText" lastClr="000000"/>
            </a:solidFill>
            <a:prstDash val="solid"/>
            <a:miter lim="800000"/>
          </a:ln>
          <a:effectLst/>
        </p:spPr>
      </p:pic>
      <p:pic>
        <p:nvPicPr>
          <p:cNvPr id="28" name="Image 27">
            <a:extLst>
              <a:ext uri="{FF2B5EF4-FFF2-40B4-BE49-F238E27FC236}">
                <a16:creationId xmlns:a16="http://schemas.microsoft.com/office/drawing/2014/main" id="{338F01A4-7F66-444B-93BB-D4F612E0D854}"/>
              </a:ext>
            </a:extLst>
          </p:cNvPr>
          <p:cNvPicPr>
            <a:picLocks noChangeAspect="1"/>
          </p:cNvPicPr>
          <p:nvPr/>
        </p:nvPicPr>
        <p:blipFill>
          <a:blip r:embed="rId9"/>
          <a:stretch>
            <a:fillRect/>
          </a:stretch>
        </p:blipFill>
        <p:spPr>
          <a:xfrm>
            <a:off x="4086440" y="6136361"/>
            <a:ext cx="1883020" cy="353889"/>
          </a:xfrm>
          <a:prstGeom prst="rect">
            <a:avLst/>
          </a:prstGeom>
        </p:spPr>
      </p:pic>
    </p:spTree>
    <p:extLst>
      <p:ext uri="{BB962C8B-B14F-4D97-AF65-F5344CB8AC3E}">
        <p14:creationId xmlns:p14="http://schemas.microsoft.com/office/powerpoint/2010/main" val="261096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1" name="Titre 1">
            <a:extLst>
              <a:ext uri="{FF2B5EF4-FFF2-40B4-BE49-F238E27FC236}">
                <a16:creationId xmlns:a16="http://schemas.microsoft.com/office/drawing/2014/main" id="{44907403-7EA1-CE45-8CA0-E60B6721FF4D}"/>
              </a:ext>
            </a:extLst>
          </p:cNvPr>
          <p:cNvSpPr txBox="1">
            <a:spLocks/>
          </p:cNvSpPr>
          <p:nvPr/>
        </p:nvSpPr>
        <p:spPr>
          <a:xfrm>
            <a:off x="300724" y="857390"/>
            <a:ext cx="9215496" cy="696775"/>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2. EVOLUTION DE L’ACTIVITE (3/7)</a:t>
            </a:r>
            <a:endParaRPr kumimoji="0" lang="fr-FR" sz="25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2" name="Espace réservé du contenu 2">
            <a:extLst>
              <a:ext uri="{FF2B5EF4-FFF2-40B4-BE49-F238E27FC236}">
                <a16:creationId xmlns:a16="http://schemas.microsoft.com/office/drawing/2014/main" id="{282D15D2-076C-924B-BDB9-C21E316F397F}"/>
              </a:ext>
            </a:extLst>
          </p:cNvPr>
          <p:cNvSpPr txBox="1">
            <a:spLocks/>
          </p:cNvSpPr>
          <p:nvPr/>
        </p:nvSpPr>
        <p:spPr>
          <a:xfrm>
            <a:off x="149088" y="1956538"/>
            <a:ext cx="4692606" cy="4083902"/>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 valeur, les transactions globales de monnaie électronique qui s’élevaient à 4.700 milliards de F CFA en 2017 ont dépassé </a:t>
            </a:r>
            <a:r>
              <a:rPr kumimoji="0" lang="fr-FR"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8.296 milliards de FCFA à la fin de l’année 2018 </a:t>
            </a: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dont 96% représente le Mobile Money. </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3" name="Espace réservé du contenu 4">
            <a:extLst>
              <a:ext uri="{FF2B5EF4-FFF2-40B4-BE49-F238E27FC236}">
                <a16:creationId xmlns:a16="http://schemas.microsoft.com/office/drawing/2014/main" id="{EE05603F-329E-074A-8862-CD38F3ED1ECA}"/>
              </a:ext>
            </a:extLst>
          </p:cNvPr>
          <p:cNvPicPr>
            <a:picLocks noChangeAspect="1"/>
          </p:cNvPicPr>
          <p:nvPr/>
        </p:nvPicPr>
        <p:blipFill>
          <a:blip r:embed="rId8"/>
          <a:stretch>
            <a:fillRect/>
          </a:stretch>
        </p:blipFill>
        <p:spPr>
          <a:xfrm>
            <a:off x="5634725" y="1956538"/>
            <a:ext cx="4055928" cy="4051722"/>
          </a:xfrm>
          <a:prstGeom prst="rect">
            <a:avLst/>
          </a:prstGeom>
          <a:solidFill>
            <a:sysClr val="window" lastClr="FFFFFF"/>
          </a:solidFill>
          <a:ln w="12700" cap="flat" cmpd="sng" algn="ctr">
            <a:solidFill>
              <a:sysClr val="windowText" lastClr="000000"/>
            </a:solidFill>
            <a:prstDash val="solid"/>
            <a:miter lim="800000"/>
          </a:ln>
          <a:effectLst/>
        </p:spPr>
      </p:pic>
      <p:pic>
        <p:nvPicPr>
          <p:cNvPr id="24" name="Image 23">
            <a:extLst>
              <a:ext uri="{FF2B5EF4-FFF2-40B4-BE49-F238E27FC236}">
                <a16:creationId xmlns:a16="http://schemas.microsoft.com/office/drawing/2014/main" id="{83F08697-F82F-EA44-A5CB-9F19555DE2CD}"/>
              </a:ext>
            </a:extLst>
          </p:cNvPr>
          <p:cNvPicPr>
            <a:picLocks noChangeAspect="1"/>
          </p:cNvPicPr>
          <p:nvPr/>
        </p:nvPicPr>
        <p:blipFill>
          <a:blip r:embed="rId9"/>
          <a:stretch>
            <a:fillRect/>
          </a:stretch>
        </p:blipFill>
        <p:spPr>
          <a:xfrm>
            <a:off x="4726451" y="6080506"/>
            <a:ext cx="1816545" cy="352623"/>
          </a:xfrm>
          <a:prstGeom prst="rect">
            <a:avLst/>
          </a:prstGeom>
        </p:spPr>
      </p:pic>
    </p:spTree>
    <p:extLst>
      <p:ext uri="{BB962C8B-B14F-4D97-AF65-F5344CB8AC3E}">
        <p14:creationId xmlns:p14="http://schemas.microsoft.com/office/powerpoint/2010/main" val="416334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1" name="Titre 1">
            <a:extLst>
              <a:ext uri="{FF2B5EF4-FFF2-40B4-BE49-F238E27FC236}">
                <a16:creationId xmlns:a16="http://schemas.microsoft.com/office/drawing/2014/main" id="{B602E6FC-543B-0145-AB00-80CDE645384D}"/>
              </a:ext>
            </a:extLst>
          </p:cNvPr>
          <p:cNvSpPr txBox="1">
            <a:spLocks/>
          </p:cNvSpPr>
          <p:nvPr/>
        </p:nvSpPr>
        <p:spPr>
          <a:xfrm>
            <a:off x="9707" y="883732"/>
            <a:ext cx="9973440" cy="1325563"/>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2. EVOLUTION DE L’ACTIVITE (4/7)</a:t>
            </a:r>
            <a:endParaRPr kumimoji="0" lang="fr-FR" sz="44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2" name="Espace réservé du contenu 2">
            <a:extLst>
              <a:ext uri="{FF2B5EF4-FFF2-40B4-BE49-F238E27FC236}">
                <a16:creationId xmlns:a16="http://schemas.microsoft.com/office/drawing/2014/main" id="{14AA0B9C-2F0E-4946-9499-05D4284D194D}"/>
              </a:ext>
            </a:extLst>
          </p:cNvPr>
          <p:cNvSpPr txBox="1">
            <a:spLocks/>
          </p:cNvSpPr>
          <p:nvPr/>
        </p:nvSpPr>
        <p:spPr>
          <a:xfrm>
            <a:off x="9707" y="3481263"/>
            <a:ext cx="5069189" cy="3008989"/>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 </a:t>
            </a:r>
            <a:r>
              <a:rPr kumimoji="0" lang="fr-FR"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Guinée Equatoriale, </a:t>
            </a: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l’activité de la seule banque autorisée (</a:t>
            </a:r>
            <a:r>
              <a:rPr kumimoji="0" lang="fr-FR" sz="3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BGFIBank</a:t>
            </a: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est très récente pour être prise en compte. </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3" name="Espace réservé du contenu 3">
            <a:extLst>
              <a:ext uri="{FF2B5EF4-FFF2-40B4-BE49-F238E27FC236}">
                <a16:creationId xmlns:a16="http://schemas.microsoft.com/office/drawing/2014/main" id="{2C6C2569-3DA7-6345-8377-E343353CFE4C}"/>
              </a:ext>
            </a:extLst>
          </p:cNvPr>
          <p:cNvSpPr txBox="1">
            <a:spLocks/>
          </p:cNvSpPr>
          <p:nvPr/>
        </p:nvSpPr>
        <p:spPr>
          <a:xfrm>
            <a:off x="5342119" y="3481263"/>
            <a:ext cx="4679374" cy="3008989"/>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 </a:t>
            </a:r>
            <a:r>
              <a:rPr kumimoji="0" lang="fr-FR"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RCA</a:t>
            </a: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même si on observe une augmentation significative en 2018, l’activité tarde encore à prendre son envol depuis le lancement du service Orange Money en 2016.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Espace réservé du texte 5">
            <a:extLst>
              <a:ext uri="{FF2B5EF4-FFF2-40B4-BE49-F238E27FC236}">
                <a16:creationId xmlns:a16="http://schemas.microsoft.com/office/drawing/2014/main" id="{0218110E-E877-2E40-9A45-25AE7DE9BD26}"/>
              </a:ext>
            </a:extLst>
          </p:cNvPr>
          <p:cNvSpPr txBox="1">
            <a:spLocks/>
          </p:cNvSpPr>
          <p:nvPr/>
        </p:nvSpPr>
        <p:spPr>
          <a:xfrm>
            <a:off x="9707" y="2349853"/>
            <a:ext cx="10011786" cy="939386"/>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Toutefois, ces tendances marquent une très grande disparité entre les pays</a:t>
            </a:r>
          </a:p>
        </p:txBody>
      </p:sp>
    </p:spTree>
    <p:extLst>
      <p:ext uri="{BB962C8B-B14F-4D97-AF65-F5344CB8AC3E}">
        <p14:creationId xmlns:p14="http://schemas.microsoft.com/office/powerpoint/2010/main" val="1933843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1" name="Titre 1">
            <a:extLst>
              <a:ext uri="{FF2B5EF4-FFF2-40B4-BE49-F238E27FC236}">
                <a16:creationId xmlns:a16="http://schemas.microsoft.com/office/drawing/2014/main" id="{26E5B654-521B-5F4C-B5E4-8E980C5708B7}"/>
              </a:ext>
            </a:extLst>
          </p:cNvPr>
          <p:cNvSpPr txBox="1">
            <a:spLocks/>
          </p:cNvSpPr>
          <p:nvPr/>
        </p:nvSpPr>
        <p:spPr>
          <a:xfrm>
            <a:off x="58475" y="834961"/>
            <a:ext cx="9989617" cy="883891"/>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2. EVOLUTION DE L’ACTIVITE (5/7)</a:t>
            </a:r>
            <a:endParaRPr kumimoji="0" lang="fr-FR" sz="44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graphicFrame>
        <p:nvGraphicFramePr>
          <p:cNvPr id="22" name="Espace réservé du contenu 3">
            <a:extLst>
              <a:ext uri="{FF2B5EF4-FFF2-40B4-BE49-F238E27FC236}">
                <a16:creationId xmlns:a16="http://schemas.microsoft.com/office/drawing/2014/main" id="{3C101878-A5BC-AF43-BD2C-14ADC4752E8A}"/>
              </a:ext>
            </a:extLst>
          </p:cNvPr>
          <p:cNvGraphicFramePr>
            <a:graphicFrameLocks/>
          </p:cNvGraphicFramePr>
          <p:nvPr>
            <p:extLst>
              <p:ext uri="{D42A27DB-BD31-4B8C-83A1-F6EECF244321}">
                <p14:modId xmlns:p14="http://schemas.microsoft.com/office/powerpoint/2010/main" val="1865877882"/>
              </p:ext>
            </p:extLst>
          </p:nvPr>
        </p:nvGraphicFramePr>
        <p:xfrm>
          <a:off x="58475" y="2219931"/>
          <a:ext cx="9989617" cy="4096334"/>
        </p:xfrm>
        <a:graphic>
          <a:graphicData uri="http://schemas.openxmlformats.org/drawingml/2006/table">
            <a:tbl>
              <a:tblPr firstRow="1" bandRow="1"/>
              <a:tblGrid>
                <a:gridCol w="985134">
                  <a:extLst>
                    <a:ext uri="{9D8B030D-6E8A-4147-A177-3AD203B41FA5}">
                      <a16:colId xmlns:a16="http://schemas.microsoft.com/office/drawing/2014/main" val="20000"/>
                    </a:ext>
                  </a:extLst>
                </a:gridCol>
                <a:gridCol w="1321904">
                  <a:extLst>
                    <a:ext uri="{9D8B030D-6E8A-4147-A177-3AD203B41FA5}">
                      <a16:colId xmlns:a16="http://schemas.microsoft.com/office/drawing/2014/main" val="20001"/>
                    </a:ext>
                  </a:extLst>
                </a:gridCol>
                <a:gridCol w="1659835">
                  <a:extLst>
                    <a:ext uri="{9D8B030D-6E8A-4147-A177-3AD203B41FA5}">
                      <a16:colId xmlns:a16="http://schemas.microsoft.com/office/drawing/2014/main" val="20002"/>
                    </a:ext>
                  </a:extLst>
                </a:gridCol>
                <a:gridCol w="1411356">
                  <a:extLst>
                    <a:ext uri="{9D8B030D-6E8A-4147-A177-3AD203B41FA5}">
                      <a16:colId xmlns:a16="http://schemas.microsoft.com/office/drawing/2014/main" val="20003"/>
                    </a:ext>
                  </a:extLst>
                </a:gridCol>
                <a:gridCol w="1603971">
                  <a:extLst>
                    <a:ext uri="{9D8B030D-6E8A-4147-A177-3AD203B41FA5}">
                      <a16:colId xmlns:a16="http://schemas.microsoft.com/office/drawing/2014/main" val="20004"/>
                    </a:ext>
                  </a:extLst>
                </a:gridCol>
                <a:gridCol w="1268438">
                  <a:extLst>
                    <a:ext uri="{9D8B030D-6E8A-4147-A177-3AD203B41FA5}">
                      <a16:colId xmlns:a16="http://schemas.microsoft.com/office/drawing/2014/main" val="20005"/>
                    </a:ext>
                  </a:extLst>
                </a:gridCol>
                <a:gridCol w="1738979">
                  <a:extLst>
                    <a:ext uri="{9D8B030D-6E8A-4147-A177-3AD203B41FA5}">
                      <a16:colId xmlns:a16="http://schemas.microsoft.com/office/drawing/2014/main" val="20006"/>
                    </a:ext>
                  </a:extLst>
                </a:gridCol>
              </a:tblGrid>
              <a:tr h="50579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endParaRPr lang="fr-F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fr-FR" sz="1800" b="1" i="0" u="none" strike="noStrike" dirty="0">
                          <a:solidFill>
                            <a:srgbClr val="000000"/>
                          </a:solidFill>
                          <a:effectLst/>
                          <a:latin typeface="Calibri" panose="020F0502020204030204" pitchFamily="34" charset="0"/>
                        </a:rPr>
                        <a:t>2016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fr-FR"/>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fr-FR" sz="1800" b="1" i="0" u="none" strike="noStrike" dirty="0">
                          <a:solidFill>
                            <a:srgbClr val="000000"/>
                          </a:solidFill>
                          <a:effectLst/>
                          <a:latin typeface="Calibri" panose="020F0502020204030204" pitchFamily="34" charset="0"/>
                        </a:rPr>
                        <a:t>2017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fr-FR"/>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fr-FR" sz="1800" b="1" i="0" u="none" strike="noStrike" dirty="0">
                          <a:solidFill>
                            <a:srgbClr val="000000"/>
                          </a:solidFill>
                          <a:effectLst/>
                          <a:latin typeface="Calibri" panose="020F0502020204030204" pitchFamily="34" charset="0"/>
                        </a:rPr>
                        <a:t>2018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fr-FR"/>
                    </a:p>
                  </a:txBody>
                  <a:tcPr/>
                </a:tc>
                <a:extLst>
                  <a:ext uri="{0D108BD9-81ED-4DB2-BD59-A6C34878D82A}">
                    <a16:rowId xmlns:a16="http://schemas.microsoft.com/office/drawing/2014/main" val="10000"/>
                  </a:ext>
                </a:extLst>
              </a:tr>
              <a:tr h="5057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1600" b="0" i="0" u="none" strike="noStrike" dirty="0">
                          <a:solidFill>
                            <a:srgbClr val="000000"/>
                          </a:solidFill>
                          <a:effectLst/>
                          <a:latin typeface="Calibri" panose="020F0502020204030204" pitchFamily="34" charset="0"/>
                        </a:rPr>
                        <a:t> </a:t>
                      </a: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fr-FR" sz="1600" b="1" i="0" u="none" strike="noStrike" dirty="0">
                          <a:solidFill>
                            <a:srgbClr val="000000"/>
                          </a:solidFill>
                          <a:effectLst/>
                          <a:latin typeface="Calibri" panose="020F0502020204030204" pitchFamily="34" charset="0"/>
                        </a:rPr>
                        <a:t>Nombre</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fr-FR" sz="1600" b="1" i="0" u="none" strike="noStrike" dirty="0">
                          <a:solidFill>
                            <a:srgbClr val="000000"/>
                          </a:solidFill>
                          <a:effectLst/>
                          <a:latin typeface="Calibri" panose="020F0502020204030204" pitchFamily="34" charset="0"/>
                        </a:rPr>
                        <a:t>Valeur</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fr-FR" sz="1600" b="1" i="0" u="none" strike="noStrike" dirty="0">
                          <a:solidFill>
                            <a:srgbClr val="000000"/>
                          </a:solidFill>
                          <a:effectLst/>
                          <a:latin typeface="Calibri" panose="020F0502020204030204" pitchFamily="34" charset="0"/>
                        </a:rPr>
                        <a:t>Nombre</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fr-FR" sz="1600" b="1" i="0" u="none" strike="noStrike" dirty="0">
                          <a:solidFill>
                            <a:srgbClr val="000000"/>
                          </a:solidFill>
                          <a:effectLst/>
                          <a:latin typeface="Calibri" panose="020F0502020204030204" pitchFamily="34" charset="0"/>
                        </a:rPr>
                        <a:t>Valeur</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fr-FR" sz="1600" b="1" i="0" u="none" strike="noStrike" dirty="0">
                          <a:solidFill>
                            <a:srgbClr val="000000"/>
                          </a:solidFill>
                          <a:effectLst/>
                          <a:latin typeface="Calibri" panose="020F0502020204030204" pitchFamily="34" charset="0"/>
                        </a:rPr>
                        <a:t>Nombre</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fr-FR" sz="1600" b="1" i="0" u="none" strike="noStrike" dirty="0">
                          <a:solidFill>
                            <a:srgbClr val="000000"/>
                          </a:solidFill>
                          <a:effectLst/>
                          <a:latin typeface="Calibri" panose="020F0502020204030204" pitchFamily="34" charset="0"/>
                        </a:rPr>
                        <a:t>Valeur</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5224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1600" b="1" i="0" u="none" strike="noStrike" dirty="0">
                          <a:solidFill>
                            <a:srgbClr val="000000"/>
                          </a:solidFill>
                          <a:effectLst/>
                          <a:latin typeface="Calibri" panose="020F0502020204030204" pitchFamily="34" charset="0"/>
                        </a:rPr>
                        <a:t>Cameroun</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49 831 982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887 783 935 214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210 276 929</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3 412 970 418 636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415 024 972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6 333 005 588 739</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5057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1600" b="1" i="0" u="none" strike="noStrike" dirty="0">
                          <a:solidFill>
                            <a:srgbClr val="000000"/>
                          </a:solidFill>
                          <a:effectLst/>
                          <a:latin typeface="Calibri" panose="020F0502020204030204" pitchFamily="34" charset="0"/>
                        </a:rPr>
                        <a:t>Tchad</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9 122 055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92 863 922 307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a:solidFill>
                            <a:srgbClr val="000000"/>
                          </a:solidFill>
                          <a:effectLst/>
                          <a:latin typeface="Calibri" panose="020F0502020204030204" pitchFamily="34" charset="0"/>
                        </a:rPr>
                        <a:t>4 848 231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a:solidFill>
                            <a:srgbClr val="000000"/>
                          </a:solidFill>
                          <a:effectLst/>
                          <a:latin typeface="Calibri" panose="020F0502020204030204" pitchFamily="34" charset="0"/>
                        </a:rPr>
                        <a:t>80 782 481 393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a:solidFill>
                            <a:srgbClr val="000000"/>
                          </a:solidFill>
                          <a:effectLst/>
                          <a:latin typeface="Calibri" panose="020F0502020204030204" pitchFamily="34" charset="0"/>
                        </a:rPr>
                        <a:t>6 796 740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98 615 699 752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5057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1600" b="1" i="0" u="none" strike="noStrike" dirty="0">
                          <a:solidFill>
                            <a:srgbClr val="000000"/>
                          </a:solidFill>
                          <a:effectLst/>
                          <a:latin typeface="Calibri" panose="020F0502020204030204" pitchFamily="34" charset="0"/>
                        </a:rPr>
                        <a:t>RCA</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14 218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1 073 567 837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21 369</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1 801 942 450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296 137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10 118 231 154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4"/>
                  </a:ext>
                </a:extLst>
              </a:tr>
              <a:tr h="5057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1600" b="1" i="0" u="none" strike="noStrike" dirty="0">
                          <a:solidFill>
                            <a:srgbClr val="000000"/>
                          </a:solidFill>
                          <a:effectLst/>
                          <a:latin typeface="Calibri" panose="020F0502020204030204" pitchFamily="34" charset="0"/>
                        </a:rPr>
                        <a:t>Congo</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2 409 726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53 488 658 188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10 223 628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118 299 500 386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29 676 678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318 186 601 592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5"/>
                  </a:ext>
                </a:extLst>
              </a:tr>
              <a:tr h="5224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1600" b="1" i="0" u="none" strike="noStrike" dirty="0">
                          <a:solidFill>
                            <a:srgbClr val="000000"/>
                          </a:solidFill>
                          <a:effectLst/>
                          <a:latin typeface="Calibri" panose="020F0502020204030204" pitchFamily="34" charset="0"/>
                        </a:rPr>
                        <a:t>Gabon</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a:solidFill>
                            <a:srgbClr val="000000"/>
                          </a:solidFill>
                          <a:effectLst/>
                          <a:latin typeface="Calibri" panose="020F0502020204030204" pitchFamily="34" charset="0"/>
                        </a:rPr>
                        <a:t>36 458 336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596 494 301 120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77 896 108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a:solidFill>
                            <a:srgbClr val="000000"/>
                          </a:solidFill>
                          <a:effectLst/>
                          <a:latin typeface="Calibri" panose="020F0502020204030204" pitchFamily="34" charset="0"/>
                        </a:rPr>
                        <a:t>1 086 525 062 308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a:solidFill>
                            <a:srgbClr val="000000"/>
                          </a:solidFill>
                          <a:effectLst/>
                          <a:latin typeface="Calibri" panose="020F0502020204030204" pitchFamily="34" charset="0"/>
                        </a:rPr>
                        <a:t>120 568 108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0" i="0" u="none" strike="noStrike" dirty="0">
                          <a:solidFill>
                            <a:srgbClr val="000000"/>
                          </a:solidFill>
                          <a:effectLst/>
                          <a:latin typeface="Calibri" panose="020F0502020204030204" pitchFamily="34" charset="0"/>
                        </a:rPr>
                        <a:t>1 536 239 902 149</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6"/>
                  </a:ext>
                </a:extLst>
              </a:tr>
              <a:tr h="5224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fr-FR" sz="1600" b="1" i="0" u="none" strike="noStrike" dirty="0">
                          <a:solidFill>
                            <a:srgbClr val="000000"/>
                          </a:solidFill>
                          <a:effectLst/>
                          <a:latin typeface="Calibri" panose="020F0502020204030204" pitchFamily="34" charset="0"/>
                        </a:rPr>
                        <a:t>Total</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1" i="0" u="none" strike="noStrike" dirty="0">
                          <a:solidFill>
                            <a:srgbClr val="000000"/>
                          </a:solidFill>
                          <a:effectLst/>
                          <a:latin typeface="Calibri" panose="020F0502020204030204" pitchFamily="34" charset="0"/>
                        </a:rPr>
                        <a:t>97 836 317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1" i="0" u="none" strike="noStrike" dirty="0">
                          <a:solidFill>
                            <a:srgbClr val="000000"/>
                          </a:solidFill>
                          <a:effectLst/>
                          <a:latin typeface="Calibri" panose="020F0502020204030204" pitchFamily="34" charset="0"/>
                        </a:rPr>
                        <a:t>1 631 704 384 666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1" i="0" u="none" strike="noStrike" dirty="0">
                          <a:solidFill>
                            <a:srgbClr val="000000"/>
                          </a:solidFill>
                          <a:effectLst/>
                          <a:latin typeface="Calibri" panose="020F0502020204030204" pitchFamily="34" charset="0"/>
                        </a:rPr>
                        <a:t>303 266 265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1" i="0" u="none" strike="noStrike" dirty="0">
                          <a:solidFill>
                            <a:srgbClr val="000000"/>
                          </a:solidFill>
                          <a:effectLst/>
                          <a:latin typeface="Calibri" panose="020F0502020204030204" pitchFamily="34" charset="0"/>
                        </a:rPr>
                        <a:t>4 700 379 405 173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1" i="0" u="none" strike="noStrike" dirty="0">
                          <a:solidFill>
                            <a:srgbClr val="000000"/>
                          </a:solidFill>
                          <a:effectLst/>
                          <a:latin typeface="Calibri" panose="020F0502020204030204" pitchFamily="34" charset="0"/>
                        </a:rPr>
                        <a:t>572 362 635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fr-FR" sz="1600" b="1" i="0" u="none" strike="noStrike" dirty="0">
                          <a:solidFill>
                            <a:srgbClr val="000000"/>
                          </a:solidFill>
                          <a:effectLst/>
                          <a:latin typeface="Calibri" panose="020F0502020204030204" pitchFamily="34" charset="0"/>
                        </a:rPr>
                        <a:t>8 296 166 023 386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bl>
          </a:graphicData>
        </a:graphic>
      </p:graphicFrame>
      <p:sp>
        <p:nvSpPr>
          <p:cNvPr id="23" name="Rectangle 22">
            <a:extLst>
              <a:ext uri="{FF2B5EF4-FFF2-40B4-BE49-F238E27FC236}">
                <a16:creationId xmlns:a16="http://schemas.microsoft.com/office/drawing/2014/main" id="{883D2471-0D3B-DC4F-8649-19E8728EF281}"/>
              </a:ext>
            </a:extLst>
          </p:cNvPr>
          <p:cNvSpPr/>
          <p:nvPr/>
        </p:nvSpPr>
        <p:spPr>
          <a:xfrm>
            <a:off x="-38358" y="1665934"/>
            <a:ext cx="10515600" cy="553998"/>
          </a:xfrm>
          <a:prstGeom prst="rect">
            <a:avLst/>
          </a:prstGeom>
        </p:spPr>
        <p:txBody>
          <a:bodyPr wrap="square">
            <a:spAutoFit/>
          </a:bodyPr>
          <a:lstStyle/>
          <a:p>
            <a:pPr algn="ctr"/>
            <a:r>
              <a:rPr lang="fr-FR" sz="3000" i="1" dirty="0">
                <a:solidFill>
                  <a:srgbClr val="000000"/>
                </a:solidFill>
                <a:latin typeface="Times New Roman" panose="02020603050405020304" pitchFamily="18" charset="0"/>
              </a:rPr>
              <a:t>Transactions de monnaie électronique en nombre et en valeur </a:t>
            </a:r>
            <a:endParaRPr lang="fr-FR" sz="3000" dirty="0">
              <a:solidFill>
                <a:srgbClr val="000000"/>
              </a:solidFill>
              <a:latin typeface="Times New Roman" panose="02020603050405020304" pitchFamily="18" charset="0"/>
            </a:endParaRPr>
          </a:p>
        </p:txBody>
      </p:sp>
      <p:sp>
        <p:nvSpPr>
          <p:cNvPr id="24" name="Rectangle 23">
            <a:extLst>
              <a:ext uri="{FF2B5EF4-FFF2-40B4-BE49-F238E27FC236}">
                <a16:creationId xmlns:a16="http://schemas.microsoft.com/office/drawing/2014/main" id="{B7333B1D-830E-664D-9ED2-646C8DC39852}"/>
              </a:ext>
            </a:extLst>
          </p:cNvPr>
          <p:cNvSpPr/>
          <p:nvPr/>
        </p:nvSpPr>
        <p:spPr>
          <a:xfrm>
            <a:off x="4124507" y="6279827"/>
            <a:ext cx="1553630" cy="2616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000000"/>
                </a:solidFill>
                <a:effectLst/>
                <a:uLnTx/>
                <a:uFillTx/>
                <a:latin typeface="Times New Roman" panose="02020603050405020304" pitchFamily="18" charset="0"/>
              </a:rPr>
              <a:t>Source : BEAC, DSMP </a:t>
            </a:r>
            <a:endParaRPr kumimoji="0" lang="fr-FR"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03115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B2FF2760-301B-B244-8215-F75F01309C47}"/>
              </a:ext>
            </a:extLst>
          </p:cNvPr>
          <p:cNvSpPr txBox="1">
            <a:spLocks/>
          </p:cNvSpPr>
          <p:nvPr/>
        </p:nvSpPr>
        <p:spPr>
          <a:xfrm>
            <a:off x="112644" y="890082"/>
            <a:ext cx="9935448" cy="1325563"/>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2. EVOLUTION DE L’ACTIVITE (6/7)</a:t>
            </a:r>
            <a:endParaRPr kumimoji="0" lang="fr-F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1" name="Espace réservé du contenu 2">
            <a:extLst>
              <a:ext uri="{FF2B5EF4-FFF2-40B4-BE49-F238E27FC236}">
                <a16:creationId xmlns:a16="http://schemas.microsoft.com/office/drawing/2014/main" id="{A1231B21-C044-CD48-8B97-1F027A487211}"/>
              </a:ext>
            </a:extLst>
          </p:cNvPr>
          <p:cNvSpPr txBox="1">
            <a:spLocks/>
          </p:cNvSpPr>
          <p:nvPr/>
        </p:nvSpPr>
        <p:spPr>
          <a:xfrm>
            <a:off x="112644" y="2350582"/>
            <a:ext cx="4895728" cy="4139670"/>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L’évolution de l’encours de monnaie électronique, c’est-à-dire, les sommes détenues par les utilisateurs (porteurs et distributeurs) dans les porte-monnaie électronique, </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Espace réservé du contenu 3">
            <a:extLst>
              <a:ext uri="{FF2B5EF4-FFF2-40B4-BE49-F238E27FC236}">
                <a16:creationId xmlns:a16="http://schemas.microsoft.com/office/drawing/2014/main" id="{9F5423B0-C349-5D44-A0FA-8C94E9CEB6C0}"/>
              </a:ext>
            </a:extLst>
          </p:cNvPr>
          <p:cNvSpPr txBox="1">
            <a:spLocks/>
          </p:cNvSpPr>
          <p:nvPr/>
        </p:nvSpPr>
        <p:spPr>
          <a:xfrm>
            <a:off x="5446644" y="2350582"/>
            <a:ext cx="4536503" cy="4139670"/>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au 31 décembre de chaque année, démontre la confiance grandissante des populations envers ce moyen de paiement :</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67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graphicFrame>
        <p:nvGraphicFramePr>
          <p:cNvPr id="20" name="Espace réservé du contenu 3">
            <a:extLst>
              <a:ext uri="{FF2B5EF4-FFF2-40B4-BE49-F238E27FC236}">
                <a16:creationId xmlns:a16="http://schemas.microsoft.com/office/drawing/2014/main" id="{F79A5176-10B4-1245-9F7C-332B1B16A5BD}"/>
              </a:ext>
            </a:extLst>
          </p:cNvPr>
          <p:cNvGraphicFramePr>
            <a:graphicFrameLocks/>
          </p:cNvGraphicFramePr>
          <p:nvPr>
            <p:extLst>
              <p:ext uri="{D42A27DB-BD31-4B8C-83A1-F6EECF244321}">
                <p14:modId xmlns:p14="http://schemas.microsoft.com/office/powerpoint/2010/main" val="2528835546"/>
              </p:ext>
            </p:extLst>
          </p:nvPr>
        </p:nvGraphicFramePr>
        <p:xfrm>
          <a:off x="92765" y="1689561"/>
          <a:ext cx="9928728" cy="4410889"/>
        </p:xfrm>
        <a:graphic>
          <a:graphicData uri="http://schemas.openxmlformats.org/drawingml/2006/table">
            <a:tbl>
              <a:tblPr firstRow="1" bandRow="1"/>
              <a:tblGrid>
                <a:gridCol w="2482182">
                  <a:extLst>
                    <a:ext uri="{9D8B030D-6E8A-4147-A177-3AD203B41FA5}">
                      <a16:colId xmlns:a16="http://schemas.microsoft.com/office/drawing/2014/main" val="20000"/>
                    </a:ext>
                  </a:extLst>
                </a:gridCol>
                <a:gridCol w="2482182">
                  <a:extLst>
                    <a:ext uri="{9D8B030D-6E8A-4147-A177-3AD203B41FA5}">
                      <a16:colId xmlns:a16="http://schemas.microsoft.com/office/drawing/2014/main" val="20001"/>
                    </a:ext>
                  </a:extLst>
                </a:gridCol>
                <a:gridCol w="2482182">
                  <a:extLst>
                    <a:ext uri="{9D8B030D-6E8A-4147-A177-3AD203B41FA5}">
                      <a16:colId xmlns:a16="http://schemas.microsoft.com/office/drawing/2014/main" val="20002"/>
                    </a:ext>
                  </a:extLst>
                </a:gridCol>
                <a:gridCol w="2482182">
                  <a:extLst>
                    <a:ext uri="{9D8B030D-6E8A-4147-A177-3AD203B41FA5}">
                      <a16:colId xmlns:a16="http://schemas.microsoft.com/office/drawing/2014/main" val="20003"/>
                    </a:ext>
                  </a:extLst>
                </a:gridCol>
              </a:tblGrid>
              <a:tr h="391564">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lang="fr-FR" dirty="0"/>
                        <a:t>2016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fr-FR" dirty="0"/>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lang="fr-FR" dirty="0"/>
                        <a:t>2017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r>
                        <a:rPr lang="fr-FR" dirty="0"/>
                        <a:t>2018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67584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b="1" dirty="0"/>
                        <a:t>Cameroun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latin typeface="Calibri" panose="020F0502020204030204" pitchFamily="34" charset="0"/>
                        </a:rPr>
                        <a:t>23 093 868 867</a:t>
                      </a:r>
                    </a:p>
                    <a:p>
                      <a:pPr algn="r"/>
                      <a:endParaRPr lang="fr-FR" b="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latin typeface="Calibri" panose="020F0502020204030204" pitchFamily="34" charset="0"/>
                        </a:rPr>
                        <a:t>62 416 135 281 </a:t>
                      </a:r>
                      <a:endParaRPr lang="fr-FR" b="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latin typeface="Calibri" panose="020F0502020204030204" pitchFamily="34" charset="0"/>
                        </a:rPr>
                        <a:t>93 738 765 071</a:t>
                      </a:r>
                    </a:p>
                    <a:p>
                      <a:pPr algn="r"/>
                      <a:endParaRPr lang="fr-FR" b="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1"/>
                  </a:ext>
                </a:extLst>
              </a:tr>
              <a:tr h="67584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b="1" dirty="0"/>
                        <a:t>Tchad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latin typeface="Calibri" panose="020F0502020204030204" pitchFamily="34" charset="0"/>
                        </a:rPr>
                        <a:t>4 144 578 810 </a:t>
                      </a:r>
                    </a:p>
                    <a:p>
                      <a:pPr algn="r"/>
                      <a:endParaRPr lang="fr-FR" b="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latin typeface="Calibri" panose="020F0502020204030204" pitchFamily="34" charset="0"/>
                        </a:rPr>
                        <a:t>2 989 392 394 </a:t>
                      </a:r>
                    </a:p>
                    <a:p>
                      <a:pPr algn="r"/>
                      <a:endParaRPr lang="fr-FR" b="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latin typeface="Calibri" panose="020F0502020204030204" pitchFamily="34" charset="0"/>
                        </a:rPr>
                        <a:t>3 016 564 924 </a:t>
                      </a:r>
                    </a:p>
                    <a:p>
                      <a:pPr algn="r"/>
                      <a:endParaRPr lang="fr-FR" b="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r h="67584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b="1" dirty="0"/>
                        <a:t>RCA</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latin typeface="Calibri" panose="020F0502020204030204" pitchFamily="34" charset="0"/>
                        </a:rPr>
                        <a:t>188 483 447 </a:t>
                      </a:r>
                    </a:p>
                    <a:p>
                      <a:pPr algn="r"/>
                      <a:endParaRPr lang="fr-FR" b="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latin typeface="Calibri" panose="020F0502020204030204" pitchFamily="34" charset="0"/>
                        </a:rPr>
                        <a:t>219 584 940 </a:t>
                      </a:r>
                    </a:p>
                    <a:p>
                      <a:pPr algn="r"/>
                      <a:endParaRPr lang="fr-FR" b="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latin typeface="Calibri" panose="020F0502020204030204" pitchFamily="34" charset="0"/>
                        </a:rPr>
                        <a:t>550 000 000 </a:t>
                      </a:r>
                    </a:p>
                    <a:p>
                      <a:pPr algn="r"/>
                      <a:endParaRPr lang="fr-FR" b="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r h="67584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b="1" dirty="0"/>
                        <a:t>Congo</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latin typeface="Calibri" panose="020F0502020204030204" pitchFamily="34" charset="0"/>
                        </a:rPr>
                        <a:t>3 412 393 193 </a:t>
                      </a:r>
                    </a:p>
                    <a:p>
                      <a:pPr algn="r"/>
                      <a:endParaRPr lang="fr-FR" b="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latin typeface="Calibri" panose="020F0502020204030204" pitchFamily="34" charset="0"/>
                        </a:rPr>
                        <a:t>3 924 477 437</a:t>
                      </a:r>
                    </a:p>
                    <a:p>
                      <a:pPr algn="r"/>
                      <a:endParaRPr lang="fr-FR" b="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latin typeface="Calibri" panose="020F0502020204030204" pitchFamily="34" charset="0"/>
                        </a:rPr>
                        <a:t>6 011 142 734 </a:t>
                      </a:r>
                    </a:p>
                    <a:p>
                      <a:pPr algn="r"/>
                      <a:endParaRPr lang="fr-FR" b="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r h="67584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b="1" dirty="0"/>
                        <a:t>Gabon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latin typeface="Calibri" panose="020F0502020204030204" pitchFamily="34" charset="0"/>
                        </a:rPr>
                        <a:t>12 289 670 253 </a:t>
                      </a:r>
                    </a:p>
                    <a:p>
                      <a:pPr algn="r"/>
                      <a:endParaRPr lang="fr-FR" b="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latin typeface="Calibri" panose="020F0502020204030204" pitchFamily="34" charset="0"/>
                        </a:rPr>
                        <a:t>19 214 810 561 </a:t>
                      </a:r>
                    </a:p>
                    <a:p>
                      <a:pPr algn="r"/>
                      <a:endParaRPr lang="fr-FR" b="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latin typeface="Calibri" panose="020F0502020204030204" pitchFamily="34" charset="0"/>
                        </a:rPr>
                        <a:t>22 417 369 345 </a:t>
                      </a:r>
                    </a:p>
                    <a:p>
                      <a:pPr algn="r"/>
                      <a:endParaRPr lang="fr-FR" b="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5"/>
                  </a:ext>
                </a:extLst>
              </a:tr>
              <a:tr h="3864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b="1" dirty="0">
                          <a:solidFill>
                            <a:schemeClr val="accent2">
                              <a:lumMod val="50000"/>
                            </a:schemeClr>
                          </a:solidFill>
                        </a:rPr>
                        <a:t>Total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1" i="0" u="none" strike="noStrike" baseline="0" dirty="0">
                          <a:solidFill>
                            <a:schemeClr val="accent2">
                              <a:lumMod val="50000"/>
                            </a:schemeClr>
                          </a:solidFill>
                          <a:latin typeface="Calibri" panose="020F0502020204030204" pitchFamily="34" charset="0"/>
                        </a:rPr>
                        <a:t>43 128 994 570 </a:t>
                      </a:r>
                      <a:endParaRPr lang="fr-FR" sz="1800" b="0" i="0" u="none" strike="noStrike" baseline="0" dirty="0">
                        <a:solidFill>
                          <a:schemeClr val="accent2">
                            <a:lumMod val="50000"/>
                          </a:schemeClr>
                        </a:solidFill>
                        <a:latin typeface="Calibri" panose="020F0502020204030204" pitchFamily="34" charset="0"/>
                      </a:endParaRPr>
                    </a:p>
                    <a:p>
                      <a:pPr algn="r"/>
                      <a:endParaRPr lang="fr-FR" dirty="0">
                        <a:solidFill>
                          <a:schemeClr val="accent2">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1" i="0" u="none" strike="noStrike" baseline="0" dirty="0">
                          <a:solidFill>
                            <a:schemeClr val="accent2">
                              <a:lumMod val="50000"/>
                            </a:schemeClr>
                          </a:solidFill>
                          <a:latin typeface="Calibri" panose="020F0502020204030204" pitchFamily="34" charset="0"/>
                        </a:rPr>
                        <a:t>88 764 400 613 </a:t>
                      </a:r>
                      <a:endParaRPr lang="fr-FR" sz="1800" b="0" i="0" u="none" strike="noStrike" baseline="0" dirty="0">
                        <a:solidFill>
                          <a:schemeClr val="accent2">
                            <a:lumMod val="50000"/>
                          </a:schemeClr>
                        </a:solidFill>
                        <a:latin typeface="Calibri" panose="020F0502020204030204" pitchFamily="34" charset="0"/>
                      </a:endParaRPr>
                    </a:p>
                    <a:p>
                      <a:pPr algn="r"/>
                      <a:endParaRPr lang="fr-FR" dirty="0">
                        <a:solidFill>
                          <a:schemeClr val="accent2">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1" i="0" u="none" strike="noStrike" baseline="0" dirty="0">
                          <a:solidFill>
                            <a:schemeClr val="accent2">
                              <a:lumMod val="50000"/>
                            </a:schemeClr>
                          </a:solidFill>
                          <a:latin typeface="Calibri" panose="020F0502020204030204" pitchFamily="34" charset="0"/>
                        </a:rPr>
                        <a:t>125 733 842 074 </a:t>
                      </a:r>
                      <a:endParaRPr lang="fr-FR" sz="1800" b="0" i="0" u="none" strike="noStrike" baseline="0" dirty="0">
                        <a:solidFill>
                          <a:schemeClr val="accent2">
                            <a:lumMod val="50000"/>
                          </a:schemeClr>
                        </a:solidFill>
                        <a:latin typeface="Calibri" panose="020F0502020204030204" pitchFamily="34" charset="0"/>
                      </a:endParaRPr>
                    </a:p>
                    <a:p>
                      <a:pPr algn="r"/>
                      <a:endParaRPr lang="fr-FR" dirty="0">
                        <a:solidFill>
                          <a:schemeClr val="accent2">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bl>
          </a:graphicData>
        </a:graphic>
      </p:graphicFrame>
      <p:sp>
        <p:nvSpPr>
          <p:cNvPr id="21" name="Rectangle 20">
            <a:extLst>
              <a:ext uri="{FF2B5EF4-FFF2-40B4-BE49-F238E27FC236}">
                <a16:creationId xmlns:a16="http://schemas.microsoft.com/office/drawing/2014/main" id="{973EBFCE-D5EA-BF4E-AFF3-B129C14026AD}"/>
              </a:ext>
            </a:extLst>
          </p:cNvPr>
          <p:cNvSpPr/>
          <p:nvPr/>
        </p:nvSpPr>
        <p:spPr>
          <a:xfrm>
            <a:off x="92765" y="992876"/>
            <a:ext cx="9959866"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000" b="1" i="1" u="none" strike="noStrike" kern="0" cap="none" spc="0" normalizeH="0" baseline="0" noProof="0" dirty="0">
                <a:ln>
                  <a:noFill/>
                </a:ln>
                <a:solidFill>
                  <a:srgbClr val="000000"/>
                </a:solidFill>
                <a:effectLst/>
                <a:uLnTx/>
                <a:uFillTx/>
                <a:latin typeface="Times New Roman" panose="02020603050405020304" pitchFamily="18" charset="0"/>
              </a:rPr>
              <a:t>Evolution de l’encours de monnaie électronique par pays </a:t>
            </a:r>
            <a:endParaRPr kumimoji="0" lang="fr-FR" sz="3000" b="1" i="0" u="none" strike="noStrike" kern="0" cap="none" spc="0" normalizeH="0" baseline="0" noProof="0" dirty="0">
              <a:ln>
                <a:noFill/>
              </a:ln>
              <a:solidFill>
                <a:prstClr val="black"/>
              </a:solidFill>
              <a:effectLst/>
              <a:uLnTx/>
              <a:uFillTx/>
            </a:endParaRPr>
          </a:p>
        </p:txBody>
      </p:sp>
      <p:sp>
        <p:nvSpPr>
          <p:cNvPr id="22" name="Rectangle 21">
            <a:extLst>
              <a:ext uri="{FF2B5EF4-FFF2-40B4-BE49-F238E27FC236}">
                <a16:creationId xmlns:a16="http://schemas.microsoft.com/office/drawing/2014/main" id="{B08B83B7-A0B5-7942-AFDF-1A6F6713CBFA}"/>
              </a:ext>
            </a:extLst>
          </p:cNvPr>
          <p:cNvSpPr/>
          <p:nvPr/>
        </p:nvSpPr>
        <p:spPr>
          <a:xfrm>
            <a:off x="4346712" y="6149021"/>
            <a:ext cx="1954696" cy="2616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000000"/>
                </a:solidFill>
                <a:effectLst/>
                <a:uLnTx/>
                <a:uFillTx/>
                <a:latin typeface="Times New Roman" panose="02020603050405020304" pitchFamily="18" charset="0"/>
              </a:rPr>
              <a:t>Source : BEAC, DSMP </a:t>
            </a:r>
            <a:endParaRPr kumimoji="0" lang="fr-FR" sz="1800" b="0" i="0" u="none" strike="noStrike" kern="0" cap="none" spc="0" normalizeH="0" baseline="0" noProof="0" dirty="0">
              <a:ln>
                <a:noFill/>
              </a:ln>
              <a:solidFill>
                <a:prstClr val="black"/>
              </a:solidFill>
              <a:effectLst/>
              <a:uLnTx/>
              <a:uFillTx/>
            </a:endParaRPr>
          </a:p>
        </p:txBody>
      </p:sp>
      <p:sp>
        <p:nvSpPr>
          <p:cNvPr id="23" name="Titre 1">
            <a:extLst>
              <a:ext uri="{FF2B5EF4-FFF2-40B4-BE49-F238E27FC236}">
                <a16:creationId xmlns:a16="http://schemas.microsoft.com/office/drawing/2014/main" id="{F9EB69BE-15F8-F54E-B868-299FAB6B6A62}"/>
              </a:ext>
            </a:extLst>
          </p:cNvPr>
          <p:cNvSpPr txBox="1">
            <a:spLocks/>
          </p:cNvSpPr>
          <p:nvPr/>
        </p:nvSpPr>
        <p:spPr>
          <a:xfrm>
            <a:off x="218079" y="65645"/>
            <a:ext cx="9922346" cy="740779"/>
          </a:xfrm>
          <a:prstGeom prst="rect">
            <a:avLst/>
          </a:prstGeom>
          <a:ln w="38100">
            <a:solidFill>
              <a:schemeClr val="accent1"/>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b="1">
                <a:latin typeface="Times New Roman" panose="02020603050405020304" pitchFamily="18" charset="0"/>
              </a:rPr>
              <a:t>2. EVOLUTION DE L’ACTIVITE (7/7)</a:t>
            </a:r>
            <a:endParaRPr lang="fr-FR" sz="4000" dirty="0"/>
          </a:p>
        </p:txBody>
      </p:sp>
    </p:spTree>
    <p:extLst>
      <p:ext uri="{BB962C8B-B14F-4D97-AF65-F5344CB8AC3E}">
        <p14:creationId xmlns:p14="http://schemas.microsoft.com/office/powerpoint/2010/main" val="1591873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8C598B8F-0656-2A4C-8F79-629F29882BEE}"/>
              </a:ext>
            </a:extLst>
          </p:cNvPr>
          <p:cNvSpPr txBox="1">
            <a:spLocks/>
          </p:cNvSpPr>
          <p:nvPr/>
        </p:nvSpPr>
        <p:spPr>
          <a:xfrm>
            <a:off x="277290" y="996046"/>
            <a:ext cx="9822418" cy="962002"/>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3. SOUSCRIPTEURS AUX PRODUITS </a:t>
            </a:r>
            <a:br>
              <a:rPr kumimoji="0" lang="fr-FR"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br>
            <a:r>
              <a:rPr kumimoji="0" lang="fr-FR"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DE MONNAIE ELECTRONIQUE (1/5)</a:t>
            </a:r>
            <a:endParaRPr kumimoji="0" lang="fr-FR" sz="4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1" name="Espace réservé du contenu 2">
            <a:extLst>
              <a:ext uri="{FF2B5EF4-FFF2-40B4-BE49-F238E27FC236}">
                <a16:creationId xmlns:a16="http://schemas.microsoft.com/office/drawing/2014/main" id="{43083145-9112-5540-AD0D-E008486165F2}"/>
              </a:ext>
            </a:extLst>
          </p:cNvPr>
          <p:cNvSpPr txBox="1">
            <a:spLocks/>
          </p:cNvSpPr>
          <p:nvPr/>
        </p:nvSpPr>
        <p:spPr>
          <a:xfrm>
            <a:off x="9707" y="2204288"/>
            <a:ext cx="5334000" cy="4295722"/>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Le nombre de porte-monnaie électroniques a légèrement évolué. Il est passé de 16 millions d’inscrits à la fin de l’année 2017 à </a:t>
            </a:r>
            <a:r>
              <a:rPr kumimoji="0" lang="fr-FR"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17,8 millions en décembre 2018</a:t>
            </a:r>
            <a:r>
              <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Le taux d’actifs, c’est-à-dire, les clients qui ont utilisé leur instrument de monnaie électronique au cours des 30 derniers jours est passé de 28% en 2017 à 38% en 2018. </a:t>
            </a:r>
            <a:endParaRPr kumimoji="0" lang="fr-FR"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2" name="Espace réservé du contenu 5">
            <a:extLst>
              <a:ext uri="{FF2B5EF4-FFF2-40B4-BE49-F238E27FC236}">
                <a16:creationId xmlns:a16="http://schemas.microsoft.com/office/drawing/2014/main" id="{E8B1D587-C9C4-3D4F-A5F3-0C0F2E437C4F}"/>
              </a:ext>
            </a:extLst>
          </p:cNvPr>
          <p:cNvPicPr>
            <a:picLocks noChangeAspect="1"/>
          </p:cNvPicPr>
          <p:nvPr/>
        </p:nvPicPr>
        <p:blipFill>
          <a:blip r:embed="rId8"/>
          <a:stretch>
            <a:fillRect/>
          </a:stretch>
        </p:blipFill>
        <p:spPr>
          <a:xfrm>
            <a:off x="5510101" y="2204288"/>
            <a:ext cx="4462669" cy="4295722"/>
          </a:xfrm>
          <a:prstGeom prst="rect">
            <a:avLst/>
          </a:prstGeom>
          <a:solidFill>
            <a:sysClr val="window" lastClr="FFFFFF"/>
          </a:solidFill>
          <a:ln w="12700" cap="flat" cmpd="sng" algn="ctr">
            <a:solidFill>
              <a:sysClr val="windowText" lastClr="000000"/>
            </a:solidFill>
            <a:prstDash val="solid"/>
            <a:miter lim="800000"/>
          </a:ln>
          <a:effectLst/>
        </p:spPr>
      </p:pic>
    </p:spTree>
    <p:extLst>
      <p:ext uri="{BB962C8B-B14F-4D97-AF65-F5344CB8AC3E}">
        <p14:creationId xmlns:p14="http://schemas.microsoft.com/office/powerpoint/2010/main" val="162026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29723"/>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pic>
        <p:nvPicPr>
          <p:cNvPr id="19" name="Espace réservé du contenu 3">
            <a:extLst>
              <a:ext uri="{FF2B5EF4-FFF2-40B4-BE49-F238E27FC236}">
                <a16:creationId xmlns:a16="http://schemas.microsoft.com/office/drawing/2014/main" id="{0D2D26C0-1FB8-0B48-A3FE-629299F3AF09}"/>
              </a:ext>
            </a:extLst>
          </p:cNvPr>
          <p:cNvPicPr>
            <a:picLocks noChangeAspect="1"/>
          </p:cNvPicPr>
          <p:nvPr/>
        </p:nvPicPr>
        <p:blipFill>
          <a:blip r:embed="rId8"/>
          <a:stretch>
            <a:fillRect/>
          </a:stretch>
        </p:blipFill>
        <p:spPr>
          <a:xfrm>
            <a:off x="-334304" y="2138800"/>
            <a:ext cx="10515600" cy="4054393"/>
          </a:xfrm>
          <a:prstGeom prst="rect">
            <a:avLst/>
          </a:prstGeom>
        </p:spPr>
      </p:pic>
      <p:pic>
        <p:nvPicPr>
          <p:cNvPr id="20" name="Image 19">
            <a:extLst>
              <a:ext uri="{FF2B5EF4-FFF2-40B4-BE49-F238E27FC236}">
                <a16:creationId xmlns:a16="http://schemas.microsoft.com/office/drawing/2014/main" id="{373B5969-144D-0341-9D05-58376A841531}"/>
              </a:ext>
            </a:extLst>
          </p:cNvPr>
          <p:cNvPicPr>
            <a:picLocks noChangeAspect="1"/>
          </p:cNvPicPr>
          <p:nvPr/>
        </p:nvPicPr>
        <p:blipFill>
          <a:blip r:embed="rId9"/>
          <a:stretch>
            <a:fillRect/>
          </a:stretch>
        </p:blipFill>
        <p:spPr>
          <a:xfrm>
            <a:off x="3483471" y="910075"/>
            <a:ext cx="1978090" cy="1627408"/>
          </a:xfrm>
          <a:prstGeom prst="rect">
            <a:avLst/>
          </a:prstGeom>
        </p:spPr>
      </p:pic>
    </p:spTree>
    <p:extLst>
      <p:ext uri="{BB962C8B-B14F-4D97-AF65-F5344CB8AC3E}">
        <p14:creationId xmlns:p14="http://schemas.microsoft.com/office/powerpoint/2010/main" val="332750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7DF66374-B339-4041-ACF1-28B36594E847}"/>
              </a:ext>
            </a:extLst>
          </p:cNvPr>
          <p:cNvSpPr txBox="1">
            <a:spLocks/>
          </p:cNvSpPr>
          <p:nvPr/>
        </p:nvSpPr>
        <p:spPr>
          <a:xfrm>
            <a:off x="9707" y="788739"/>
            <a:ext cx="10048092" cy="1226756"/>
          </a:xfrm>
          <a:prstGeom prst="rect">
            <a:avLst/>
          </a:prstGeom>
          <a:ln w="38100">
            <a:solidFill>
              <a:srgbClr val="5B9BD5"/>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3. SOUSCRIPTEURS AUX PRODUITS</a:t>
            </a:r>
            <a:br>
              <a:rPr kumimoji="0" lang="fr-FR" sz="3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br>
            <a:r>
              <a:rPr kumimoji="0" lang="fr-FR" sz="3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 DE MONNAIE ELECTRONIQUE (2/5)</a:t>
            </a:r>
            <a:endParaRPr kumimoji="0" lang="fr-FR" sz="3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1" name="Espace réservé du contenu 2">
            <a:extLst>
              <a:ext uri="{FF2B5EF4-FFF2-40B4-BE49-F238E27FC236}">
                <a16:creationId xmlns:a16="http://schemas.microsoft.com/office/drawing/2014/main" id="{0E7507DA-4CC3-D047-9ACB-DA921EFA2A1B}"/>
              </a:ext>
            </a:extLst>
          </p:cNvPr>
          <p:cNvSpPr txBox="1">
            <a:spLocks/>
          </p:cNvSpPr>
          <p:nvPr/>
        </p:nvSpPr>
        <p:spPr>
          <a:xfrm>
            <a:off x="119269" y="2135630"/>
            <a:ext cx="5208105" cy="4275001"/>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Les acteurs n’ont pas de cible particulière pour leurs actions commerciales. Ils enregistrent les clients au gré des opportunités qui s’offrent à eux.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Il est difficile de définir avec exactitude la population véritablement concernée car, d’une part, certains utilisateurs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Espace réservé du contenu 3">
            <a:extLst>
              <a:ext uri="{FF2B5EF4-FFF2-40B4-BE49-F238E27FC236}">
                <a16:creationId xmlns:a16="http://schemas.microsoft.com/office/drawing/2014/main" id="{6969C98F-4AD1-6142-AB54-7B8F8652485E}"/>
              </a:ext>
            </a:extLst>
          </p:cNvPr>
          <p:cNvSpPr txBox="1">
            <a:spLocks/>
          </p:cNvSpPr>
          <p:nvPr/>
        </p:nvSpPr>
        <p:spPr>
          <a:xfrm>
            <a:off x="5539628" y="2135630"/>
            <a:ext cx="4466402" cy="4275001"/>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d’instruments (inscrits) de monnaie électronique détiennent, plusieurs porte-monnaie électroniques auprès de différentes banques ; d’autre part, chez la plupart des opérateurs, des personnes non inscrites peuvent effectuer quelques transactions : réception des fonds, retrait, dépôts</a:t>
            </a:r>
            <a:r>
              <a:rPr kumimoji="0" lang="fr-FR"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088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0487" y="-14972"/>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1" name="Titre 1">
            <a:extLst>
              <a:ext uri="{FF2B5EF4-FFF2-40B4-BE49-F238E27FC236}">
                <a16:creationId xmlns:a16="http://schemas.microsoft.com/office/drawing/2014/main" id="{26472D7C-3638-4649-AD87-8ADE9DF01091}"/>
              </a:ext>
            </a:extLst>
          </p:cNvPr>
          <p:cNvSpPr txBox="1">
            <a:spLocks/>
          </p:cNvSpPr>
          <p:nvPr/>
        </p:nvSpPr>
        <p:spPr>
          <a:xfrm>
            <a:off x="33311" y="434078"/>
            <a:ext cx="10068049" cy="1089415"/>
          </a:xfrm>
          <a:prstGeom prst="rect">
            <a:avLst/>
          </a:prstGeom>
          <a:ln w="38100">
            <a:solidFill>
              <a:srgbClr val="5B9BD5"/>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3. SOUSCRIPTEURS AUX PRODUITS </a:t>
            </a:r>
            <a:br>
              <a:rPr kumimoji="0" lang="fr-FR" sz="3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br>
            <a:r>
              <a:rPr kumimoji="0" lang="fr-FR" sz="3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DE MONNAIE ELECTRONIQUE (3/5)</a:t>
            </a:r>
            <a:endParaRPr kumimoji="0" lang="fr-FR" sz="36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aphicFrame>
        <p:nvGraphicFramePr>
          <p:cNvPr id="22" name="Espace réservé du contenu 3">
            <a:extLst>
              <a:ext uri="{FF2B5EF4-FFF2-40B4-BE49-F238E27FC236}">
                <a16:creationId xmlns:a16="http://schemas.microsoft.com/office/drawing/2014/main" id="{E061BB53-3171-2C49-B7EB-0AA31C1049AA}"/>
              </a:ext>
            </a:extLst>
          </p:cNvPr>
          <p:cNvGraphicFramePr>
            <a:graphicFrameLocks/>
          </p:cNvGraphicFramePr>
          <p:nvPr>
            <p:extLst>
              <p:ext uri="{D42A27DB-BD31-4B8C-83A1-F6EECF244321}">
                <p14:modId xmlns:p14="http://schemas.microsoft.com/office/powerpoint/2010/main" val="1622918539"/>
              </p:ext>
            </p:extLst>
          </p:nvPr>
        </p:nvGraphicFramePr>
        <p:xfrm>
          <a:off x="26211" y="2319096"/>
          <a:ext cx="10075149" cy="3930466"/>
        </p:xfrm>
        <a:graphic>
          <a:graphicData uri="http://schemas.openxmlformats.org/drawingml/2006/table">
            <a:tbl>
              <a:tblPr firstRow="1" bandRow="1"/>
              <a:tblGrid>
                <a:gridCol w="1439307">
                  <a:extLst>
                    <a:ext uri="{9D8B030D-6E8A-4147-A177-3AD203B41FA5}">
                      <a16:colId xmlns:a16="http://schemas.microsoft.com/office/drawing/2014/main" val="20000"/>
                    </a:ext>
                  </a:extLst>
                </a:gridCol>
                <a:gridCol w="1439307">
                  <a:extLst>
                    <a:ext uri="{9D8B030D-6E8A-4147-A177-3AD203B41FA5}">
                      <a16:colId xmlns:a16="http://schemas.microsoft.com/office/drawing/2014/main" val="20001"/>
                    </a:ext>
                  </a:extLst>
                </a:gridCol>
                <a:gridCol w="1439307">
                  <a:extLst>
                    <a:ext uri="{9D8B030D-6E8A-4147-A177-3AD203B41FA5}">
                      <a16:colId xmlns:a16="http://schemas.microsoft.com/office/drawing/2014/main" val="20002"/>
                    </a:ext>
                  </a:extLst>
                </a:gridCol>
                <a:gridCol w="1439307">
                  <a:extLst>
                    <a:ext uri="{9D8B030D-6E8A-4147-A177-3AD203B41FA5}">
                      <a16:colId xmlns:a16="http://schemas.microsoft.com/office/drawing/2014/main" val="20003"/>
                    </a:ext>
                  </a:extLst>
                </a:gridCol>
                <a:gridCol w="1439307">
                  <a:extLst>
                    <a:ext uri="{9D8B030D-6E8A-4147-A177-3AD203B41FA5}">
                      <a16:colId xmlns:a16="http://schemas.microsoft.com/office/drawing/2014/main" val="20004"/>
                    </a:ext>
                  </a:extLst>
                </a:gridCol>
                <a:gridCol w="1439307">
                  <a:extLst>
                    <a:ext uri="{9D8B030D-6E8A-4147-A177-3AD203B41FA5}">
                      <a16:colId xmlns:a16="http://schemas.microsoft.com/office/drawing/2014/main" val="20005"/>
                    </a:ext>
                  </a:extLst>
                </a:gridCol>
                <a:gridCol w="1439307">
                  <a:extLst>
                    <a:ext uri="{9D8B030D-6E8A-4147-A177-3AD203B41FA5}">
                      <a16:colId xmlns:a16="http://schemas.microsoft.com/office/drawing/2014/main" val="20006"/>
                    </a:ext>
                  </a:extLst>
                </a:gridCol>
              </a:tblGrid>
              <a:tr h="36389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dirty="0"/>
                        <a:t>2016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fr-FR" dirty="0"/>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dirty="0"/>
                        <a:t>2017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fr-FR" dirty="0"/>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dirty="0"/>
                        <a:t>2018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fr-FR" dirty="0"/>
                    </a:p>
                  </a:txBody>
                  <a:tcPr/>
                </a:tc>
                <a:extLst>
                  <a:ext uri="{0D108BD9-81ED-4DB2-BD59-A6C34878D82A}">
                    <a16:rowId xmlns:a16="http://schemas.microsoft.com/office/drawing/2014/main" val="10000"/>
                  </a:ext>
                </a:extLst>
              </a:tr>
              <a:tr h="6281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r-F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800" b="1" i="0" u="none" strike="noStrike" baseline="0" dirty="0">
                          <a:solidFill>
                            <a:srgbClr val="000000"/>
                          </a:solidFill>
                        </a:rPr>
                        <a:t>Inscrits</a:t>
                      </a:r>
                      <a:endParaRPr lang="fr-FR"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000000"/>
                          </a:solidFill>
                        </a:rPr>
                        <a:t>dont actifs </a:t>
                      </a:r>
                      <a:endParaRPr lang="fr-FR" b="1" dirty="0"/>
                    </a:p>
                    <a:p>
                      <a:pPr algn="ctr"/>
                      <a:endParaRPr lang="fr-FR"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n-lt"/>
                        </a:rPr>
                        <a:t>Inscrits</a:t>
                      </a:r>
                      <a:endParaRPr kumimoji="0" lang="fr-FR" sz="1800" b="1" i="0" u="none" strike="noStrike" kern="1200" cap="none" spc="0" normalizeH="0" baseline="0" noProof="0" dirty="0">
                        <a:ln>
                          <a:noFill/>
                        </a:ln>
                        <a:solidFill>
                          <a:prstClr val="black"/>
                        </a:solidFill>
                        <a:effectLst/>
                        <a:uLnTx/>
                        <a:uFillTx/>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n-lt"/>
                        </a:rPr>
                        <a:t>dont actifs </a:t>
                      </a:r>
                      <a:endParaRPr kumimoji="0" lang="fr-FR" sz="1800" b="1" i="0" u="none" strike="noStrike" kern="1200" cap="none" spc="0" normalizeH="0" baseline="0" noProof="0" dirty="0">
                        <a:ln>
                          <a:noFill/>
                        </a:ln>
                        <a:solidFill>
                          <a:prstClr val="black"/>
                        </a:solidFill>
                        <a:effectLst/>
                        <a:uLnTx/>
                        <a:uFillTx/>
                        <a:latin typeface="+mn-lt"/>
                      </a:endParaRPr>
                    </a:p>
                    <a:p>
                      <a:pPr algn="ctr"/>
                      <a:endParaRPr lang="fr-FR"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n-lt"/>
                        </a:rPr>
                        <a:t>Inscrits</a:t>
                      </a:r>
                      <a:endParaRPr kumimoji="0" lang="fr-FR" sz="1800" b="1" i="0" u="none" strike="noStrike" kern="1200" cap="none" spc="0" normalizeH="0" baseline="0" noProof="0" dirty="0">
                        <a:ln>
                          <a:noFill/>
                        </a:ln>
                        <a:solidFill>
                          <a:prstClr val="black"/>
                        </a:solidFill>
                        <a:effectLst/>
                        <a:uLnTx/>
                        <a:uFillTx/>
                        <a:latin typeface="+mn-lt"/>
                      </a:endParaRPr>
                    </a:p>
                    <a:p>
                      <a:pPr algn="ctr"/>
                      <a:endParaRPr lang="fr-FR"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mn-lt"/>
                        </a:rPr>
                        <a:t>dont actifs </a:t>
                      </a:r>
                      <a:endParaRPr kumimoji="0" lang="fr-FR" sz="1800" b="1" i="0" u="none" strike="noStrike" kern="1200" cap="none" spc="0" normalizeH="0" baseline="0" noProof="0" dirty="0">
                        <a:ln>
                          <a:noFill/>
                        </a:ln>
                        <a:solidFill>
                          <a:prstClr val="black"/>
                        </a:solidFill>
                        <a:effectLst/>
                        <a:uLnTx/>
                        <a:uFillTx/>
                        <a:latin typeface="+mn-lt"/>
                      </a:endParaRPr>
                    </a:p>
                    <a:p>
                      <a:pPr algn="ctr"/>
                      <a:endParaRPr lang="fr-FR"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5574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b="1" dirty="0"/>
                        <a:t>Cameroun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5 452 730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1 615 404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8 003 252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3 230 236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9 244 064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4 979 736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49783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b="1" dirty="0"/>
                        <a:t>Tchad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3 588 480</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0000"/>
                          </a:solidFill>
                        </a:rPr>
                        <a:t>348 668</a:t>
                      </a:r>
                      <a:endParaRPr lang="fr-FR" dirty="0"/>
                    </a:p>
                    <a:p>
                      <a:pPr algn="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2 486 259</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218 021</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1 832 668</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151 972</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36389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b="1" dirty="0"/>
                        <a:t>RCA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dirty="0"/>
                        <a:t>1 520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dirty="0"/>
                        <a:t>764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dirty="0"/>
                        <a:t>3 046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dirty="0"/>
                        <a:t>1 070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dirty="0"/>
                        <a:t>23 679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dirty="0"/>
                        <a:t>6 448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4"/>
                  </a:ext>
                </a:extLst>
              </a:tr>
              <a:tr h="36389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b="1" dirty="0"/>
                        <a:t>Congo</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2 373 468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96 411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4 299 229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338 428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4 669 980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917 122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5"/>
                  </a:ext>
                </a:extLst>
              </a:tr>
              <a:tr h="36389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b="1" dirty="0"/>
                        <a:t>Gabon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1 236 767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684 499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1 264 485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639 925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2 091 033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0" i="0" u="none" strike="noStrike" baseline="0" dirty="0">
                          <a:solidFill>
                            <a:srgbClr val="000000"/>
                          </a:solidFill>
                        </a:rPr>
                        <a:t>697 705 </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6"/>
                  </a:ext>
                </a:extLst>
              </a:tr>
              <a:tr h="36389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b="1" dirty="0">
                          <a:solidFill>
                            <a:schemeClr val="accent2">
                              <a:lumMod val="50000"/>
                            </a:schemeClr>
                          </a:solidFill>
                        </a:rPr>
                        <a:t>Total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1" i="0" u="none" strike="noStrike" baseline="0" dirty="0">
                          <a:solidFill>
                            <a:schemeClr val="accent2">
                              <a:lumMod val="50000"/>
                            </a:schemeClr>
                          </a:solidFill>
                        </a:rPr>
                        <a:t>12 652 965 </a:t>
                      </a:r>
                      <a:endParaRPr lang="fr-FR" b="1" dirty="0">
                        <a:solidFill>
                          <a:schemeClr val="accent2">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1" i="0" u="none" strike="noStrike" baseline="0" dirty="0">
                          <a:solidFill>
                            <a:schemeClr val="accent2">
                              <a:lumMod val="50000"/>
                            </a:schemeClr>
                          </a:solidFill>
                        </a:rPr>
                        <a:t>2 745 746 </a:t>
                      </a:r>
                      <a:endParaRPr lang="fr-FR" b="1" dirty="0">
                        <a:solidFill>
                          <a:schemeClr val="accent2">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1" i="0" u="none" strike="noStrike" baseline="0" dirty="0">
                          <a:solidFill>
                            <a:schemeClr val="accent2">
                              <a:lumMod val="50000"/>
                            </a:schemeClr>
                          </a:solidFill>
                        </a:rPr>
                        <a:t>16 056 271 </a:t>
                      </a:r>
                      <a:endParaRPr lang="fr-FR" b="1" dirty="0">
                        <a:solidFill>
                          <a:schemeClr val="accent2">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1" i="0" u="none" strike="noStrike" baseline="0" dirty="0">
                          <a:solidFill>
                            <a:schemeClr val="accent2">
                              <a:lumMod val="50000"/>
                            </a:schemeClr>
                          </a:solidFill>
                        </a:rPr>
                        <a:t>4 427 680 </a:t>
                      </a:r>
                      <a:endParaRPr lang="fr-FR" b="1" dirty="0">
                        <a:solidFill>
                          <a:schemeClr val="accent2">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1" i="0" u="none" strike="noStrike" baseline="0" dirty="0">
                          <a:solidFill>
                            <a:schemeClr val="accent2">
                              <a:lumMod val="50000"/>
                            </a:schemeClr>
                          </a:solidFill>
                        </a:rPr>
                        <a:t>17 861 424 </a:t>
                      </a:r>
                      <a:endParaRPr lang="fr-FR" b="1" dirty="0">
                        <a:solidFill>
                          <a:schemeClr val="accent2">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800" b="1" i="0" u="none" strike="noStrike" baseline="0" dirty="0">
                          <a:solidFill>
                            <a:schemeClr val="accent2">
                              <a:lumMod val="50000"/>
                            </a:schemeClr>
                          </a:solidFill>
                        </a:rPr>
                        <a:t>6 752 983 </a:t>
                      </a:r>
                      <a:endParaRPr lang="fr-FR" b="1" dirty="0">
                        <a:solidFill>
                          <a:schemeClr val="accent2">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36389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800" b="1" i="0" u="none" strike="noStrike" baseline="0" dirty="0">
                          <a:solidFill>
                            <a:srgbClr val="000000"/>
                          </a:solidFill>
                        </a:rPr>
                        <a:t>Taux Actifs </a:t>
                      </a:r>
                      <a:endParaRPr lang="fr-FR"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b="1" dirty="0"/>
                        <a:t>22%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hMerge="1">
                  <a:txBody>
                    <a:bodyPr/>
                    <a:lstStyle/>
                    <a:p>
                      <a:endParaRPr lang="fr-FR" dirty="0"/>
                    </a:p>
                  </a:txBody>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b="1" dirty="0"/>
                        <a:t>28%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hMerge="1">
                  <a:txBody>
                    <a:bodyPr/>
                    <a:lstStyle/>
                    <a:p>
                      <a:endParaRPr lang="fr-FR" dirty="0"/>
                    </a:p>
                  </a:txBody>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b="1" dirty="0"/>
                        <a:t>38%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hMerge="1">
                  <a:txBody>
                    <a:bodyPr/>
                    <a:lstStyle/>
                    <a:p>
                      <a:endParaRPr lang="fr-FR" dirty="0"/>
                    </a:p>
                  </a:txBody>
                  <a:tcPr/>
                </a:tc>
                <a:extLst>
                  <a:ext uri="{0D108BD9-81ED-4DB2-BD59-A6C34878D82A}">
                    <a16:rowId xmlns:a16="http://schemas.microsoft.com/office/drawing/2014/main" val="10008"/>
                  </a:ext>
                </a:extLst>
              </a:tr>
            </a:tbl>
          </a:graphicData>
        </a:graphic>
      </p:graphicFrame>
      <p:sp>
        <p:nvSpPr>
          <p:cNvPr id="23" name="Rectangle 22">
            <a:extLst>
              <a:ext uri="{FF2B5EF4-FFF2-40B4-BE49-F238E27FC236}">
                <a16:creationId xmlns:a16="http://schemas.microsoft.com/office/drawing/2014/main" id="{FF87F9B8-F780-B749-AC35-AFE0316B62CD}"/>
              </a:ext>
            </a:extLst>
          </p:cNvPr>
          <p:cNvSpPr/>
          <p:nvPr/>
        </p:nvSpPr>
        <p:spPr>
          <a:xfrm>
            <a:off x="26209" y="1604028"/>
            <a:ext cx="10021883" cy="553998"/>
          </a:xfrm>
          <a:prstGeom prst="rect">
            <a:avLst/>
          </a:prstGeom>
          <a:ln>
            <a:solidFill>
              <a:srgbClr val="5B9BD5"/>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000" b="0" i="1" u="none" strike="noStrike" kern="0" cap="none" spc="0" normalizeH="0" baseline="0" noProof="0" dirty="0">
                <a:ln>
                  <a:noFill/>
                </a:ln>
                <a:solidFill>
                  <a:srgbClr val="000000"/>
                </a:solidFill>
                <a:effectLst/>
                <a:uLnTx/>
                <a:uFillTx/>
                <a:latin typeface="Times New Roman" panose="02020603050405020304" pitchFamily="18" charset="0"/>
              </a:rPr>
              <a:t>Répartition des porte-monnaie de monnaie électronique </a:t>
            </a:r>
            <a:endParaRPr kumimoji="0" lang="fr-FR" sz="30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pic>
        <p:nvPicPr>
          <p:cNvPr id="24" name="Image 23">
            <a:extLst>
              <a:ext uri="{FF2B5EF4-FFF2-40B4-BE49-F238E27FC236}">
                <a16:creationId xmlns:a16="http://schemas.microsoft.com/office/drawing/2014/main" id="{0B831FD6-6A40-2144-B204-E996DBD5B270}"/>
              </a:ext>
            </a:extLst>
          </p:cNvPr>
          <p:cNvPicPr>
            <a:picLocks noChangeAspect="1"/>
          </p:cNvPicPr>
          <p:nvPr/>
        </p:nvPicPr>
        <p:blipFill>
          <a:blip r:embed="rId7"/>
          <a:stretch>
            <a:fillRect/>
          </a:stretch>
        </p:blipFill>
        <p:spPr>
          <a:xfrm>
            <a:off x="4509751" y="6258218"/>
            <a:ext cx="1548518" cy="304826"/>
          </a:xfrm>
          <a:prstGeom prst="rect">
            <a:avLst/>
          </a:prstGeom>
        </p:spPr>
      </p:pic>
    </p:spTree>
    <p:extLst>
      <p:ext uri="{BB962C8B-B14F-4D97-AF65-F5344CB8AC3E}">
        <p14:creationId xmlns:p14="http://schemas.microsoft.com/office/powerpoint/2010/main" val="436843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587BF44F-5C80-C64B-97C3-C6BC27371C1E}"/>
              </a:ext>
            </a:extLst>
          </p:cNvPr>
          <p:cNvSpPr txBox="1">
            <a:spLocks/>
          </p:cNvSpPr>
          <p:nvPr/>
        </p:nvSpPr>
        <p:spPr>
          <a:xfrm>
            <a:off x="111287" y="172180"/>
            <a:ext cx="9942255" cy="1325563"/>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3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3. </a:t>
            </a:r>
            <a:r>
              <a:rPr kumimoji="0" lang="fr-FR"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SOUSCRIPTEURS AUX PRODUITS </a:t>
            </a:r>
            <a:br>
              <a:rPr kumimoji="0" lang="fr-FR"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br>
            <a:r>
              <a:rPr kumimoji="0" lang="fr-FR"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DE MONNAIE ELECTRONIQUE (4/5)</a:t>
            </a:r>
            <a:endParaRPr kumimoji="0" lang="fr-F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1" name="Espace réservé du contenu 2">
            <a:extLst>
              <a:ext uri="{FF2B5EF4-FFF2-40B4-BE49-F238E27FC236}">
                <a16:creationId xmlns:a16="http://schemas.microsoft.com/office/drawing/2014/main" id="{B630AFBC-36B1-5945-9EE9-2A37CFB11C6A}"/>
              </a:ext>
            </a:extLst>
          </p:cNvPr>
          <p:cNvSpPr txBox="1">
            <a:spLocks/>
          </p:cNvSpPr>
          <p:nvPr/>
        </p:nvSpPr>
        <p:spPr>
          <a:xfrm>
            <a:off x="109940" y="1723779"/>
            <a:ext cx="5181600" cy="4497058"/>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Pour les personnes exclues des services financiers, plus spécifiquement les personnes déplacées les bénéfices sont réels : plus de la moitié des opérateurs ont noué des partenariats avec des organisations humanitaires ou des caisses de sécurité sociale.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Espace réservé du contenu 3">
            <a:extLst>
              <a:ext uri="{FF2B5EF4-FFF2-40B4-BE49-F238E27FC236}">
                <a16:creationId xmlns:a16="http://schemas.microsoft.com/office/drawing/2014/main" id="{27A5B04F-8DB1-AC4A-A57F-C0D909C829F4}"/>
              </a:ext>
            </a:extLst>
          </p:cNvPr>
          <p:cNvSpPr txBox="1">
            <a:spLocks/>
          </p:cNvSpPr>
          <p:nvPr/>
        </p:nvSpPr>
        <p:spPr>
          <a:xfrm>
            <a:off x="5439837" y="1757520"/>
            <a:ext cx="4608255" cy="4497059"/>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Les données fournies par les établissements autorisés à exercer l’activité d’émission de monnaie électronique ne permettent malheureusement pas d’effectuer une analyse genre (sexe) des utilisateurs. Cette approche n’est pas encore prise en compte dans leurs politiques commerciales.</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688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17">
            <a:extLst>
              <a:ext uri="{FF2B5EF4-FFF2-40B4-BE49-F238E27FC236}">
                <a16:creationId xmlns:a16="http://schemas.microsoft.com/office/drawing/2014/main" id="{7D8201F1-727B-A14F-A359-0ADF3DDC5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1474458"/>
            <a:ext cx="10125423" cy="5383541"/>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5" name="Titre 1">
            <a:extLst>
              <a:ext uri="{FF2B5EF4-FFF2-40B4-BE49-F238E27FC236}">
                <a16:creationId xmlns:a16="http://schemas.microsoft.com/office/drawing/2014/main" id="{529C8F69-C1FC-2444-BDCC-3C88473B9DD8}"/>
              </a:ext>
            </a:extLst>
          </p:cNvPr>
          <p:cNvSpPr txBox="1">
            <a:spLocks/>
          </p:cNvSpPr>
          <p:nvPr/>
        </p:nvSpPr>
        <p:spPr>
          <a:xfrm>
            <a:off x="169905" y="148896"/>
            <a:ext cx="9924354" cy="1325563"/>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3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3. </a:t>
            </a:r>
            <a:r>
              <a:rPr kumimoji="0" lang="fr-FR"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SOUSCRIPTEURS AUX PRODUITS </a:t>
            </a:r>
            <a:br>
              <a:rPr kumimoji="0" lang="fr-FR"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br>
            <a:r>
              <a:rPr kumimoji="0" lang="fr-FR"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DE MONNAIE ELECTRONIQUE (5/5)</a:t>
            </a:r>
            <a:endParaRPr kumimoji="0" lang="fr-F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6" name="Espace réservé du contenu 2">
            <a:extLst>
              <a:ext uri="{FF2B5EF4-FFF2-40B4-BE49-F238E27FC236}">
                <a16:creationId xmlns:a16="http://schemas.microsoft.com/office/drawing/2014/main" id="{1E3C21B3-F1E6-2D43-AC5E-BA954F3297E3}"/>
              </a:ext>
            </a:extLst>
          </p:cNvPr>
          <p:cNvSpPr txBox="1">
            <a:spLocks/>
          </p:cNvSpPr>
          <p:nvPr/>
        </p:nvSpPr>
        <p:spPr>
          <a:xfrm>
            <a:off x="169905" y="1670811"/>
            <a:ext cx="4340357" cy="3964325"/>
          </a:xfrm>
          <a:prstGeom prst="rect">
            <a:avLst/>
          </a:prstGeom>
          <a:solidFill>
            <a:schemeClr val="bg1"/>
          </a:solidFill>
          <a:ln>
            <a:solidFill>
              <a:srgbClr val="5B9BD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L’analyse par âge montre que ce sont </a:t>
            </a:r>
            <a:r>
              <a:rPr kumimoji="0" lang="fr-FR" sz="3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les jeunes actifs </a:t>
            </a: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qui sont les plus nombreux parmi les utilisateurs des instruments de monnaie électronique. </a:t>
            </a:r>
            <a:endParaRPr kumimoji="0" lang="fr-FR"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7" name="Image 26">
            <a:extLst>
              <a:ext uri="{FF2B5EF4-FFF2-40B4-BE49-F238E27FC236}">
                <a16:creationId xmlns:a16="http://schemas.microsoft.com/office/drawing/2014/main" id="{22FB7B19-64AD-AC4E-B870-C65ECF23B6A5}"/>
              </a:ext>
            </a:extLst>
          </p:cNvPr>
          <p:cNvPicPr>
            <a:picLocks noChangeAspect="1"/>
          </p:cNvPicPr>
          <p:nvPr/>
        </p:nvPicPr>
        <p:blipFill>
          <a:blip r:embed="rId8"/>
          <a:stretch>
            <a:fillRect/>
          </a:stretch>
        </p:blipFill>
        <p:spPr>
          <a:xfrm>
            <a:off x="5024684" y="1670811"/>
            <a:ext cx="4958463" cy="3964325"/>
          </a:xfrm>
          <a:prstGeom prst="rect">
            <a:avLst/>
          </a:prstGeom>
          <a:solidFill>
            <a:sysClr val="window" lastClr="FFFFFF"/>
          </a:solidFill>
          <a:ln w="12700" cap="flat" cmpd="sng" algn="ctr">
            <a:solidFill>
              <a:sysClr val="windowText" lastClr="000000"/>
            </a:solidFill>
            <a:prstDash val="solid"/>
            <a:miter lim="800000"/>
          </a:ln>
          <a:effectLst/>
        </p:spPr>
      </p:pic>
      <p:sp>
        <p:nvSpPr>
          <p:cNvPr id="28" name="Rectangle 27">
            <a:extLst>
              <a:ext uri="{FF2B5EF4-FFF2-40B4-BE49-F238E27FC236}">
                <a16:creationId xmlns:a16="http://schemas.microsoft.com/office/drawing/2014/main" id="{9C891268-88FB-3E46-830A-5044A6B543F5}"/>
              </a:ext>
            </a:extLst>
          </p:cNvPr>
          <p:cNvSpPr/>
          <p:nvPr/>
        </p:nvSpPr>
        <p:spPr>
          <a:xfrm>
            <a:off x="4109537" y="6031124"/>
            <a:ext cx="1387937" cy="430887"/>
          </a:xfrm>
          <a:prstGeom prst="rect">
            <a:avLst/>
          </a:prstGeom>
          <a:solidFill>
            <a:schemeClr val="bg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000000"/>
                </a:solidFill>
                <a:effectLst/>
                <a:uLnTx/>
                <a:uFillTx/>
                <a:latin typeface="Times New Roman" panose="02020603050405020304" pitchFamily="18" charset="0"/>
              </a:rPr>
              <a:t>Source : BEAC, DSMP </a:t>
            </a:r>
            <a:endParaRPr kumimoji="0" lang="fr-FR"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846091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693518"/>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9" name="Titre 1">
            <a:extLst>
              <a:ext uri="{FF2B5EF4-FFF2-40B4-BE49-F238E27FC236}">
                <a16:creationId xmlns:a16="http://schemas.microsoft.com/office/drawing/2014/main" id="{3BD85C00-EF2D-5F43-BC41-783C43F02E27}"/>
              </a:ext>
            </a:extLst>
          </p:cNvPr>
          <p:cNvSpPr txBox="1">
            <a:spLocks/>
          </p:cNvSpPr>
          <p:nvPr/>
        </p:nvSpPr>
        <p:spPr>
          <a:xfrm>
            <a:off x="84333" y="693518"/>
            <a:ext cx="9839616" cy="1158607"/>
          </a:xfrm>
          <a:prstGeom prst="rect">
            <a:avLst/>
          </a:prstGeom>
          <a:solidFill>
            <a:schemeClr val="bg1"/>
          </a:solidFill>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8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4. </a:t>
            </a:r>
            <a:r>
              <a:rPr kumimoji="0" lang="fr-FR" sz="44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TRANSACTIONS EN MONNAIE ELECTRONIQUE (1/3)</a:t>
            </a:r>
            <a:endParaRPr kumimoji="0" lang="fr-FR"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0" name="Espace réservé du contenu 2">
            <a:extLst>
              <a:ext uri="{FF2B5EF4-FFF2-40B4-BE49-F238E27FC236}">
                <a16:creationId xmlns:a16="http://schemas.microsoft.com/office/drawing/2014/main" id="{900D659B-4A66-8540-B5C6-482EFA2C083C}"/>
              </a:ext>
            </a:extLst>
          </p:cNvPr>
          <p:cNvSpPr txBox="1">
            <a:spLocks/>
          </p:cNvSpPr>
          <p:nvPr/>
        </p:nvSpPr>
        <p:spPr>
          <a:xfrm>
            <a:off x="25135" y="2281784"/>
            <a:ext cx="9958012" cy="4193339"/>
          </a:xfrm>
          <a:prstGeom prst="rect">
            <a:avLst/>
          </a:prstGeom>
          <a:solidFill>
            <a:schemeClr val="bg1"/>
          </a:solidFill>
          <a:ln>
            <a:solidFill>
              <a:srgbClr val="5B9BD5"/>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 2018, les recharges de porte-monnaie électronique, c’est-à-dire, les dépôts en espèces de la clientèle dans les points de vente, ou par le débit direct du compte bancaire, ont atteint </a:t>
            </a:r>
            <a:r>
              <a:rPr kumimoji="0" lang="fr-FR" sz="3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3.349 milliards de FCFA</a:t>
            </a: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(contre 1.814 milliards de FCFA pour l’année 2017), dont </a:t>
            </a:r>
            <a:r>
              <a:rPr kumimoji="0" lang="fr-FR" sz="3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3.247 milliards de FCFA </a:t>
            </a: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(1.726 milliards de FCFA pour toute l’année 2017) pour le Mobile Money.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Cet instrument est également le moyen par excellence des transferts d’argent par monnaie électronique car 99% de ceux-ci se font par Mobile Money. </a:t>
            </a:r>
            <a:endParaRPr kumimoji="0" lang="fr-FR"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514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1" name="Titre 1">
            <a:extLst>
              <a:ext uri="{FF2B5EF4-FFF2-40B4-BE49-F238E27FC236}">
                <a16:creationId xmlns:a16="http://schemas.microsoft.com/office/drawing/2014/main" id="{632DBC93-803E-234C-96DD-53D78BC73AAA}"/>
              </a:ext>
            </a:extLst>
          </p:cNvPr>
          <p:cNvSpPr txBox="1">
            <a:spLocks/>
          </p:cNvSpPr>
          <p:nvPr/>
        </p:nvSpPr>
        <p:spPr>
          <a:xfrm>
            <a:off x="185196" y="114216"/>
            <a:ext cx="9909064" cy="949272"/>
          </a:xfrm>
          <a:prstGeom prst="rect">
            <a:avLst/>
          </a:prstGeom>
          <a:ln w="34925">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4. TRANSACTIONS EN MONNAIE </a:t>
            </a:r>
            <a:b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br>
            <a: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ELECTRONIQUE (2/3)</a:t>
            </a:r>
            <a:endParaRPr kumimoji="0" lang="fr-FR" sz="35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aphicFrame>
        <p:nvGraphicFramePr>
          <p:cNvPr id="22" name="Espace réservé du contenu 4">
            <a:extLst>
              <a:ext uri="{FF2B5EF4-FFF2-40B4-BE49-F238E27FC236}">
                <a16:creationId xmlns:a16="http://schemas.microsoft.com/office/drawing/2014/main" id="{D6CB4F1E-D67F-4043-9A8B-06087964D9CB}"/>
              </a:ext>
            </a:extLst>
          </p:cNvPr>
          <p:cNvGraphicFramePr>
            <a:graphicFrameLocks/>
          </p:cNvGraphicFramePr>
          <p:nvPr>
            <p:extLst>
              <p:ext uri="{D42A27DB-BD31-4B8C-83A1-F6EECF244321}">
                <p14:modId xmlns:p14="http://schemas.microsoft.com/office/powerpoint/2010/main" val="522411958"/>
              </p:ext>
            </p:extLst>
          </p:nvPr>
        </p:nvGraphicFramePr>
        <p:xfrm>
          <a:off x="84881" y="2008557"/>
          <a:ext cx="11991375" cy="4469435"/>
        </p:xfrm>
        <a:graphic>
          <a:graphicData uri="http://schemas.openxmlformats.org/drawingml/2006/table">
            <a:tbl>
              <a:tblPr firstRow="1" bandRow="1"/>
              <a:tblGrid>
                <a:gridCol w="972274">
                  <a:extLst>
                    <a:ext uri="{9D8B030D-6E8A-4147-A177-3AD203B41FA5}">
                      <a16:colId xmlns:a16="http://schemas.microsoft.com/office/drawing/2014/main" val="20000"/>
                    </a:ext>
                  </a:extLst>
                </a:gridCol>
                <a:gridCol w="960698">
                  <a:extLst>
                    <a:ext uri="{9D8B030D-6E8A-4147-A177-3AD203B41FA5}">
                      <a16:colId xmlns:a16="http://schemas.microsoft.com/office/drawing/2014/main" val="20001"/>
                    </a:ext>
                  </a:extLst>
                </a:gridCol>
                <a:gridCol w="1342664">
                  <a:extLst>
                    <a:ext uri="{9D8B030D-6E8A-4147-A177-3AD203B41FA5}">
                      <a16:colId xmlns:a16="http://schemas.microsoft.com/office/drawing/2014/main" val="20002"/>
                    </a:ext>
                  </a:extLst>
                </a:gridCol>
                <a:gridCol w="879676">
                  <a:extLst>
                    <a:ext uri="{9D8B030D-6E8A-4147-A177-3AD203B41FA5}">
                      <a16:colId xmlns:a16="http://schemas.microsoft.com/office/drawing/2014/main" val="20003"/>
                    </a:ext>
                  </a:extLst>
                </a:gridCol>
                <a:gridCol w="1203767">
                  <a:extLst>
                    <a:ext uri="{9D8B030D-6E8A-4147-A177-3AD203B41FA5}">
                      <a16:colId xmlns:a16="http://schemas.microsoft.com/office/drawing/2014/main" val="20004"/>
                    </a:ext>
                  </a:extLst>
                </a:gridCol>
                <a:gridCol w="694481">
                  <a:extLst>
                    <a:ext uri="{9D8B030D-6E8A-4147-A177-3AD203B41FA5}">
                      <a16:colId xmlns:a16="http://schemas.microsoft.com/office/drawing/2014/main" val="20005"/>
                    </a:ext>
                  </a:extLst>
                </a:gridCol>
                <a:gridCol w="1231623">
                  <a:extLst>
                    <a:ext uri="{9D8B030D-6E8A-4147-A177-3AD203B41FA5}">
                      <a16:colId xmlns:a16="http://schemas.microsoft.com/office/drawing/2014/main" val="20006"/>
                    </a:ext>
                  </a:extLst>
                </a:gridCol>
                <a:gridCol w="909693">
                  <a:extLst>
                    <a:ext uri="{9D8B030D-6E8A-4147-A177-3AD203B41FA5}">
                      <a16:colId xmlns:a16="http://schemas.microsoft.com/office/drawing/2014/main" val="20007"/>
                    </a:ext>
                  </a:extLst>
                </a:gridCol>
                <a:gridCol w="1394595">
                  <a:extLst>
                    <a:ext uri="{9D8B030D-6E8A-4147-A177-3AD203B41FA5}">
                      <a16:colId xmlns:a16="http://schemas.microsoft.com/office/drawing/2014/main" val="20008"/>
                    </a:ext>
                  </a:extLst>
                </a:gridCol>
                <a:gridCol w="1042416">
                  <a:extLst>
                    <a:ext uri="{9D8B030D-6E8A-4147-A177-3AD203B41FA5}">
                      <a16:colId xmlns:a16="http://schemas.microsoft.com/office/drawing/2014/main" val="20009"/>
                    </a:ext>
                  </a:extLst>
                </a:gridCol>
                <a:gridCol w="1359488">
                  <a:extLst>
                    <a:ext uri="{9D8B030D-6E8A-4147-A177-3AD203B41FA5}">
                      <a16:colId xmlns:a16="http://schemas.microsoft.com/office/drawing/2014/main" val="20010"/>
                    </a:ext>
                  </a:extLst>
                </a:gridCol>
              </a:tblGrid>
              <a:tr h="36395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dirty="0"/>
                        <a:t>Cameroun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fr-FR" dirty="0"/>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dirty="0"/>
                        <a:t>Tchad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fr-FR" dirty="0"/>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dirty="0"/>
                        <a:t>RCA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fr-FR" dirty="0"/>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dirty="0"/>
                        <a:t>Congo</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fr-FR" dirty="0"/>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dirty="0"/>
                        <a:t>Gabon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endParaRPr lang="fr-FR" dirty="0"/>
                    </a:p>
                  </a:txBody>
                  <a:tcPr/>
                </a:tc>
                <a:extLst>
                  <a:ext uri="{0D108BD9-81ED-4DB2-BD59-A6C34878D82A}">
                    <a16:rowId xmlns:a16="http://schemas.microsoft.com/office/drawing/2014/main" val="10000"/>
                  </a:ext>
                </a:extLst>
              </a:tr>
              <a:tr h="37102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r-FR" sz="12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200" dirty="0"/>
                        <a:t>Nombre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200" dirty="0"/>
                        <a:t>Valeur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200" dirty="0"/>
                        <a:t>Nombre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200" dirty="0"/>
                        <a:t>Valeur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200" dirty="0"/>
                        <a:t>Nombre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200" dirty="0"/>
                        <a:t>Valeur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200" dirty="0"/>
                        <a:t>Nombre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200" dirty="0"/>
                        <a:t>Valeur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200" dirty="0"/>
                        <a:t>Nombre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200" dirty="0"/>
                        <a:t>Valeur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64006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b="1" i="0" u="none" strike="noStrike" baseline="0" dirty="0">
                          <a:solidFill>
                            <a:srgbClr val="000000"/>
                          </a:solidFill>
                          <a:latin typeface="Times New Roman" panose="02020603050405020304" pitchFamily="18" charset="0"/>
                          <a:cs typeface="Times New Roman" panose="02020603050405020304" pitchFamily="18" charset="0"/>
                        </a:rPr>
                        <a:t>Recharges </a:t>
                      </a:r>
                      <a:endParaRPr lang="fr-FR" sz="1200"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latin typeface="Times New Roman" panose="02020603050405020304" pitchFamily="18" charset="0"/>
                          <a:cs typeface="Times New Roman" panose="02020603050405020304" pitchFamily="18" charset="0"/>
                        </a:rPr>
                        <a:t>105 169 424 </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latin typeface="Times New Roman" panose="02020603050405020304" pitchFamily="18" charset="0"/>
                          <a:cs typeface="Times New Roman" panose="02020603050405020304" pitchFamily="18" charset="0"/>
                        </a:rPr>
                        <a:t>2 487 061 018 268</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latin typeface="Times New Roman" panose="02020603050405020304" pitchFamily="18" charset="0"/>
                          <a:cs typeface="Times New Roman" panose="02020603050405020304" pitchFamily="18" charset="0"/>
                        </a:rPr>
                        <a:t>5 363 921 </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latin typeface="Times New Roman" panose="02020603050405020304" pitchFamily="18" charset="0"/>
                          <a:cs typeface="Times New Roman" panose="02020603050405020304" pitchFamily="18" charset="0"/>
                        </a:rPr>
                        <a:t>36 477 940 270 </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latin typeface="Times New Roman" panose="02020603050405020304" pitchFamily="18" charset="0"/>
                          <a:cs typeface="Times New Roman" panose="02020603050405020304" pitchFamily="18" charset="0"/>
                        </a:rPr>
                        <a:t>52 595 </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latin typeface="Times New Roman" panose="02020603050405020304" pitchFamily="18" charset="0"/>
                          <a:cs typeface="Times New Roman" panose="02020603050405020304" pitchFamily="18" charset="0"/>
                        </a:rPr>
                        <a:t>3 831 971 286 </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latin typeface="Times New Roman" panose="02020603050405020304" pitchFamily="18" charset="0"/>
                          <a:cs typeface="Times New Roman" panose="02020603050405020304" pitchFamily="18" charset="0"/>
                        </a:rPr>
                        <a:t>11 724 203 </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latin typeface="Times New Roman" panose="02020603050405020304" pitchFamily="18" charset="0"/>
                          <a:cs typeface="Times New Roman" panose="02020603050405020304" pitchFamily="18" charset="0"/>
                        </a:rPr>
                        <a:t>155 532 604 753</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latin typeface="Times New Roman" panose="02020603050405020304" pitchFamily="18" charset="0"/>
                          <a:cs typeface="Times New Roman" panose="02020603050405020304" pitchFamily="18" charset="0"/>
                        </a:rPr>
                        <a:t>28 357 519 </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latin typeface="Times New Roman" panose="02020603050405020304" pitchFamily="18" charset="0"/>
                          <a:cs typeface="Times New Roman" panose="02020603050405020304" pitchFamily="18" charset="0"/>
                        </a:rPr>
                        <a:t>666 343 277 778 </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68242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b="1" i="0" u="none" strike="noStrike" baseline="0" dirty="0">
                          <a:solidFill>
                            <a:srgbClr val="000000"/>
                          </a:solidFill>
                          <a:latin typeface="Times New Roman" panose="02020603050405020304" pitchFamily="18" charset="0"/>
                          <a:cs typeface="Times New Roman" panose="02020603050405020304" pitchFamily="18" charset="0"/>
                        </a:rPr>
                        <a:t>Transfert d'argent </a:t>
                      </a:r>
                      <a:endParaRPr lang="fr-FR" sz="1200"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73 881 236</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1 428 869 790 197</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266 740</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17 605 917 109</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44 923</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2 669 941 033</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3 160 220</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25 962 722 403</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15 444 329</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229 884 337 390 </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r h="63013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b="1" i="0" u="none" strike="noStrike" baseline="0" dirty="0">
                          <a:solidFill>
                            <a:srgbClr val="000000"/>
                          </a:solidFill>
                          <a:latin typeface="Times New Roman" panose="02020603050405020304" pitchFamily="18" charset="0"/>
                          <a:cs typeface="Times New Roman" panose="02020603050405020304" pitchFamily="18" charset="0"/>
                        </a:rPr>
                        <a:t>Retraits automates </a:t>
                      </a:r>
                      <a:endParaRPr lang="fr-FR" sz="1200"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436 941</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30 985 353 962 </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dirty="0">
                          <a:latin typeface="Times New Roman" panose="02020603050405020304" pitchFamily="18" charset="0"/>
                          <a:cs typeface="Times New Roman" panose="02020603050405020304" pitchFamily="18"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dirty="0">
                          <a:latin typeface="Times New Roman" panose="02020603050405020304" pitchFamily="18" charset="0"/>
                          <a:cs typeface="Times New Roman" panose="02020603050405020304" pitchFamily="18"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dirty="0">
                          <a:latin typeface="Times New Roman" panose="02020603050405020304" pitchFamily="18" charset="0"/>
                          <a:cs typeface="Times New Roman" panose="02020603050405020304" pitchFamily="18"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dirty="0">
                          <a:latin typeface="Times New Roman" panose="02020603050405020304" pitchFamily="18" charset="0"/>
                          <a:cs typeface="Times New Roman" panose="02020603050405020304" pitchFamily="18"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41 829</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4 107 257 423 </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273 101</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27 817 976 512 </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4"/>
                  </a:ext>
                </a:extLst>
              </a:tr>
              <a:tr h="68242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b="1" dirty="0">
                          <a:latin typeface="Times New Roman" panose="02020603050405020304" pitchFamily="18" charset="0"/>
                          <a:cs typeface="Times New Roman" panose="02020603050405020304" pitchFamily="18" charset="0"/>
                        </a:rPr>
                        <a:t>Retraits</a:t>
                      </a:r>
                      <a:r>
                        <a:rPr lang="fr-FR" sz="1200" b="1" baseline="0" dirty="0">
                          <a:latin typeface="Times New Roman" panose="02020603050405020304" pitchFamily="18" charset="0"/>
                          <a:cs typeface="Times New Roman" panose="02020603050405020304" pitchFamily="18" charset="0"/>
                        </a:rPr>
                        <a:t> au guichet</a:t>
                      </a:r>
                      <a:endParaRPr lang="fr-FR" sz="1200" b="1"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111 202 367</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2 194 602 462 404</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329 659</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37 343 349 733</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53 294</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3 429 056 695</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8 472 980</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106 473 182 395</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28 249 358</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506 748 833 310 </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5"/>
                  </a:ext>
                </a:extLst>
              </a:tr>
              <a:tr h="6404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b="1" dirty="0">
                          <a:latin typeface="Times New Roman" panose="02020603050405020304" pitchFamily="18" charset="0"/>
                          <a:cs typeface="Times New Roman" panose="02020603050405020304" pitchFamily="18" charset="0"/>
                        </a:rPr>
                        <a:t>Paiements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124 335 005</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191 486 963 908</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836 420</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7 188 492 640</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145 325 </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dirty="0">
                          <a:latin typeface="Times New Roman" panose="02020603050405020304" pitchFamily="18" charset="0"/>
                          <a:cs typeface="Times New Roman" panose="02020603050405020304" pitchFamily="18" charset="0"/>
                        </a:rPr>
                        <a:t>187 262 140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6 277 446</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26 110 834 617</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rPr>
                        <a:t>48 243 801</a:t>
                      </a:r>
                      <a:endParaRPr lang="fr-FR" sz="1200" dirty="0">
                        <a:latin typeface="Times New Roman" panose="02020603050405020304" pitchFamily="18" charset="0"/>
                        <a:cs typeface="Times New Roman" panose="02020603050405020304" pitchFamily="18" charset="0"/>
                      </a:endParaRPr>
                    </a:p>
                    <a:p>
                      <a:pPr algn="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0" i="0" u="none" strike="noStrike" baseline="0" dirty="0">
                          <a:solidFill>
                            <a:srgbClr val="000000"/>
                          </a:solidFill>
                        </a:rPr>
                        <a:t>105 445 477 159 </a:t>
                      </a:r>
                      <a:endParaRPr lang="fr-FR" sz="12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6"/>
                  </a:ext>
                </a:extLst>
              </a:tr>
              <a:tr h="4549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b="1" dirty="0">
                          <a:solidFill>
                            <a:schemeClr val="accent2">
                              <a:lumMod val="50000"/>
                            </a:schemeClr>
                          </a:solidFill>
                          <a:latin typeface="Times New Roman" panose="02020603050405020304" pitchFamily="18" charset="0"/>
                          <a:cs typeface="Times New Roman" panose="02020603050405020304" pitchFamily="18" charset="0"/>
                        </a:rPr>
                        <a:t>TOTAL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1" i="0" u="none" strike="noStrike" baseline="0" dirty="0">
                          <a:solidFill>
                            <a:schemeClr val="accent2">
                              <a:lumMod val="50000"/>
                            </a:schemeClr>
                          </a:solidFill>
                        </a:rPr>
                        <a:t>415 024 972</a:t>
                      </a: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1" i="0" u="none" strike="noStrike" baseline="0" dirty="0">
                          <a:solidFill>
                            <a:schemeClr val="accent2">
                              <a:lumMod val="50000"/>
                            </a:schemeClr>
                          </a:solidFill>
                        </a:rPr>
                        <a:t>6 333 005 588 738</a:t>
                      </a: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p>
                      <a:pPr algn="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1" i="0" u="none" strike="noStrike" baseline="0" dirty="0">
                          <a:solidFill>
                            <a:schemeClr val="accent2">
                              <a:lumMod val="50000"/>
                            </a:schemeClr>
                          </a:solidFill>
                        </a:rPr>
                        <a:t>6 796 740</a:t>
                      </a: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p>
                      <a:pPr algn="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1" i="0" u="none" strike="noStrike" baseline="0" dirty="0">
                          <a:solidFill>
                            <a:schemeClr val="accent2">
                              <a:lumMod val="50000"/>
                            </a:schemeClr>
                          </a:solidFill>
                        </a:rPr>
                        <a:t>98 615 699 752</a:t>
                      </a: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p>
                      <a:pPr algn="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1" i="0" u="none" strike="noStrike" baseline="0" dirty="0">
                          <a:solidFill>
                            <a:schemeClr val="accent2">
                              <a:lumMod val="50000"/>
                            </a:schemeClr>
                          </a:solidFill>
                        </a:rPr>
                        <a:t>296 137</a:t>
                      </a: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p>
                      <a:pPr algn="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1" i="0" u="none" strike="noStrike" baseline="0" dirty="0">
                          <a:solidFill>
                            <a:schemeClr val="accent2">
                              <a:lumMod val="50000"/>
                            </a:schemeClr>
                          </a:solidFill>
                        </a:rPr>
                        <a:t>10 118 231 154</a:t>
                      </a: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p>
                      <a:pPr algn="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1" i="0" u="none" strike="noStrike" baseline="0" dirty="0">
                          <a:solidFill>
                            <a:schemeClr val="accent2">
                              <a:lumMod val="50000"/>
                            </a:schemeClr>
                          </a:solidFill>
                        </a:rPr>
                        <a:t>29 676 678</a:t>
                      </a: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p>
                      <a:pPr algn="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1" i="0" u="none" strike="noStrike" baseline="0" dirty="0">
                          <a:solidFill>
                            <a:schemeClr val="accent2">
                              <a:lumMod val="50000"/>
                            </a:schemeClr>
                          </a:solidFill>
                        </a:rPr>
                        <a:t>318 186 601 592</a:t>
                      </a: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p>
                      <a:pPr algn="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1" i="0" u="none" strike="noStrike" baseline="0" dirty="0">
                          <a:solidFill>
                            <a:schemeClr val="accent2">
                              <a:lumMod val="50000"/>
                            </a:schemeClr>
                          </a:solidFill>
                        </a:rPr>
                        <a:t>120 568 108</a:t>
                      </a: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p>
                      <a:pPr algn="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fr-FR" sz="1200" b="1" i="0" u="none" strike="noStrike" baseline="0" dirty="0">
                          <a:solidFill>
                            <a:schemeClr val="accent2">
                              <a:lumMod val="50000"/>
                            </a:schemeClr>
                          </a:solidFill>
                        </a:rPr>
                        <a:t>1 536 239 902 149 </a:t>
                      </a:r>
                      <a:endParaRPr lang="fr-FR" sz="1200" b="1" dirty="0">
                        <a:solidFill>
                          <a:schemeClr val="accent2">
                            <a:lumMod val="50000"/>
                          </a:schemeClr>
                        </a:solidFill>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bl>
          </a:graphicData>
        </a:graphic>
      </p:graphicFrame>
      <p:sp>
        <p:nvSpPr>
          <p:cNvPr id="23" name="Rectangle 22">
            <a:extLst>
              <a:ext uri="{FF2B5EF4-FFF2-40B4-BE49-F238E27FC236}">
                <a16:creationId xmlns:a16="http://schemas.microsoft.com/office/drawing/2014/main" id="{8512FD26-09A0-744E-BB03-25D07394D1C4}"/>
              </a:ext>
            </a:extLst>
          </p:cNvPr>
          <p:cNvSpPr/>
          <p:nvPr/>
        </p:nvSpPr>
        <p:spPr>
          <a:xfrm>
            <a:off x="84881" y="1158180"/>
            <a:ext cx="10083809" cy="553998"/>
          </a:xfrm>
          <a:prstGeom prst="rect">
            <a:avLst/>
          </a:prstGeom>
          <a:ln>
            <a:solidFill>
              <a:srgbClr val="5B9BD5"/>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000" b="1" i="1" u="none" strike="noStrike" kern="0" cap="none" spc="0" normalizeH="0" baseline="0" noProof="0" dirty="0">
                <a:ln>
                  <a:noFill/>
                </a:ln>
                <a:solidFill>
                  <a:srgbClr val="000000"/>
                </a:solidFill>
                <a:effectLst/>
                <a:uLnTx/>
                <a:uFillTx/>
                <a:latin typeface="Times New Roman" panose="02020603050405020304" pitchFamily="18" charset="0"/>
              </a:rPr>
              <a:t>Répartition des transactions de monnaie électronique en 2018 </a:t>
            </a:r>
            <a:endParaRPr kumimoji="0" lang="fr-FR" sz="3000" b="1" i="0" u="none" strike="noStrike" kern="0" cap="none" spc="0" normalizeH="0" baseline="0" noProof="0" dirty="0">
              <a:ln>
                <a:noFill/>
              </a:ln>
              <a:solidFill>
                <a:srgbClr val="000000"/>
              </a:solidFill>
              <a:effectLst/>
              <a:uLnTx/>
              <a:uFillTx/>
              <a:latin typeface="Times New Roman" panose="02020603050405020304" pitchFamily="18" charset="0"/>
            </a:endParaRPr>
          </a:p>
        </p:txBody>
      </p:sp>
      <p:pic>
        <p:nvPicPr>
          <p:cNvPr id="24" name="Image 23">
            <a:extLst>
              <a:ext uri="{FF2B5EF4-FFF2-40B4-BE49-F238E27FC236}">
                <a16:creationId xmlns:a16="http://schemas.microsoft.com/office/drawing/2014/main" id="{F38C5E4F-8EF2-E74C-94BA-4FA3B1B59F50}"/>
              </a:ext>
            </a:extLst>
          </p:cNvPr>
          <p:cNvPicPr>
            <a:picLocks noChangeAspect="1"/>
          </p:cNvPicPr>
          <p:nvPr/>
        </p:nvPicPr>
        <p:blipFill>
          <a:blip r:embed="rId7"/>
          <a:stretch>
            <a:fillRect/>
          </a:stretch>
        </p:blipFill>
        <p:spPr>
          <a:xfrm>
            <a:off x="4618048" y="6512534"/>
            <a:ext cx="1548518" cy="310923"/>
          </a:xfrm>
          <a:prstGeom prst="rect">
            <a:avLst/>
          </a:prstGeom>
          <a:solidFill>
            <a:schemeClr val="bg1"/>
          </a:solidFill>
        </p:spPr>
      </p:pic>
    </p:spTree>
    <p:extLst>
      <p:ext uri="{BB962C8B-B14F-4D97-AF65-F5344CB8AC3E}">
        <p14:creationId xmlns:p14="http://schemas.microsoft.com/office/powerpoint/2010/main" val="476715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13995CDE-C789-2642-97F5-CD9C76E1F7C8}"/>
              </a:ext>
            </a:extLst>
          </p:cNvPr>
          <p:cNvSpPr txBox="1">
            <a:spLocks/>
          </p:cNvSpPr>
          <p:nvPr/>
        </p:nvSpPr>
        <p:spPr>
          <a:xfrm>
            <a:off x="9707" y="834961"/>
            <a:ext cx="10038385" cy="888818"/>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4. TRANSACTIONS EN MONNAIE ELECTRONIQUE (3/3)</a:t>
            </a:r>
            <a:endParaRPr kumimoji="0" lang="fr-FR" sz="35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1" name="Espace réservé du contenu 2">
            <a:extLst>
              <a:ext uri="{FF2B5EF4-FFF2-40B4-BE49-F238E27FC236}">
                <a16:creationId xmlns:a16="http://schemas.microsoft.com/office/drawing/2014/main" id="{64325317-9219-5840-B435-71D5E3F9515A}"/>
              </a:ext>
            </a:extLst>
          </p:cNvPr>
          <p:cNvSpPr txBox="1">
            <a:spLocks/>
          </p:cNvSpPr>
          <p:nvPr/>
        </p:nvSpPr>
        <p:spPr>
          <a:xfrm>
            <a:off x="119269" y="1858716"/>
            <a:ext cx="5072037" cy="4351338"/>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 2018, la monnaie électronique a bénéficié de la confiance des Etats. Au Cameroun par exemple, des partenariats ont été conclus pour collecter des frais de divers concours à travers cet instrument. En outre, les paiements des frais de scolarité dans les écoles ont été réglées</a:t>
            </a:r>
          </a:p>
        </p:txBody>
      </p:sp>
      <p:sp>
        <p:nvSpPr>
          <p:cNvPr id="22" name="Espace réservé du contenu 3">
            <a:extLst>
              <a:ext uri="{FF2B5EF4-FFF2-40B4-BE49-F238E27FC236}">
                <a16:creationId xmlns:a16="http://schemas.microsoft.com/office/drawing/2014/main" id="{07E25C65-16E6-7D46-848B-DBE19D711902}"/>
              </a:ext>
            </a:extLst>
          </p:cNvPr>
          <p:cNvSpPr txBox="1">
            <a:spLocks/>
          </p:cNvSpPr>
          <p:nvPr/>
        </p:nvSpPr>
        <p:spPr>
          <a:xfrm>
            <a:off x="5343708" y="1858715"/>
            <a:ext cx="4677786" cy="4351339"/>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via le Mobile Money. Le Mobile Money a aussi occupé une bonne place dans les opérations de collecte de fonds. Ainsi de nombreuses tontines, des organisations humanitaires et même des candidats aux élections ont utilisé ce moyen pour obtenir des financements. </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509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C89F1DE7-292E-A84C-B637-1F254823D2EF}"/>
              </a:ext>
            </a:extLst>
          </p:cNvPr>
          <p:cNvSpPr txBox="1">
            <a:spLocks/>
          </p:cNvSpPr>
          <p:nvPr/>
        </p:nvSpPr>
        <p:spPr>
          <a:xfrm>
            <a:off x="118644" y="906695"/>
            <a:ext cx="9864504" cy="1040666"/>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5. PAIEMENTS PAR MONNAIE</a:t>
            </a:r>
            <a:b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br>
            <a: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 ELECTRONIQUE </a:t>
            </a:r>
            <a:endParaRPr kumimoji="0" lang="fr-FR" sz="35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1" name="Espace réservé du contenu 2">
            <a:extLst>
              <a:ext uri="{FF2B5EF4-FFF2-40B4-BE49-F238E27FC236}">
                <a16:creationId xmlns:a16="http://schemas.microsoft.com/office/drawing/2014/main" id="{92D7C1D3-C581-9C49-A8E1-D1FB0DCC6005}"/>
              </a:ext>
            </a:extLst>
          </p:cNvPr>
          <p:cNvSpPr txBox="1">
            <a:spLocks/>
          </p:cNvSpPr>
          <p:nvPr/>
        </p:nvSpPr>
        <p:spPr>
          <a:xfrm>
            <a:off x="118643" y="2086827"/>
            <a:ext cx="3847069" cy="4351338"/>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 2018, les paiements en monnaie électronique ont dépassé </a:t>
            </a:r>
            <a:r>
              <a:rPr kumimoji="0" lang="fr-FR"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330 milliards</a:t>
            </a: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(contre 229 milliards en 2017) de FCFA dont 93% avec le Mobile Money. </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2" name="Image 21">
            <a:extLst>
              <a:ext uri="{FF2B5EF4-FFF2-40B4-BE49-F238E27FC236}">
                <a16:creationId xmlns:a16="http://schemas.microsoft.com/office/drawing/2014/main" id="{C5857463-610D-3E47-8936-625FC6E76207}"/>
              </a:ext>
            </a:extLst>
          </p:cNvPr>
          <p:cNvPicPr>
            <a:picLocks noChangeAspect="1"/>
          </p:cNvPicPr>
          <p:nvPr/>
        </p:nvPicPr>
        <p:blipFill>
          <a:blip r:embed="rId8"/>
          <a:stretch>
            <a:fillRect/>
          </a:stretch>
        </p:blipFill>
        <p:spPr>
          <a:xfrm>
            <a:off x="4074648" y="2059293"/>
            <a:ext cx="5973444" cy="4351338"/>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a:noFill/>
          </a:ln>
          <a:effectLst>
            <a:outerShdw blurRad="57150" dist="19050" dir="5400000" algn="ctr" rotWithShape="0">
              <a:srgbClr val="000000">
                <a:alpha val="63000"/>
              </a:srgbClr>
            </a:outerShdw>
          </a:effectLst>
        </p:spPr>
      </p:pic>
    </p:spTree>
    <p:extLst>
      <p:ext uri="{BB962C8B-B14F-4D97-AF65-F5344CB8AC3E}">
        <p14:creationId xmlns:p14="http://schemas.microsoft.com/office/powerpoint/2010/main" val="3705176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FF047C55-82AA-D04C-B0BA-2BC719ECD6F7}"/>
              </a:ext>
            </a:extLst>
          </p:cNvPr>
          <p:cNvSpPr txBox="1">
            <a:spLocks/>
          </p:cNvSpPr>
          <p:nvPr/>
        </p:nvSpPr>
        <p:spPr>
          <a:xfrm>
            <a:off x="105837" y="901504"/>
            <a:ext cx="9988421" cy="1140937"/>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5. PAIEMENTS PAR MONNAIE </a:t>
            </a:r>
            <a:b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br>
            <a: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ELECTRONIQUE (suite)</a:t>
            </a:r>
            <a:endParaRPr kumimoji="0" lang="fr-FR" sz="35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2" name="Espace réservé du contenu 3">
            <a:extLst>
              <a:ext uri="{FF2B5EF4-FFF2-40B4-BE49-F238E27FC236}">
                <a16:creationId xmlns:a16="http://schemas.microsoft.com/office/drawing/2014/main" id="{29821D9D-B7C0-724D-B5BB-CA0D984AF298}"/>
              </a:ext>
            </a:extLst>
          </p:cNvPr>
          <p:cNvSpPr txBox="1">
            <a:spLocks/>
          </p:cNvSpPr>
          <p:nvPr/>
        </p:nvSpPr>
        <p:spPr>
          <a:xfrm>
            <a:off x="5439837" y="2276060"/>
            <a:ext cx="4616464" cy="4134571"/>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Dans tous les pays de la CEMAC, il est possible de payer son abonnement à un service de télévision avec le Mobile Money. Il est également possible de régler sa facture d’eau et d’électricité.</a:t>
            </a:r>
          </a:p>
        </p:txBody>
      </p:sp>
      <p:sp>
        <p:nvSpPr>
          <p:cNvPr id="23" name="Espace réservé du contenu 2">
            <a:extLst>
              <a:ext uri="{FF2B5EF4-FFF2-40B4-BE49-F238E27FC236}">
                <a16:creationId xmlns:a16="http://schemas.microsoft.com/office/drawing/2014/main" id="{C550BF2E-85AC-2D47-8D6A-D3AA19D8F8BA}"/>
              </a:ext>
            </a:extLst>
          </p:cNvPr>
          <p:cNvSpPr txBox="1">
            <a:spLocks/>
          </p:cNvSpPr>
          <p:nvPr/>
        </p:nvSpPr>
        <p:spPr>
          <a:xfrm>
            <a:off x="113329" y="2276060"/>
            <a:ext cx="4985445" cy="4134571"/>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L’achat de crédit téléphonique par Mobile Money est le premier service offert par tous les opérateurs.</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Cette transaction représente 23% de l’activité en valeur, soit 164 millions de transactions en 2018.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79020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DCCF040A-7AD9-134F-A9D3-3D41CD961E64}"/>
              </a:ext>
            </a:extLst>
          </p:cNvPr>
          <p:cNvSpPr txBox="1">
            <a:spLocks/>
          </p:cNvSpPr>
          <p:nvPr/>
        </p:nvSpPr>
        <p:spPr>
          <a:xfrm>
            <a:off x="9707" y="834961"/>
            <a:ext cx="9973440" cy="1325563"/>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5. PAIEMENTS PAR MONNAIE </a:t>
            </a:r>
            <a:b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br>
            <a: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ELECTRONIQUE (suite) </a:t>
            </a:r>
            <a:endParaRPr kumimoji="0" lang="fr-FR" sz="35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1" name="Espace réservé du contenu 2">
            <a:extLst>
              <a:ext uri="{FF2B5EF4-FFF2-40B4-BE49-F238E27FC236}">
                <a16:creationId xmlns:a16="http://schemas.microsoft.com/office/drawing/2014/main" id="{1F77A982-7A85-D642-9F23-8CF5B47940E0}"/>
              </a:ext>
            </a:extLst>
          </p:cNvPr>
          <p:cNvSpPr txBox="1">
            <a:spLocks/>
          </p:cNvSpPr>
          <p:nvPr/>
        </p:nvSpPr>
        <p:spPr>
          <a:xfrm>
            <a:off x="9707" y="2295461"/>
            <a:ext cx="4914449" cy="4194791"/>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Les « ventes à distance » ne sont effectives que sur quelques sites internet de la CEMAC qui acceptent les paiements par Mobile Money. La plupart de ces sites sont des entreprises de jeux en ligne. </a:t>
            </a:r>
            <a:endParaRPr kumimoji="0" lang="fr-FR"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Espace réservé du contenu 3">
            <a:extLst>
              <a:ext uri="{FF2B5EF4-FFF2-40B4-BE49-F238E27FC236}">
                <a16:creationId xmlns:a16="http://schemas.microsoft.com/office/drawing/2014/main" id="{BBEBB8E0-FBE4-B649-AD81-3E46057A19D8}"/>
              </a:ext>
            </a:extLst>
          </p:cNvPr>
          <p:cNvSpPr txBox="1">
            <a:spLocks/>
          </p:cNvSpPr>
          <p:nvPr/>
        </p:nvSpPr>
        <p:spPr>
          <a:xfrm>
            <a:off x="5595730" y="2365513"/>
            <a:ext cx="4387418" cy="4124739"/>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Les paiements par monnaie électronique restent faibles. Ceci est essentiellement dû à la préférence pour les billets et pièces dans les principaux points de commerce, et surtout, un réseau d’acceptation encore très discret. </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34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29723"/>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useBgFill="1">
        <p:nvSpPr>
          <p:cNvPr id="19" name="Titre 1">
            <a:extLst>
              <a:ext uri="{FF2B5EF4-FFF2-40B4-BE49-F238E27FC236}">
                <a16:creationId xmlns:a16="http://schemas.microsoft.com/office/drawing/2014/main" id="{B7B0B441-AFE9-EA43-8C57-D39B88CE3132}"/>
              </a:ext>
            </a:extLst>
          </p:cNvPr>
          <p:cNvSpPr txBox="1">
            <a:spLocks/>
          </p:cNvSpPr>
          <p:nvPr/>
        </p:nvSpPr>
        <p:spPr>
          <a:xfrm>
            <a:off x="-38358" y="114215"/>
            <a:ext cx="10178783" cy="673102"/>
          </a:xfrm>
          <a:prstGeom prst="rect">
            <a:avLst/>
          </a:prstGeom>
          <a:ln w="38100">
            <a:solidFill>
              <a:srgbClr val="5B9BD5"/>
            </a:solidFill>
          </a:ln>
          <a:effectLst>
            <a:outerShdw blurRad="50800" dist="38100" dir="2700000" algn="tl" rotWithShape="0">
              <a:prstClr val="black">
                <a:alpha val="40000"/>
              </a:prstClr>
            </a:outerShdw>
          </a:effectLst>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Sommaire</a:t>
            </a:r>
            <a:r>
              <a:rPr kumimoji="0" lang="fr-FR" sz="4400" b="1" i="0" u="none" strike="noStrike" kern="1200" cap="none" spc="0" normalizeH="0" baseline="0" noProof="0">
                <a:ln>
                  <a:noFill/>
                </a:ln>
                <a:solidFill>
                  <a:srgbClr val="0070C0"/>
                </a:solidFill>
                <a:effectLst/>
                <a:uLnTx/>
                <a:uFillTx/>
                <a:latin typeface="Times New Roman" panose="02020603050405020304" pitchFamily="18" charset="0"/>
                <a:ea typeface="+mj-ea"/>
                <a:cs typeface="+mj-cs"/>
              </a:rPr>
              <a:t> </a:t>
            </a:r>
            <a:endParaRPr kumimoji="0" lang="fr-FR" sz="44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graphicFrame>
        <p:nvGraphicFramePr>
          <p:cNvPr id="20" name="Espace réservé du contenu 3">
            <a:extLst>
              <a:ext uri="{FF2B5EF4-FFF2-40B4-BE49-F238E27FC236}">
                <a16:creationId xmlns:a16="http://schemas.microsoft.com/office/drawing/2014/main" id="{648135DE-54D8-7C46-B6A4-4FF518C2868A}"/>
              </a:ext>
            </a:extLst>
          </p:cNvPr>
          <p:cNvGraphicFramePr>
            <a:graphicFrameLocks/>
          </p:cNvGraphicFramePr>
          <p:nvPr>
            <p:extLst>
              <p:ext uri="{D42A27DB-BD31-4B8C-83A1-F6EECF244321}">
                <p14:modId xmlns:p14="http://schemas.microsoft.com/office/powerpoint/2010/main" val="2664279379"/>
              </p:ext>
            </p:extLst>
          </p:nvPr>
        </p:nvGraphicFramePr>
        <p:xfrm>
          <a:off x="-38358" y="1120689"/>
          <a:ext cx="10178783" cy="5538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20213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1"/>
            <a:ext cx="10090157" cy="6023039"/>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4135E94F-A31A-AF4E-AC25-E75F8DA3C814}"/>
              </a:ext>
            </a:extLst>
          </p:cNvPr>
          <p:cNvSpPr txBox="1">
            <a:spLocks/>
          </p:cNvSpPr>
          <p:nvPr/>
        </p:nvSpPr>
        <p:spPr>
          <a:xfrm>
            <a:off x="9707" y="834961"/>
            <a:ext cx="10038385" cy="1224605"/>
          </a:xfrm>
          <a:prstGeom prst="rect">
            <a:avLst/>
          </a:prstGeom>
          <a:ln w="38100">
            <a:solidFill>
              <a:srgbClr val="5B9BD5"/>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5. PAIEMENTS PAR MONNAIE </a:t>
            </a:r>
            <a:b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br>
            <a: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ELECTRONIQUE (fin) </a:t>
            </a:r>
            <a:endParaRPr kumimoji="0" lang="fr-FR" sz="35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1" name="Espace réservé du contenu 2">
            <a:extLst>
              <a:ext uri="{FF2B5EF4-FFF2-40B4-BE49-F238E27FC236}">
                <a16:creationId xmlns:a16="http://schemas.microsoft.com/office/drawing/2014/main" id="{91C28B27-7880-1343-96DF-CBB9C56763B7}"/>
              </a:ext>
            </a:extLst>
          </p:cNvPr>
          <p:cNvSpPr txBox="1">
            <a:spLocks/>
          </p:cNvSpPr>
          <p:nvPr/>
        </p:nvSpPr>
        <p:spPr>
          <a:xfrm>
            <a:off x="347869" y="2295461"/>
            <a:ext cx="4843437" cy="4194791"/>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En effet, si plusieurs grandes enseignes acceptent les paiements par Mobile Money et carte bancaire, très peu de commerces de proximité les proposent. </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Espace réservé du contenu 3">
            <a:extLst>
              <a:ext uri="{FF2B5EF4-FFF2-40B4-BE49-F238E27FC236}">
                <a16:creationId xmlns:a16="http://schemas.microsoft.com/office/drawing/2014/main" id="{6B19AE21-66B3-C840-BDE3-80E8185B870F}"/>
              </a:ext>
            </a:extLst>
          </p:cNvPr>
          <p:cNvSpPr txBox="1">
            <a:spLocks/>
          </p:cNvSpPr>
          <p:nvPr/>
        </p:nvSpPr>
        <p:spPr>
          <a:xfrm>
            <a:off x="5665304" y="2295460"/>
            <a:ext cx="4214192" cy="4194791"/>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Notons, cependant que certains opérateurs ont lancé des programmes pour introduire des commerces de proximité dans leur réseau d’acceptation. </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168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1" name="Titre 1">
            <a:extLst>
              <a:ext uri="{FF2B5EF4-FFF2-40B4-BE49-F238E27FC236}">
                <a16:creationId xmlns:a16="http://schemas.microsoft.com/office/drawing/2014/main" id="{6D2BC26E-D87B-4745-BCAD-F1365B14CF74}"/>
              </a:ext>
            </a:extLst>
          </p:cNvPr>
          <p:cNvSpPr txBox="1">
            <a:spLocks/>
          </p:cNvSpPr>
          <p:nvPr/>
        </p:nvSpPr>
        <p:spPr>
          <a:xfrm>
            <a:off x="-38358" y="834961"/>
            <a:ext cx="10132616" cy="795056"/>
          </a:xfrm>
          <a:prstGeom prst="rect">
            <a:avLst/>
          </a:prstGeom>
          <a:ln w="38100">
            <a:solidFill>
              <a:schemeClr val="accent1"/>
            </a:solidFill>
          </a:ln>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500" b="1">
                <a:latin typeface="Times New Roman" panose="02020603050405020304" pitchFamily="18" charset="0"/>
              </a:rPr>
              <a:t>6. USAGE DES CARTES PREPAYEES </a:t>
            </a:r>
            <a:endParaRPr lang="fr-FR" sz="3500" dirty="0"/>
          </a:p>
        </p:txBody>
      </p:sp>
      <p:pic>
        <p:nvPicPr>
          <p:cNvPr id="13" name="Espace réservé du contenu 3">
            <a:extLst>
              <a:ext uri="{FF2B5EF4-FFF2-40B4-BE49-F238E27FC236}">
                <a16:creationId xmlns:a16="http://schemas.microsoft.com/office/drawing/2014/main" id="{9A69A792-7C37-CB41-AC19-2402F8F38A9D}"/>
              </a:ext>
            </a:extLst>
          </p:cNvPr>
          <p:cNvPicPr>
            <a:picLocks noChangeAspect="1"/>
          </p:cNvPicPr>
          <p:nvPr/>
        </p:nvPicPr>
        <p:blipFill>
          <a:blip r:embed="rId8"/>
          <a:stretch>
            <a:fillRect/>
          </a:stretch>
        </p:blipFill>
        <p:spPr>
          <a:xfrm>
            <a:off x="5012178" y="2756624"/>
            <a:ext cx="5089183" cy="3439369"/>
          </a:xfrm>
          <a:prstGeom prst="rect">
            <a:avLst/>
          </a:prstGeom>
        </p:spPr>
        <p:style>
          <a:lnRef idx="2">
            <a:schemeClr val="dk1"/>
          </a:lnRef>
          <a:fillRef idx="1">
            <a:schemeClr val="lt1"/>
          </a:fillRef>
          <a:effectRef idx="0">
            <a:schemeClr val="dk1"/>
          </a:effectRef>
          <a:fontRef idx="minor">
            <a:schemeClr val="dk1"/>
          </a:fontRef>
        </p:style>
      </p:pic>
      <p:sp>
        <p:nvSpPr>
          <p:cNvPr id="19" name="Espace réservé du contenu 2">
            <a:extLst>
              <a:ext uri="{FF2B5EF4-FFF2-40B4-BE49-F238E27FC236}">
                <a16:creationId xmlns:a16="http://schemas.microsoft.com/office/drawing/2014/main" id="{E9D181A6-A9F8-A843-8919-FE0EB1FE57A9}"/>
              </a:ext>
            </a:extLst>
          </p:cNvPr>
          <p:cNvSpPr txBox="1">
            <a:spLocks/>
          </p:cNvSpPr>
          <p:nvPr/>
        </p:nvSpPr>
        <p:spPr>
          <a:xfrm>
            <a:off x="116558" y="1844655"/>
            <a:ext cx="4709160" cy="4351338"/>
          </a:xfrm>
          <a:prstGeom prst="rect">
            <a:avLst/>
          </a:prstGeom>
        </p:spPr>
        <p:style>
          <a:lnRef idx="2">
            <a:schemeClr val="dk1"/>
          </a:lnRef>
          <a:fillRef idx="1">
            <a:schemeClr val="lt1"/>
          </a:fillRef>
          <a:effectRef idx="0">
            <a:schemeClr val="dk1"/>
          </a:effectRef>
          <a:fontRef idx="minor">
            <a:schemeClr val="dk1"/>
          </a:fontRef>
        </p:style>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Font typeface="Arial" panose="020B0604020202020204" pitchFamily="34" charset="0"/>
              <a:buNone/>
            </a:pPr>
            <a:r>
              <a:rPr lang="fr-FR" sz="3000">
                <a:solidFill>
                  <a:srgbClr val="000000"/>
                </a:solidFill>
                <a:latin typeface="Times New Roman" panose="02020603050405020304" pitchFamily="18" charset="0"/>
              </a:rPr>
              <a:t>Les cartes prépayées servent essentiellement pour les transactions internationales.</a:t>
            </a:r>
          </a:p>
          <a:p>
            <a:pPr marL="0" indent="0" algn="just">
              <a:buFont typeface="Arial" panose="020B0604020202020204" pitchFamily="34" charset="0"/>
              <a:buNone/>
            </a:pPr>
            <a:endParaRPr lang="fr-FR" sz="3000">
              <a:solidFill>
                <a:srgbClr val="000000"/>
              </a:solidFill>
              <a:latin typeface="Times New Roman" panose="02020603050405020304" pitchFamily="18" charset="0"/>
            </a:endParaRPr>
          </a:p>
          <a:p>
            <a:pPr marL="0" indent="0" algn="just">
              <a:buFont typeface="Arial" panose="020B0604020202020204" pitchFamily="34" charset="0"/>
              <a:buNone/>
            </a:pPr>
            <a:r>
              <a:rPr lang="fr-FR" sz="3000">
                <a:solidFill>
                  <a:srgbClr val="000000"/>
                </a:solidFill>
                <a:latin typeface="Times New Roman" panose="02020603050405020304" pitchFamily="18" charset="0"/>
              </a:rPr>
              <a:t>La plupart des cartes prépayées utilisées localement sont des cartes privatives pour le paiement des salaires et certaines prestations sociales. </a:t>
            </a:r>
            <a:endParaRPr lang="fr-FR" sz="3000"/>
          </a:p>
          <a:p>
            <a:pPr marL="0" indent="0">
              <a:buFont typeface="Arial" panose="020B0604020202020204" pitchFamily="34" charset="0"/>
              <a:buNone/>
            </a:pPr>
            <a:endParaRPr lang="fr-FR" dirty="0"/>
          </a:p>
        </p:txBody>
      </p:sp>
      <p:sp>
        <p:nvSpPr>
          <p:cNvPr id="20" name="Rectangle 19">
            <a:extLst>
              <a:ext uri="{FF2B5EF4-FFF2-40B4-BE49-F238E27FC236}">
                <a16:creationId xmlns:a16="http://schemas.microsoft.com/office/drawing/2014/main" id="{2C9184DB-1A57-F64C-9CD2-2C59E8AD6753}"/>
              </a:ext>
            </a:extLst>
          </p:cNvPr>
          <p:cNvSpPr/>
          <p:nvPr/>
        </p:nvSpPr>
        <p:spPr>
          <a:xfrm>
            <a:off x="4932569" y="1852397"/>
            <a:ext cx="5161689" cy="707886"/>
          </a:xfrm>
          <a:prstGeom prst="rect">
            <a:avLst/>
          </a:prstGeom>
          <a:ln>
            <a:solidFill>
              <a:schemeClr val="accent1"/>
            </a:solidFill>
          </a:ln>
        </p:spPr>
        <p:txBody>
          <a:bodyPr wrap="square">
            <a:spAutoFit/>
          </a:bodyPr>
          <a:lstStyle/>
          <a:p>
            <a:r>
              <a:rPr lang="fr-FR" sz="2000" b="1" i="1" u="none" strike="noStrike" baseline="0" dirty="0">
                <a:solidFill>
                  <a:srgbClr val="000000"/>
                </a:solidFill>
                <a:latin typeface="Times New Roman" panose="02020603050405020304" pitchFamily="18" charset="0"/>
              </a:rPr>
              <a:t>Répartition géographique de l’usage des cartes prépayées </a:t>
            </a:r>
            <a:endParaRPr lang="fr-FR" sz="2000" b="1"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72841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8344A089-7DD3-CB40-AF8F-DE2431F41604}"/>
              </a:ext>
            </a:extLst>
          </p:cNvPr>
          <p:cNvSpPr txBox="1">
            <a:spLocks/>
          </p:cNvSpPr>
          <p:nvPr/>
        </p:nvSpPr>
        <p:spPr>
          <a:xfrm>
            <a:off x="9707" y="834962"/>
            <a:ext cx="10084551" cy="964022"/>
          </a:xfrm>
          <a:prstGeom prst="rect">
            <a:avLst/>
          </a:prstGeom>
          <a:ln w="3175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7. AUTRES PROBLEMATIQUES </a:t>
            </a:r>
            <a:endParaRPr kumimoji="0" lang="fr-FR" sz="35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1" name="Espace réservé du contenu 2">
            <a:extLst>
              <a:ext uri="{FF2B5EF4-FFF2-40B4-BE49-F238E27FC236}">
                <a16:creationId xmlns:a16="http://schemas.microsoft.com/office/drawing/2014/main" id="{88A84D3C-09FB-8E47-ACEC-1867B0431979}"/>
              </a:ext>
            </a:extLst>
          </p:cNvPr>
          <p:cNvSpPr txBox="1">
            <a:spLocks/>
          </p:cNvSpPr>
          <p:nvPr/>
        </p:nvSpPr>
        <p:spPr>
          <a:xfrm>
            <a:off x="89452" y="1947867"/>
            <a:ext cx="4750306" cy="4462764"/>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1" i="1"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mn-cs"/>
              </a:rPr>
              <a:t>7.1. La fiscalité </a:t>
            </a:r>
            <a:endParaRPr kumimoji="0" lang="fr-FR" sz="3200" b="0"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Dans plusieurs pays africains, le Mobile Money fait l’objet d’une taxation spécifique.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 Zone CEMAC, les gouvernements n’ont pas pris cette option, préférant accompagner la croissance des paiements </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électroniques,</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Espace réservé du contenu 3">
            <a:extLst>
              <a:ext uri="{FF2B5EF4-FFF2-40B4-BE49-F238E27FC236}">
                <a16:creationId xmlns:a16="http://schemas.microsoft.com/office/drawing/2014/main" id="{73D28089-0C1B-604F-8F94-7C23296B19A6}"/>
              </a:ext>
            </a:extLst>
          </p:cNvPr>
          <p:cNvSpPr txBox="1">
            <a:spLocks/>
          </p:cNvSpPr>
          <p:nvPr/>
        </p:nvSpPr>
        <p:spPr>
          <a:xfrm>
            <a:off x="5177122" y="1947867"/>
            <a:ext cx="4806025" cy="4462764"/>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 devenant eux-mêmes l’un des principaux accepteurs dans le but de sécuriser leurs propres recettes et à terme, bénéficier des effets d’une économie plus formelle. </a:t>
            </a:r>
            <a:endParaRPr kumimoji="0" lang="fr-FR"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Des projets ont été amorcés pour la mise en place de plateformes pouvant accepter plusieurs instruments de paiement. </a:t>
            </a:r>
            <a:endParaRPr kumimoji="0" lang="fr-FR"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437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5D90CDE4-B4FB-724A-A69C-75BD8CE41C32}"/>
              </a:ext>
            </a:extLst>
          </p:cNvPr>
          <p:cNvSpPr txBox="1">
            <a:spLocks/>
          </p:cNvSpPr>
          <p:nvPr/>
        </p:nvSpPr>
        <p:spPr>
          <a:xfrm>
            <a:off x="150081" y="890083"/>
            <a:ext cx="9862744" cy="938718"/>
          </a:xfrm>
          <a:prstGeom prst="rect">
            <a:avLst/>
          </a:prstGeom>
          <a:ln w="3175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7. AUTRES PROBLEMATIQUES </a:t>
            </a:r>
            <a:endParaRPr kumimoji="0" lang="fr-FR" sz="35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1" name="Espace réservé du contenu 2">
            <a:extLst>
              <a:ext uri="{FF2B5EF4-FFF2-40B4-BE49-F238E27FC236}">
                <a16:creationId xmlns:a16="http://schemas.microsoft.com/office/drawing/2014/main" id="{5027DC9B-0AF2-0D4D-A236-FD145DBDF53E}"/>
              </a:ext>
            </a:extLst>
          </p:cNvPr>
          <p:cNvSpPr txBox="1">
            <a:spLocks/>
          </p:cNvSpPr>
          <p:nvPr/>
        </p:nvSpPr>
        <p:spPr>
          <a:xfrm>
            <a:off x="150081" y="2059566"/>
            <a:ext cx="5181600" cy="4351338"/>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1" i="1"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mn-cs"/>
              </a:rPr>
              <a:t>7.1. La fiscalité </a:t>
            </a:r>
            <a:endParaRPr kumimoji="0" lang="fr-FR" b="0"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Dans plusieurs pays africains, le Mobile Money fait l’objet d’une taxation spécifique.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 Zone CEMAC, les gouvernements n’ont pas pris cette option, préférant accompagner la croissance des paiements électroniques,</a:t>
            </a:r>
            <a:endParaRPr kumimoji="0" lang="fr-FR"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Espace réservé du contenu 3">
            <a:extLst>
              <a:ext uri="{FF2B5EF4-FFF2-40B4-BE49-F238E27FC236}">
                <a16:creationId xmlns:a16="http://schemas.microsoft.com/office/drawing/2014/main" id="{25ED5337-6C1E-6646-B26A-AC9DCDE1EF6E}"/>
              </a:ext>
            </a:extLst>
          </p:cNvPr>
          <p:cNvSpPr txBox="1">
            <a:spLocks/>
          </p:cNvSpPr>
          <p:nvPr/>
        </p:nvSpPr>
        <p:spPr>
          <a:xfrm>
            <a:off x="5484080" y="2072043"/>
            <a:ext cx="4537413" cy="4351338"/>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 devenant eux-mêmes l’un des principaux accepteurs dans le but de sécuriser leurs propres recettes et à terme, bénéficier des effets d’une économie plus formelle. </a:t>
            </a:r>
            <a:endParaRPr kumimoji="0" lang="fr-FR"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Des projets ont été amorcés pour la mise en place de plateformes pouvant accepter plusieurs instruments de paiement. </a:t>
            </a:r>
            <a:endParaRPr kumimoji="0" lang="fr-FR"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743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3" name="Titre 1">
            <a:extLst>
              <a:ext uri="{FF2B5EF4-FFF2-40B4-BE49-F238E27FC236}">
                <a16:creationId xmlns:a16="http://schemas.microsoft.com/office/drawing/2014/main" id="{734F2D69-1DFD-244B-9CA7-F1FB9986FE92}"/>
              </a:ext>
            </a:extLst>
          </p:cNvPr>
          <p:cNvSpPr txBox="1">
            <a:spLocks/>
          </p:cNvSpPr>
          <p:nvPr/>
        </p:nvSpPr>
        <p:spPr>
          <a:xfrm>
            <a:off x="838200" y="834962"/>
            <a:ext cx="9011478" cy="855726"/>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5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7. AUTRES PROBLEMATIQUES</a:t>
            </a:r>
            <a:endParaRPr kumimoji="0" lang="fr-FR" sz="35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endParaRPr>
          </a:p>
        </p:txBody>
      </p:sp>
      <p:sp>
        <p:nvSpPr>
          <p:cNvPr id="24" name="Espace réservé du contenu 2">
            <a:extLst>
              <a:ext uri="{FF2B5EF4-FFF2-40B4-BE49-F238E27FC236}">
                <a16:creationId xmlns:a16="http://schemas.microsoft.com/office/drawing/2014/main" id="{0FE157CB-CE36-404B-B05B-E5E3D6245145}"/>
              </a:ext>
            </a:extLst>
          </p:cNvPr>
          <p:cNvSpPr txBox="1">
            <a:spLocks/>
          </p:cNvSpPr>
          <p:nvPr/>
        </p:nvSpPr>
        <p:spPr>
          <a:xfrm>
            <a:off x="192157" y="2103750"/>
            <a:ext cx="4439478" cy="3973974"/>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1" i="1"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mn-cs"/>
              </a:rPr>
              <a:t>7.2. L’interopérabilité (suite) </a:t>
            </a:r>
            <a:endParaRPr kumimoji="0" lang="fr-FR" b="0"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Le 10 août 2018, le Gouverneur de la BEAC a signé une Instruction relative à la définition de l’étendue de l’</a:t>
            </a:r>
            <a:r>
              <a:rPr kumimoji="0" lang="fr-FR"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interopérabilité</a:t>
            </a:r>
            <a:r>
              <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et de l’</a:t>
            </a:r>
            <a:r>
              <a:rPr kumimoji="0" lang="fr-FR"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interbancarité</a:t>
            </a:r>
            <a:r>
              <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des systèmes de paiement monétiques dans la CEMAC.</a:t>
            </a:r>
            <a:endParaRPr kumimoji="0" lang="fr-FR"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5" name="Espace réservé du contenu 4">
            <a:extLst>
              <a:ext uri="{FF2B5EF4-FFF2-40B4-BE49-F238E27FC236}">
                <a16:creationId xmlns:a16="http://schemas.microsoft.com/office/drawing/2014/main" id="{8B16491B-0FC8-4E45-B4FB-2CEDE42A8C18}"/>
              </a:ext>
            </a:extLst>
          </p:cNvPr>
          <p:cNvSpPr txBox="1">
            <a:spLocks/>
          </p:cNvSpPr>
          <p:nvPr/>
        </p:nvSpPr>
        <p:spPr>
          <a:xfrm>
            <a:off x="5082287" y="2103750"/>
            <a:ext cx="4889682" cy="3973975"/>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Ce texte oblige tous les émetteurs des instruments de paiement dans la CEMAC d’émettre des moyens de paiements totalement interopérables. Ainsi, à terme, un utilisateur de Mobile Money installé dans la CEMAC devrait pouvoir envoyer et recevoir de l’argent à tout autre porteur</a:t>
            </a:r>
            <a:endParaRPr kumimoji="0" lang="fr-FR"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814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5" y="866944"/>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FE080E10-4F4F-904F-BB8D-B132CF81E842}"/>
              </a:ext>
            </a:extLst>
          </p:cNvPr>
          <p:cNvSpPr txBox="1">
            <a:spLocks/>
          </p:cNvSpPr>
          <p:nvPr/>
        </p:nvSpPr>
        <p:spPr>
          <a:xfrm>
            <a:off x="838200" y="849048"/>
            <a:ext cx="9256059" cy="761091"/>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5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7. AUTRES PROBLEMATIQUES</a:t>
            </a:r>
            <a:endParaRPr kumimoji="0" lang="fr-FR" sz="35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endParaRPr>
          </a:p>
        </p:txBody>
      </p:sp>
      <p:sp>
        <p:nvSpPr>
          <p:cNvPr id="21" name="Espace réservé du contenu 2">
            <a:extLst>
              <a:ext uri="{FF2B5EF4-FFF2-40B4-BE49-F238E27FC236}">
                <a16:creationId xmlns:a16="http://schemas.microsoft.com/office/drawing/2014/main" id="{9B980930-6C25-E34C-ACA6-E8F3942B04A5}"/>
              </a:ext>
            </a:extLst>
          </p:cNvPr>
          <p:cNvSpPr txBox="1">
            <a:spLocks/>
          </p:cNvSpPr>
          <p:nvPr/>
        </p:nvSpPr>
        <p:spPr>
          <a:xfrm>
            <a:off x="142461" y="2208546"/>
            <a:ext cx="4560957" cy="4162330"/>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1" i="1"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mn-cs"/>
              </a:rPr>
              <a:t>7.2. L’interopérabilité (fin)</a:t>
            </a:r>
            <a:endParaRPr kumimoji="0" lang="fr-FR" b="0"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d’instrument (Mobile Money ou carte) ou titulaire d’un compte bancaire, quelle que soit sa banque, établissement de microfinance ou encore établissement de paiement.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Espace réservé du contenu 3">
            <a:extLst>
              <a:ext uri="{FF2B5EF4-FFF2-40B4-BE49-F238E27FC236}">
                <a16:creationId xmlns:a16="http://schemas.microsoft.com/office/drawing/2014/main" id="{0BE5A44E-41F5-354A-ABE4-A61C196526A4}"/>
              </a:ext>
            </a:extLst>
          </p:cNvPr>
          <p:cNvSpPr txBox="1">
            <a:spLocks/>
          </p:cNvSpPr>
          <p:nvPr/>
        </p:nvSpPr>
        <p:spPr>
          <a:xfrm>
            <a:off x="5327482" y="2190834"/>
            <a:ext cx="4560957" cy="4146379"/>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Le GIMAC travaille en collaboration avec ses membres (banques et établissements de microfinance) en vue de la mise en œuvre dans les meilleurs délais de cette interopérabilité. </a:t>
            </a:r>
            <a:endParaRPr kumimoji="0" lang="fr-FR"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521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EEDEBC4E-7D76-504B-A0EE-679C30913943}"/>
              </a:ext>
            </a:extLst>
          </p:cNvPr>
          <p:cNvSpPr txBox="1">
            <a:spLocks/>
          </p:cNvSpPr>
          <p:nvPr/>
        </p:nvSpPr>
        <p:spPr>
          <a:xfrm>
            <a:off x="216949" y="834961"/>
            <a:ext cx="9831143" cy="1109112"/>
          </a:xfrm>
          <a:prstGeom prst="rect">
            <a:avLst/>
          </a:prstGeom>
          <a:ln w="50800">
            <a:solidFill>
              <a:srgbClr val="5B9BD5"/>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5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CONCLUSION</a:t>
            </a:r>
            <a:endParaRPr kumimoji="0" lang="fr-FR" sz="35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1" name="Espace réservé du contenu 2">
            <a:extLst>
              <a:ext uri="{FF2B5EF4-FFF2-40B4-BE49-F238E27FC236}">
                <a16:creationId xmlns:a16="http://schemas.microsoft.com/office/drawing/2014/main" id="{D18547DB-5AC1-CC40-990A-0254ACDD1D2A}"/>
              </a:ext>
            </a:extLst>
          </p:cNvPr>
          <p:cNvSpPr txBox="1">
            <a:spLocks/>
          </p:cNvSpPr>
          <p:nvPr/>
        </p:nvSpPr>
        <p:spPr>
          <a:xfrm>
            <a:off x="216949" y="2295460"/>
            <a:ext cx="4844331" cy="4194792"/>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Le Comité Ministériel de l'Union Monétaire de l'Afrique Centrale (UMAC), réuni le 2l décembre 2018 à Yaoundé a adopté le Règlement n° 04/18 relatif aux services de paiement dans la CEMAC. Ledit règlement, qui est entré en vigueur depuis le 1er janvier 2019, permet entre autres de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Espace réservé du contenu 3">
            <a:extLst>
              <a:ext uri="{FF2B5EF4-FFF2-40B4-BE49-F238E27FC236}">
                <a16:creationId xmlns:a16="http://schemas.microsoft.com/office/drawing/2014/main" id="{4CB15F4D-1CEC-3442-9218-80F1009585EA}"/>
              </a:ext>
            </a:extLst>
          </p:cNvPr>
          <p:cNvSpPr txBox="1">
            <a:spLocks/>
          </p:cNvSpPr>
          <p:nvPr/>
        </p:nvSpPr>
        <p:spPr>
          <a:xfrm>
            <a:off x="5550950" y="2295460"/>
            <a:ext cx="4432198" cy="4194792"/>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clarifier les rôles et les responsabilités de la COBAC (supervision) et de la BEAC (surveillance) ;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051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8"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9" name="Titre 1">
            <a:extLst>
              <a:ext uri="{FF2B5EF4-FFF2-40B4-BE49-F238E27FC236}">
                <a16:creationId xmlns:a16="http://schemas.microsoft.com/office/drawing/2014/main" id="{B21AD464-2A1A-2C4E-8D64-632DAD0D95BB}"/>
              </a:ext>
            </a:extLst>
          </p:cNvPr>
          <p:cNvSpPr txBox="1">
            <a:spLocks/>
          </p:cNvSpPr>
          <p:nvPr/>
        </p:nvSpPr>
        <p:spPr>
          <a:xfrm>
            <a:off x="353131" y="888968"/>
            <a:ext cx="9496547" cy="834811"/>
          </a:xfrm>
          <a:prstGeom prst="rect">
            <a:avLst/>
          </a:prstGeom>
          <a:ln w="44450">
            <a:solidFill>
              <a:srgbClr val="5B9BD5"/>
            </a:solidFill>
          </a:ln>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a:ln>
                  <a:noFill/>
                </a:ln>
                <a:solidFill>
                  <a:srgbClr val="0070C0"/>
                </a:solidFill>
                <a:effectLst/>
                <a:uLnTx/>
                <a:uFillTx/>
                <a:latin typeface="Times New Roman" panose="02020603050405020304" pitchFamily="18" charset="0"/>
                <a:ea typeface="+mj-ea"/>
                <a:cs typeface="+mj-cs"/>
              </a:rPr>
              <a:t>CONCLUSION(suite)</a:t>
            </a:r>
            <a:endParaRPr kumimoji="0" lang="fr-FR" sz="44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0" name="Espace réservé du contenu 2">
            <a:extLst>
              <a:ext uri="{FF2B5EF4-FFF2-40B4-BE49-F238E27FC236}">
                <a16:creationId xmlns:a16="http://schemas.microsoft.com/office/drawing/2014/main" id="{48B62A20-78A6-B64A-9BED-A6BB4E2DA72C}"/>
              </a:ext>
            </a:extLst>
          </p:cNvPr>
          <p:cNvSpPr txBox="1">
            <a:spLocks/>
          </p:cNvSpPr>
          <p:nvPr/>
        </p:nvSpPr>
        <p:spPr>
          <a:xfrm>
            <a:off x="246113" y="2264550"/>
            <a:ext cx="9737034" cy="38181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distinguer les prescriptions applicables au régime juridique des instruments de paiement (produits), de celles relatives aux services (activités) et aux prestataires habilités à les exercer (acteurs) ;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4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a:t>
            </a: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privilégier une approche englobante consistant à réglementer les activités de services de paiement, dont l’émission et la gestion de monnaie électronique ;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4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a:t>
            </a: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distinguer et éviter la confusion entre monnaie électronique et compte de paiement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067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9" name="Titre 1">
            <a:extLst>
              <a:ext uri="{FF2B5EF4-FFF2-40B4-BE49-F238E27FC236}">
                <a16:creationId xmlns:a16="http://schemas.microsoft.com/office/drawing/2014/main" id="{CF16CAF4-5763-9743-B0B8-22B66DD1492A}"/>
              </a:ext>
            </a:extLst>
          </p:cNvPr>
          <p:cNvSpPr txBox="1">
            <a:spLocks/>
          </p:cNvSpPr>
          <p:nvPr/>
        </p:nvSpPr>
        <p:spPr>
          <a:xfrm>
            <a:off x="838200" y="834961"/>
            <a:ext cx="9215496" cy="855727"/>
          </a:xfrm>
          <a:prstGeom prst="rect">
            <a:avLst/>
          </a:prstGeom>
          <a:ln w="41275">
            <a:solidFill>
              <a:srgbClr val="5B9BD5"/>
            </a:solidFill>
            <a:rou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a:ln>
                  <a:noFill/>
                </a:ln>
                <a:solidFill>
                  <a:srgbClr val="5B9BD5"/>
                </a:solidFill>
                <a:effectLst/>
                <a:uLnTx/>
                <a:uFillTx/>
                <a:latin typeface="Times New Roman" panose="02020603050405020304" pitchFamily="18" charset="0"/>
                <a:ea typeface="+mj-ea"/>
                <a:cs typeface="+mj-cs"/>
              </a:rPr>
              <a:t>CONCLUSION(suite)</a:t>
            </a:r>
            <a:endParaRPr kumimoji="0" lang="fr-FR" sz="4400" b="0" i="0" u="none" strike="noStrike" kern="1200" cap="none" spc="0" normalizeH="0" baseline="0" noProof="0" dirty="0">
              <a:ln>
                <a:noFill/>
              </a:ln>
              <a:solidFill>
                <a:srgbClr val="5B9BD5"/>
              </a:solidFill>
              <a:effectLst/>
              <a:uLnTx/>
              <a:uFillTx/>
              <a:latin typeface="Calibri Light" panose="020F0302020204030204"/>
              <a:ea typeface="+mj-ea"/>
              <a:cs typeface="+mj-cs"/>
            </a:endParaRPr>
          </a:p>
        </p:txBody>
      </p:sp>
      <p:sp>
        <p:nvSpPr>
          <p:cNvPr id="20" name="Espace réservé du contenu 2">
            <a:extLst>
              <a:ext uri="{FF2B5EF4-FFF2-40B4-BE49-F238E27FC236}">
                <a16:creationId xmlns:a16="http://schemas.microsoft.com/office/drawing/2014/main" id="{B749DBA2-2C7C-2C4B-8B9C-42A94FDD3CB7}"/>
              </a:ext>
            </a:extLst>
          </p:cNvPr>
          <p:cNvSpPr txBox="1">
            <a:spLocks/>
          </p:cNvSpPr>
          <p:nvPr/>
        </p:nvSpPr>
        <p:spPr>
          <a:xfrm>
            <a:off x="139148" y="2176145"/>
            <a:ext cx="9882345" cy="4145141"/>
          </a:xfrm>
          <a:prstGeom prst="rect">
            <a:avLst/>
          </a:prstGeom>
          <a:ln>
            <a:solidFill>
              <a:srgbClr val="5B9BD5"/>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a:t>
            </a: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clarifier les conditions d’autorisation des établissements de crédit et des établissements de microfinance pour l’exercice d’activités de service de paiement ; </a:t>
            </a:r>
            <a:endParaRPr kumimoji="0" lang="fr-FR" sz="34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4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a:t>
            </a: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créer une catégorie spécifique d’établissements fournissant à titre de profession habituelle, et exclusivement à toute autre activité, des services de paiement : les établissements de paiement ; </a:t>
            </a:r>
            <a:endParaRPr kumimoji="0" lang="fr-FR" sz="34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4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a:t>
            </a: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clarifier le régime de protection des fonds de la clientèle remis aux établissements de paiement ; </a:t>
            </a:r>
            <a:endParaRPr kumimoji="0" lang="fr-FR" sz="34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038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9" name="Titre 1">
            <a:extLst>
              <a:ext uri="{FF2B5EF4-FFF2-40B4-BE49-F238E27FC236}">
                <a16:creationId xmlns:a16="http://schemas.microsoft.com/office/drawing/2014/main" id="{7EB59180-1DDB-7E40-BF23-0E7357F416F7}"/>
              </a:ext>
            </a:extLst>
          </p:cNvPr>
          <p:cNvSpPr txBox="1">
            <a:spLocks/>
          </p:cNvSpPr>
          <p:nvPr/>
        </p:nvSpPr>
        <p:spPr>
          <a:xfrm>
            <a:off x="9707" y="834961"/>
            <a:ext cx="10003118" cy="1013717"/>
          </a:xfrm>
          <a:prstGeom prst="rect">
            <a:avLst/>
          </a:prstGeom>
          <a:ln w="47625">
            <a:solidFill>
              <a:srgbClr val="5B9BD5">
                <a:alpha val="77000"/>
              </a:srgbClr>
            </a:solidFill>
          </a:ln>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5B9BD5"/>
                </a:solidFill>
                <a:effectLst/>
                <a:uLnTx/>
                <a:uFillTx/>
                <a:latin typeface="Times New Roman" panose="02020603050405020304" pitchFamily="18" charset="0"/>
                <a:ea typeface="+mj-ea"/>
                <a:cs typeface="+mj-cs"/>
              </a:rPr>
              <a:t>CONCLUSION(suite)</a:t>
            </a:r>
            <a:endParaRPr kumimoji="0" lang="fr-FR" sz="4400" b="0" i="0" u="none" strike="noStrike" kern="1200" cap="none" spc="0" normalizeH="0" baseline="0" noProof="0" dirty="0">
              <a:ln>
                <a:noFill/>
              </a:ln>
              <a:solidFill>
                <a:srgbClr val="5B9BD5"/>
              </a:solidFill>
              <a:effectLst/>
              <a:uLnTx/>
              <a:uFillTx/>
              <a:latin typeface="Calibri Light" panose="020F0302020204030204"/>
              <a:ea typeface="+mj-ea"/>
              <a:cs typeface="+mj-cs"/>
            </a:endParaRPr>
          </a:p>
        </p:txBody>
      </p:sp>
      <p:sp>
        <p:nvSpPr>
          <p:cNvPr id="20" name="Espace réservé du contenu 2">
            <a:extLst>
              <a:ext uri="{FF2B5EF4-FFF2-40B4-BE49-F238E27FC236}">
                <a16:creationId xmlns:a16="http://schemas.microsoft.com/office/drawing/2014/main" id="{16A45732-0CA4-3B4D-85BE-1C2477DD967E}"/>
              </a:ext>
            </a:extLst>
          </p:cNvPr>
          <p:cNvSpPr txBox="1">
            <a:spLocks/>
          </p:cNvSpPr>
          <p:nvPr/>
        </p:nvSpPr>
        <p:spPr>
          <a:xfrm>
            <a:off x="9707" y="2295461"/>
            <a:ext cx="9830032" cy="3807166"/>
          </a:xfrm>
          <a:prstGeom prst="rect">
            <a:avLst/>
          </a:prstGeom>
          <a:ln>
            <a:solidFill>
              <a:srgbClr val="5B9BD5"/>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mn-cs"/>
              </a:rPr>
              <a:t>- clarifier les exigences attendues concernant les distributeurs ;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400" b="0" i="0" u="none" strike="noStrike" kern="1200" cap="none" spc="0" normalizeH="0" baseline="0" noProof="0" dirty="0">
                <a:ln>
                  <a:noFill/>
                </a:ln>
                <a:solidFill>
                  <a:sysClr val="windowText" lastClr="000000"/>
                </a:solidFill>
                <a:effectLst/>
                <a:uLnTx/>
                <a:uFillTx/>
                <a:latin typeface="Segoe UI" panose="020B0502040204020203" pitchFamily="34" charset="0"/>
                <a:ea typeface="+mn-ea"/>
                <a:cs typeface="+mn-cs"/>
              </a:rPr>
              <a:t>- </a:t>
            </a:r>
            <a:r>
              <a:rPr kumimoji="0" lang="fr-FR" sz="3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mn-cs"/>
              </a:rPr>
              <a:t>définir des règles spécifiques en matière de lutte contre le blanchiment de capitaux et le financement du terrorisme.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49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29723"/>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9" name="Titre 1">
            <a:extLst>
              <a:ext uri="{FF2B5EF4-FFF2-40B4-BE49-F238E27FC236}">
                <a16:creationId xmlns:a16="http://schemas.microsoft.com/office/drawing/2014/main" id="{74AF898E-96C9-D249-A21F-CFF41FA9DA8B}"/>
              </a:ext>
            </a:extLst>
          </p:cNvPr>
          <p:cNvSpPr txBox="1">
            <a:spLocks/>
          </p:cNvSpPr>
          <p:nvPr/>
        </p:nvSpPr>
        <p:spPr>
          <a:xfrm>
            <a:off x="68492" y="829723"/>
            <a:ext cx="10025766" cy="1082090"/>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INTRODUCTION (1/6)</a:t>
            </a:r>
            <a:r>
              <a:rPr kumimoji="0" lang="fr-FR" sz="40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mj-cs"/>
              </a:rPr>
              <a:t> </a:t>
            </a:r>
            <a:endParaRPr kumimoji="0" lang="fr-FR" sz="40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0" name="Espace réservé du contenu 2">
            <a:extLst>
              <a:ext uri="{FF2B5EF4-FFF2-40B4-BE49-F238E27FC236}">
                <a16:creationId xmlns:a16="http://schemas.microsoft.com/office/drawing/2014/main" id="{80D4D4D6-1CBD-9E41-9146-C9EAE9F48118}"/>
              </a:ext>
            </a:extLst>
          </p:cNvPr>
          <p:cNvSpPr txBox="1">
            <a:spLocks/>
          </p:cNvSpPr>
          <p:nvPr/>
        </p:nvSpPr>
        <p:spPr>
          <a:xfrm>
            <a:off x="68492" y="2093403"/>
            <a:ext cx="9937538" cy="4435216"/>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Selon les dispositions de l’article 1 de ses statuts, la BEAC a entre autres missions, celle de </a:t>
            </a:r>
            <a:r>
              <a:rPr kumimoji="0" lang="fr-FR" sz="28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promouvoir le bon fonctionnement des systèmes de paiement et de règlement</a:t>
            </a:r>
            <a:r>
              <a:rPr kumimoji="0" lang="fr-FR" sz="2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Les systèmes de paiement et de règlement modernes et efficaces qui assurent la </a:t>
            </a:r>
            <a:r>
              <a:rPr kumimoji="0" lang="fr-FR" sz="28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célérité des transactions financières et commerciales</a:t>
            </a:r>
            <a:r>
              <a:rPr kumimoji="0" lang="fr-FR" sz="2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dans un </a:t>
            </a:r>
            <a:r>
              <a:rPr kumimoji="0" lang="fr-FR" sz="28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environnement technique et juridique sécurisé</a:t>
            </a:r>
            <a:r>
              <a:rPr kumimoji="0" lang="fr-FR"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fr-FR" sz="2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sont une réponse à l’accélération des mouvements de capitaux et la globalisation de l’économie mondiale consécutives aux innovations technologiques, notamment dans le domaine de l’information et des télécommunications.</a:t>
            </a: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90680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9" name="Titre 1">
            <a:extLst>
              <a:ext uri="{FF2B5EF4-FFF2-40B4-BE49-F238E27FC236}">
                <a16:creationId xmlns:a16="http://schemas.microsoft.com/office/drawing/2014/main" id="{27BFB61C-A22C-B043-9A76-B243BEEE92D2}"/>
              </a:ext>
            </a:extLst>
          </p:cNvPr>
          <p:cNvSpPr txBox="1">
            <a:spLocks/>
          </p:cNvSpPr>
          <p:nvPr/>
        </p:nvSpPr>
        <p:spPr>
          <a:xfrm>
            <a:off x="9707" y="829574"/>
            <a:ext cx="10038385" cy="780565"/>
          </a:xfrm>
          <a:prstGeom prst="rect">
            <a:avLst/>
          </a:prstGeom>
          <a:solidFill>
            <a:sysClr val="window" lastClr="FFFFFF">
              <a:alpha val="96000"/>
            </a:sysClr>
          </a:solidFill>
          <a:ln>
            <a:solidFill>
              <a:srgbClr val="5B9BD5"/>
            </a:solidFill>
          </a:ln>
          <a:effectLst>
            <a:outerShdw blurRad="50800" dist="38100" algn="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5B9BD5"/>
                </a:solidFill>
                <a:effectLst/>
                <a:uLnTx/>
                <a:uFillTx/>
                <a:latin typeface="Times New Roman" panose="02020603050405020304" pitchFamily="18" charset="0"/>
                <a:ea typeface="+mj-ea"/>
                <a:cs typeface="+mj-cs"/>
              </a:rPr>
              <a:t>CONCLUSION(fin)</a:t>
            </a:r>
            <a:endParaRPr kumimoji="0" lang="fr-FR" sz="4400" b="0" i="0" u="none" strike="noStrike" kern="1200" cap="none" spc="0" normalizeH="0" baseline="0" noProof="0" dirty="0">
              <a:ln>
                <a:noFill/>
              </a:ln>
              <a:solidFill>
                <a:srgbClr val="5B9BD5"/>
              </a:solidFill>
              <a:effectLst/>
              <a:uLnTx/>
              <a:uFillTx/>
              <a:latin typeface="Calibri Light" panose="020F0302020204030204"/>
              <a:ea typeface="+mj-ea"/>
              <a:cs typeface="+mj-cs"/>
            </a:endParaRPr>
          </a:p>
        </p:txBody>
      </p:sp>
      <p:sp>
        <p:nvSpPr>
          <p:cNvPr id="20" name="Espace réservé du contenu 2">
            <a:extLst>
              <a:ext uri="{FF2B5EF4-FFF2-40B4-BE49-F238E27FC236}">
                <a16:creationId xmlns:a16="http://schemas.microsoft.com/office/drawing/2014/main" id="{71B20FA5-CE64-BE48-8919-81876AD82CCC}"/>
              </a:ext>
            </a:extLst>
          </p:cNvPr>
          <p:cNvSpPr txBox="1">
            <a:spLocks/>
          </p:cNvSpPr>
          <p:nvPr/>
        </p:nvSpPr>
        <p:spPr>
          <a:xfrm>
            <a:off x="9707" y="1809567"/>
            <a:ext cx="10083360" cy="4652961"/>
          </a:xfrm>
          <a:prstGeom prst="rect">
            <a:avLst/>
          </a:prstGeom>
          <a:ln>
            <a:solidFill>
              <a:srgbClr val="5B9BD5"/>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Le nouveau Règlement sur les services de paiement sera </a:t>
            </a:r>
            <a:r>
              <a:rPr kumimoji="0" lang="fr-FR" sz="3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completé</a:t>
            </a: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par 2 Règlements de la COBAC :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4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a:t>
            </a: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un règlement COBAC relatif aux normes prudentielles applicables aux établissements de paiement ;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4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a:t>
            </a: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un règlement COBAC relatif a l’</a:t>
            </a:r>
            <a:r>
              <a:rPr kumimoji="0" lang="fr-FR" sz="3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agrement</a:t>
            </a: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et aux modifications de situation des prestataires de services de paiement.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Enfin, il reviendra à la BEAC de </a:t>
            </a:r>
            <a:r>
              <a:rPr kumimoji="0" lang="fr-FR" sz="3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definir</a:t>
            </a:r>
            <a:r>
              <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les normes techniques et fonctionnelles applicables aux solutions technologiques utilisées et d’organiser les modalités de surveillance en vue de garantir la sécurité, l’efficacité et la fiabilité des services de paiement.</a:t>
            </a:r>
            <a:endParaRPr kumimoji="0" lang="fr-FR"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040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0841" y="0"/>
            <a:ext cx="821159" cy="674523"/>
          </a:xfrm>
          <a:prstGeom prst="rect">
            <a:avLst/>
          </a:prstGeom>
        </p:spPr>
      </p:pic>
      <p:sp>
        <p:nvSpPr>
          <p:cNvPr id="23" name="Titre 1">
            <a:extLst>
              <a:ext uri="{FF2B5EF4-FFF2-40B4-BE49-F238E27FC236}">
                <a16:creationId xmlns:a16="http://schemas.microsoft.com/office/drawing/2014/main" id="{1FAA0AC1-389D-354E-9E75-019377DD29FD}"/>
              </a:ext>
            </a:extLst>
          </p:cNvPr>
          <p:cNvSpPr txBox="1">
            <a:spLocks/>
          </p:cNvSpPr>
          <p:nvPr/>
        </p:nvSpPr>
        <p:spPr>
          <a:xfrm>
            <a:off x="1" y="267878"/>
            <a:ext cx="11370840" cy="1041721"/>
          </a:xfrm>
          <a:prstGeom prst="rect">
            <a:avLst/>
          </a:prstGeom>
          <a:ln w="38100">
            <a:solidFill>
              <a:srgbClr val="5B9BD5"/>
            </a:solidFill>
          </a:ln>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t>LISTE DES ETABLISSEMENTS AUTORISES A EMETTRE LA MONNAIE ELECTRONIQUE AU 31/01/2019 </a:t>
            </a:r>
          </a:p>
        </p:txBody>
      </p:sp>
      <p:graphicFrame>
        <p:nvGraphicFramePr>
          <p:cNvPr id="24" name="Espace réservé du contenu 3">
            <a:extLst>
              <a:ext uri="{FF2B5EF4-FFF2-40B4-BE49-F238E27FC236}">
                <a16:creationId xmlns:a16="http://schemas.microsoft.com/office/drawing/2014/main" id="{3D3CE1C4-2B4A-7842-A728-CD941F202177}"/>
              </a:ext>
            </a:extLst>
          </p:cNvPr>
          <p:cNvGraphicFramePr>
            <a:graphicFrameLocks/>
          </p:cNvGraphicFramePr>
          <p:nvPr>
            <p:extLst>
              <p:ext uri="{D42A27DB-BD31-4B8C-83A1-F6EECF244321}">
                <p14:modId xmlns:p14="http://schemas.microsoft.com/office/powerpoint/2010/main" val="1161345502"/>
              </p:ext>
            </p:extLst>
          </p:nvPr>
        </p:nvGraphicFramePr>
        <p:xfrm>
          <a:off x="57874" y="1431133"/>
          <a:ext cx="11887197" cy="5307389"/>
        </p:xfrm>
        <a:graphic>
          <a:graphicData uri="http://schemas.openxmlformats.org/drawingml/2006/table">
            <a:tbl>
              <a:tblPr firstRow="1" bandRow="1"/>
              <a:tblGrid>
                <a:gridCol w="1396675">
                  <a:extLst>
                    <a:ext uri="{9D8B030D-6E8A-4147-A177-3AD203B41FA5}">
                      <a16:colId xmlns:a16="http://schemas.microsoft.com/office/drawing/2014/main" val="20000"/>
                    </a:ext>
                  </a:extLst>
                </a:gridCol>
                <a:gridCol w="1608881">
                  <a:extLst>
                    <a:ext uri="{9D8B030D-6E8A-4147-A177-3AD203B41FA5}">
                      <a16:colId xmlns:a16="http://schemas.microsoft.com/office/drawing/2014/main" val="20001"/>
                    </a:ext>
                  </a:extLst>
                </a:gridCol>
                <a:gridCol w="2002421">
                  <a:extLst>
                    <a:ext uri="{9D8B030D-6E8A-4147-A177-3AD203B41FA5}">
                      <a16:colId xmlns:a16="http://schemas.microsoft.com/office/drawing/2014/main" val="20002"/>
                    </a:ext>
                  </a:extLst>
                </a:gridCol>
                <a:gridCol w="1632030">
                  <a:extLst>
                    <a:ext uri="{9D8B030D-6E8A-4147-A177-3AD203B41FA5}">
                      <a16:colId xmlns:a16="http://schemas.microsoft.com/office/drawing/2014/main" val="20003"/>
                    </a:ext>
                  </a:extLst>
                </a:gridCol>
                <a:gridCol w="1921398">
                  <a:extLst>
                    <a:ext uri="{9D8B030D-6E8A-4147-A177-3AD203B41FA5}">
                      <a16:colId xmlns:a16="http://schemas.microsoft.com/office/drawing/2014/main" val="20004"/>
                    </a:ext>
                  </a:extLst>
                </a:gridCol>
                <a:gridCol w="1493134">
                  <a:extLst>
                    <a:ext uri="{9D8B030D-6E8A-4147-A177-3AD203B41FA5}">
                      <a16:colId xmlns:a16="http://schemas.microsoft.com/office/drawing/2014/main" val="20005"/>
                    </a:ext>
                  </a:extLst>
                </a:gridCol>
                <a:gridCol w="1832658">
                  <a:extLst>
                    <a:ext uri="{9D8B030D-6E8A-4147-A177-3AD203B41FA5}">
                      <a16:colId xmlns:a16="http://schemas.microsoft.com/office/drawing/2014/main" val="20006"/>
                    </a:ext>
                  </a:extLst>
                </a:gridCol>
              </a:tblGrid>
              <a:tr h="36962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Pays</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Emetteurs</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Partenaire Technique</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Type de produit</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Date d’autorisation</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Date</a:t>
                      </a:r>
                      <a:r>
                        <a:rPr lang="fr-FR" sz="1200" baseline="0" dirty="0"/>
                        <a:t> de lancement</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Nom commercial</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2569">
                <a:tc rowSpan="1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1200" dirty="0"/>
                        <a:t>CAMEROUN</a:t>
                      </a:r>
                      <a:endParaRPr lang="fr-FR" sz="1200" dirty="0">
                        <a:latin typeface="Times New Roman" panose="02020603050405020304" pitchFamily="18" charset="0"/>
                        <a:cs typeface="Times New Roman" panose="02020603050405020304" pitchFamily="18"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BICEC</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a:t>Orange CMR</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a:t>Mobile Money *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a:t>29/07/2011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a:t>21/09/2011</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a:t>Orange Money</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7614">
                <a:tc vMerge="1">
                  <a:txBody>
                    <a:bodyPr/>
                    <a:lstStyle/>
                    <a:p>
                      <a:endParaRPr lang="fr-FR" dirty="0"/>
                    </a:p>
                  </a:txBody>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1200" u="none" strike="noStrike" baseline="0" dirty="0" err="1"/>
                        <a:t>Afriland</a:t>
                      </a:r>
                      <a:r>
                        <a:rPr lang="fr-FR" sz="1200" u="none" strike="noStrike" baseline="0" dirty="0"/>
                        <a:t> First Bank </a:t>
                      </a:r>
                      <a:endParaRPr lang="fr-FR" sz="1200" dirty="0">
                        <a:latin typeface="Times New Roman" panose="02020603050405020304" pitchFamily="18" charset="0"/>
                        <a:cs typeface="Times New Roman" panose="02020603050405020304" pitchFamily="18"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a:t>MTN CMR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a:t>Mobile Money MTN</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a:t>29/07/2011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a:t>01/01/2012</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baseline="0" dirty="0"/>
                        <a:t>Mobile Money </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7614">
                <a:tc vMerge="1">
                  <a:txBody>
                    <a:bodyPr/>
                    <a:lstStyle/>
                    <a:p>
                      <a:endParaRPr lang="fr-FR"/>
                    </a:p>
                  </a:txBody>
                  <a:tcPr/>
                </a:tc>
                <a:tc vMerge="1">
                  <a:txBody>
                    <a:bodyPr/>
                    <a:lstStyle/>
                    <a:p>
                      <a:endParaRPr lang="fr-FR"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Intelligentsia</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Carte prépayée</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13/05/2009</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nov-10</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I-</a:t>
                      </a:r>
                      <a:r>
                        <a:rPr lang="fr-FR" sz="1200" u="none" strike="noStrike" baseline="0" dirty="0" err="1"/>
                        <a:t>Card</a:t>
                      </a:r>
                      <a:r>
                        <a:rPr lang="fr-FR" sz="1200" u="none" strike="noStrike" baseline="0" dirty="0"/>
                        <a:t> </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7614">
                <a:tc vMerge="1">
                  <a:txBody>
                    <a:bodyPr/>
                    <a:lstStyle/>
                    <a:p>
                      <a:endParaRPr lang="fr-FR"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SGBC</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a:t>YUP Cameroun</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a:t>Mobile Money</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baseline="0" dirty="0"/>
                        <a:t>12/03/2018</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baseline="0" dirty="0"/>
                        <a:t>01/07/2018</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a:t>YUP</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7614">
                <a:tc vMerge="1">
                  <a:txBody>
                    <a:bodyPr/>
                    <a:lstStyle/>
                    <a:p>
                      <a:endParaRPr lang="fr-FR" dirty="0"/>
                    </a:p>
                  </a:txBody>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UBA</a:t>
                      </a:r>
                      <a:r>
                        <a:rPr lang="fr-FR" sz="1200" baseline="0" dirty="0"/>
                        <a:t> CMR</a:t>
                      </a:r>
                      <a:endParaRPr lang="fr-FR" sz="1200" dirty="0">
                        <a:latin typeface="Times New Roman" panose="02020603050405020304" pitchFamily="18" charset="0"/>
                        <a:cs typeface="Times New Roman" panose="02020603050405020304" pitchFamily="18"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GTP</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Carte prépayée VISA</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12/12/2012</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12/12/2012</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UBA </a:t>
                      </a:r>
                      <a:r>
                        <a:rPr lang="fr-FR" sz="1200" u="none" strike="noStrike" baseline="0" dirty="0" err="1"/>
                        <a:t>Africard</a:t>
                      </a:r>
                      <a:r>
                        <a:rPr lang="fr-FR" sz="1200" u="none" strike="noStrike" baseline="0" dirty="0"/>
                        <a:t>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7614">
                <a:tc vMerge="1">
                  <a:txBody>
                    <a:bodyPr/>
                    <a:lstStyle/>
                    <a:p>
                      <a:endParaRPr lang="fr-FR"/>
                    </a:p>
                  </a:txBody>
                  <a:tcPr/>
                </a:tc>
                <a:tc vMerge="1">
                  <a:txBody>
                    <a:bodyPr/>
                    <a:lstStyle/>
                    <a:p>
                      <a:endParaRPr lang="fr-FR"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err="1"/>
                        <a:t>Viettel</a:t>
                      </a:r>
                      <a:r>
                        <a:rPr lang="fr-FR" sz="1200" u="none" strike="noStrike" baseline="0" dirty="0"/>
                        <a:t> Cameroun</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Mobile Money</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12/03/2018</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01/10/2018</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err="1"/>
                        <a:t>Nexttel</a:t>
                      </a:r>
                      <a:r>
                        <a:rPr lang="fr-FR" sz="1200" u="none" strike="noStrike" baseline="0" dirty="0"/>
                        <a:t> </a:t>
                      </a:r>
                      <a:r>
                        <a:rPr lang="fr-FR" sz="1200" u="none" strike="noStrike" baseline="0" dirty="0" err="1"/>
                        <a:t>Possa</a:t>
                      </a:r>
                      <a:r>
                        <a:rPr lang="fr-FR" sz="1200" u="none" strike="noStrike" baseline="0" dirty="0"/>
                        <a:t>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7614">
                <a:tc vMerge="1">
                  <a:txBody>
                    <a:bodyPr/>
                    <a:lstStyle/>
                    <a:p>
                      <a:endParaRPr lang="fr-FR"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ECOBANK CMR</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GTP</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Carte prépayée VISA</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18/07/2016</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01/01/2017</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err="1"/>
                        <a:t>CashXpress</a:t>
                      </a:r>
                      <a:r>
                        <a:rPr lang="fr-FR" sz="1200" u="none" strike="noStrike" baseline="0" dirty="0"/>
                        <a:t> </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7614">
                <a:tc vMerge="1">
                  <a:txBody>
                    <a:bodyPr/>
                    <a:lstStyle/>
                    <a:p>
                      <a:endParaRPr lang="fr-FR" dirty="0"/>
                    </a:p>
                  </a:txBody>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CBC</a:t>
                      </a:r>
                      <a:endParaRPr lang="fr-FR" sz="1200" dirty="0">
                        <a:latin typeface="Times New Roman" panose="02020603050405020304" pitchFamily="18" charset="0"/>
                        <a:cs typeface="Times New Roman" panose="02020603050405020304" pitchFamily="18"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GIE-GCB</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Carte prépayée</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01/05/2010</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carte </a:t>
                      </a:r>
                      <a:r>
                        <a:rPr lang="fr-FR" sz="1200" u="none" strike="noStrike" baseline="0" dirty="0" err="1"/>
                        <a:t>Salaris</a:t>
                      </a:r>
                      <a:r>
                        <a:rPr lang="fr-FR" sz="1200" u="none" strike="noStrike" baseline="0" dirty="0"/>
                        <a:t>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7614">
                <a:tc vMerge="1">
                  <a:txBody>
                    <a:bodyPr/>
                    <a:lstStyle/>
                    <a:p>
                      <a:endParaRPr lang="fr-FR"/>
                    </a:p>
                  </a:txBody>
                  <a:tcPr/>
                </a:tc>
                <a:tc vMerge="1">
                  <a:txBody>
                    <a:bodyPr/>
                    <a:lstStyle/>
                    <a:p>
                      <a:endParaRPr lang="fr-FR"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kern="1200" baseline="0" dirty="0"/>
                        <a:t>SPRINT-PAY CAMEROUN</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kern="1200" baseline="0" dirty="0"/>
                        <a:t>Mobile Money</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16/01/2019</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SPEEDOH</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37614">
                <a:tc vMerge="1">
                  <a:txBody>
                    <a:bodyPr/>
                    <a:lstStyle/>
                    <a:p>
                      <a:endParaRPr lang="fr-FR"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err="1"/>
                        <a:t>BGFIBank</a:t>
                      </a:r>
                      <a:r>
                        <a:rPr lang="fr-FR" sz="1200" u="none" strike="noStrike" baseline="0" dirty="0"/>
                        <a:t> Cameroun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it-IT" sz="1200" u="none" strike="noStrike" baseline="0" dirty="0"/>
                        <a:t>CHAKA Mobile</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u="none" strike="noStrike" baseline="0" dirty="0"/>
                        <a:t>Mobile Money</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u="none" strike="noStrike" baseline="0" dirty="0"/>
                        <a:t>28/11/2017</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u="none" strike="noStrike" baseline="0" dirty="0"/>
                        <a:t>01/01/2018</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it-IT" sz="1200" u="none" strike="noStrike" baseline="0" dirty="0"/>
                        <a:t>BGFI Mobile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2569">
                <a:tc vMerge="1">
                  <a:txBody>
                    <a:bodyPr/>
                    <a:lstStyle/>
                    <a:p>
                      <a:endParaRPr lang="fr-FR" dirty="0"/>
                    </a:p>
                  </a:txBody>
                  <a:tcPr/>
                </a:tc>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 La carte Orange Money Visa qui permet d'</a:t>
                      </a:r>
                      <a:r>
                        <a:rPr lang="fr-FR" sz="1200" u="none" strike="noStrike" baseline="0" dirty="0" err="1"/>
                        <a:t>acceder</a:t>
                      </a:r>
                      <a:r>
                        <a:rPr lang="fr-FR" sz="1200" u="none" strike="noStrike" baseline="0" dirty="0"/>
                        <a:t> au portemonnaie électronique fait l'objet d'un accord de la BEAC depuis le 18 juillet 2016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11"/>
                  </a:ext>
                </a:extLst>
              </a:tr>
              <a:tr h="262569">
                <a:tc vMerge="1">
                  <a:txBody>
                    <a:bodyPr/>
                    <a:lstStyle/>
                    <a:p>
                      <a:endParaRPr lang="fr-FR" dirty="0"/>
                    </a:p>
                  </a:txBody>
                  <a:tcPr/>
                </a:tc>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 La CBC </a:t>
                      </a:r>
                      <a:r>
                        <a:rPr lang="fr-FR" sz="1200" u="none" strike="noStrike" baseline="0" dirty="0" err="1"/>
                        <a:t>beneficie</a:t>
                      </a:r>
                      <a:r>
                        <a:rPr lang="fr-FR" sz="1200" u="none" strike="noStrike" baseline="0" dirty="0"/>
                        <a:t> d'une dérogation spéciale depuis septembre 2015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2832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D7AB0316-EC84-BA42-BD18-5782380782E2}"/>
              </a:ext>
            </a:extLst>
          </p:cNvPr>
          <p:cNvSpPr txBox="1">
            <a:spLocks/>
          </p:cNvSpPr>
          <p:nvPr/>
        </p:nvSpPr>
        <p:spPr>
          <a:xfrm>
            <a:off x="158506" y="834961"/>
            <a:ext cx="9889586" cy="1312314"/>
          </a:xfrm>
          <a:prstGeom prst="rect">
            <a:avLst/>
          </a:prstGeom>
          <a:ln w="38100">
            <a:solidFill>
              <a:srgbClr val="5B9BD5"/>
            </a:solidFill>
          </a:ln>
          <a:scene3d>
            <a:camera prst="orthographicFront"/>
            <a:lightRig rig="threePt" dir="t"/>
          </a:scene3d>
          <a:sp3d>
            <a:bevelT prst="relaxedInset"/>
          </a:sp3d>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t>LISTE DES ETABLISSEMENTS AUTORISES A EMETTRE LA MONNAIE ELECTRONIQUE AU 31/01/2019 </a:t>
            </a:r>
            <a:endParaRPr kumimoji="0" lang="fr-FR" sz="44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graphicFrame>
        <p:nvGraphicFramePr>
          <p:cNvPr id="21" name="Espace réservé du contenu 3">
            <a:extLst>
              <a:ext uri="{FF2B5EF4-FFF2-40B4-BE49-F238E27FC236}">
                <a16:creationId xmlns:a16="http://schemas.microsoft.com/office/drawing/2014/main" id="{4BC66910-0D0C-D94C-B992-C5FFFE63C168}"/>
              </a:ext>
            </a:extLst>
          </p:cNvPr>
          <p:cNvGraphicFramePr>
            <a:graphicFrameLocks/>
          </p:cNvGraphicFramePr>
          <p:nvPr>
            <p:extLst>
              <p:ext uri="{D42A27DB-BD31-4B8C-83A1-F6EECF244321}">
                <p14:modId xmlns:p14="http://schemas.microsoft.com/office/powerpoint/2010/main" val="171190619"/>
              </p:ext>
            </p:extLst>
          </p:nvPr>
        </p:nvGraphicFramePr>
        <p:xfrm>
          <a:off x="158506" y="2662786"/>
          <a:ext cx="9824641" cy="1681504"/>
        </p:xfrm>
        <a:graphic>
          <a:graphicData uri="http://schemas.openxmlformats.org/drawingml/2006/table">
            <a:tbl>
              <a:tblPr firstRow="1" bandRow="1"/>
              <a:tblGrid>
                <a:gridCol w="1579666">
                  <a:extLst>
                    <a:ext uri="{9D8B030D-6E8A-4147-A177-3AD203B41FA5}">
                      <a16:colId xmlns:a16="http://schemas.microsoft.com/office/drawing/2014/main" val="20000"/>
                    </a:ext>
                  </a:extLst>
                </a:gridCol>
                <a:gridCol w="1495415">
                  <a:extLst>
                    <a:ext uri="{9D8B030D-6E8A-4147-A177-3AD203B41FA5}">
                      <a16:colId xmlns:a16="http://schemas.microsoft.com/office/drawing/2014/main" val="20001"/>
                    </a:ext>
                  </a:extLst>
                </a:gridCol>
                <a:gridCol w="1253202">
                  <a:extLst>
                    <a:ext uri="{9D8B030D-6E8A-4147-A177-3AD203B41FA5}">
                      <a16:colId xmlns:a16="http://schemas.microsoft.com/office/drawing/2014/main" val="20002"/>
                    </a:ext>
                  </a:extLst>
                </a:gridCol>
                <a:gridCol w="1421698">
                  <a:extLst>
                    <a:ext uri="{9D8B030D-6E8A-4147-A177-3AD203B41FA5}">
                      <a16:colId xmlns:a16="http://schemas.microsoft.com/office/drawing/2014/main" val="20003"/>
                    </a:ext>
                  </a:extLst>
                </a:gridCol>
                <a:gridCol w="1267619">
                  <a:extLst>
                    <a:ext uri="{9D8B030D-6E8A-4147-A177-3AD203B41FA5}">
                      <a16:colId xmlns:a16="http://schemas.microsoft.com/office/drawing/2014/main" val="20004"/>
                    </a:ext>
                  </a:extLst>
                </a:gridCol>
                <a:gridCol w="1333561">
                  <a:extLst>
                    <a:ext uri="{9D8B030D-6E8A-4147-A177-3AD203B41FA5}">
                      <a16:colId xmlns:a16="http://schemas.microsoft.com/office/drawing/2014/main" val="20005"/>
                    </a:ext>
                  </a:extLst>
                </a:gridCol>
                <a:gridCol w="1473480">
                  <a:extLst>
                    <a:ext uri="{9D8B030D-6E8A-4147-A177-3AD203B41FA5}">
                      <a16:colId xmlns:a16="http://schemas.microsoft.com/office/drawing/2014/main" val="20006"/>
                    </a:ext>
                  </a:extLst>
                </a:gridCol>
              </a:tblGrid>
              <a:tr h="840752">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600" dirty="0"/>
                        <a:t>CENTRAFRIQUE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u="none" strike="noStrike" baseline="0" dirty="0"/>
                        <a:t>ECOBANK RCA</a:t>
                      </a:r>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baseline="0" dirty="0"/>
                        <a:t>Orange RCA</a:t>
                      </a:r>
                      <a:endParaRPr lang="fr-FR" sz="1600" dirty="0"/>
                    </a:p>
                    <a:p>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baseline="0" dirty="0"/>
                        <a:t>Mobile Money</a:t>
                      </a:r>
                      <a:endParaRPr lang="fr-FR" sz="1600" dirty="0"/>
                    </a:p>
                    <a:p>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baseline="0" dirty="0"/>
                        <a:t>14/01/2016</a:t>
                      </a:r>
                      <a:endParaRPr lang="fr-FR" sz="1600" dirty="0"/>
                    </a:p>
                    <a:p>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baseline="0" dirty="0"/>
                        <a:t>07/04/2016 </a:t>
                      </a:r>
                      <a:endParaRPr lang="fr-FR" sz="1600" dirty="0"/>
                    </a:p>
                    <a:p>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600" dirty="0"/>
                        <a:t>Orange</a:t>
                      </a:r>
                      <a:r>
                        <a:rPr lang="fr-FR" sz="1600" baseline="0" dirty="0"/>
                        <a:t> Money</a:t>
                      </a:r>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40752">
                <a:tc vMerge="1">
                  <a:txBody>
                    <a:bodyPr/>
                    <a:lstStyle/>
                    <a:p>
                      <a:endParaRPr lang="fr-FR"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it-IT" sz="1600" u="none" strike="noStrike" baseline="0" dirty="0"/>
                        <a:t>BPMC</a:t>
                      </a:r>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u="none" strike="noStrike" baseline="0" dirty="0"/>
                        <a:t>Telecel RCA</a:t>
                      </a:r>
                      <a:endParaRPr lang="fr-FR" sz="1600" dirty="0"/>
                    </a:p>
                    <a:p>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u="none" strike="noStrike" kern="1200" cap="none" spc="0" normalizeH="0" baseline="0" noProof="0" dirty="0">
                          <a:ln>
                            <a:noFill/>
                          </a:ln>
                          <a:effectLst/>
                          <a:uLnTx/>
                          <a:uFillTx/>
                        </a:rPr>
                        <a:t>Mobile Money </a:t>
                      </a:r>
                      <a:endParaRPr kumimoji="0" lang="fr-FR" sz="1600" u="none" strike="noStrike" kern="1200" cap="none" spc="0" normalizeH="0" baseline="0" noProof="0" dirty="0">
                        <a:ln>
                          <a:noFill/>
                        </a:ln>
                        <a:effectLst/>
                        <a:uLnTx/>
                        <a:uFillTx/>
                      </a:endParaRPr>
                    </a:p>
                    <a:p>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u="none" strike="noStrike" baseline="0" dirty="0"/>
                        <a:t>12/11/2018 </a:t>
                      </a:r>
                      <a:endParaRPr lang="fr-FR" sz="1600" dirty="0"/>
                    </a:p>
                    <a:p>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600" dirty="0" err="1"/>
                        <a:t>Pata</a:t>
                      </a:r>
                      <a:r>
                        <a:rPr lang="fr-FR" sz="1600" dirty="0"/>
                        <a:t> </a:t>
                      </a:r>
                      <a:r>
                        <a:rPr lang="fr-FR" sz="1600" dirty="0" err="1"/>
                        <a:t>Biani</a:t>
                      </a:r>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2" name="Rectangle 21">
            <a:extLst>
              <a:ext uri="{FF2B5EF4-FFF2-40B4-BE49-F238E27FC236}">
                <a16:creationId xmlns:a16="http://schemas.microsoft.com/office/drawing/2014/main" id="{331EAA9F-9A92-A947-BAF8-C5FDF1360147}"/>
              </a:ext>
            </a:extLst>
          </p:cNvPr>
          <p:cNvSpPr/>
          <p:nvPr/>
        </p:nvSpPr>
        <p:spPr>
          <a:xfrm>
            <a:off x="158506" y="4780450"/>
            <a:ext cx="293843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TOTAL</a:t>
            </a:r>
            <a:r>
              <a:rPr kumimoji="0" lang="fr-FR" sz="1200" b="0" i="0" u="none" strike="noStrike" kern="0" cap="none" spc="0" normalizeH="0" baseline="0" noProof="0" dirty="0">
                <a:ln>
                  <a:noFill/>
                </a:ln>
                <a:solidFill>
                  <a:srgbClr val="000000"/>
                </a:solidFill>
                <a:effectLst/>
                <a:uLnTx/>
                <a:uFillTx/>
              </a:rPr>
              <a:t> </a:t>
            </a:r>
            <a:r>
              <a:rPr kumimoji="0" lang="fr-FR"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CENTRAFRIQUE</a:t>
            </a:r>
            <a:r>
              <a:rPr kumimoji="0" lang="fr-FR" sz="1200" b="0" i="0" u="none" strike="noStrike" kern="0" cap="none" spc="0" normalizeH="0" baseline="0" noProof="0" dirty="0">
                <a:ln>
                  <a:noFill/>
                </a:ln>
                <a:solidFill>
                  <a:srgbClr val="000000"/>
                </a:solidFill>
                <a:effectLst/>
                <a:uLnTx/>
                <a:uFillTx/>
              </a:rPr>
              <a:t>: </a:t>
            </a:r>
            <a:r>
              <a:rPr kumimoji="0" lang="fr-FR"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a:t>
            </a:r>
            <a:r>
              <a:rPr kumimoji="0" lang="fr-FR" sz="1200" b="0" i="0" u="none" strike="noStrike" kern="0" cap="none" spc="0" normalizeH="0" baseline="0" noProof="0" dirty="0">
                <a:ln>
                  <a:noFill/>
                </a:ln>
                <a:solidFill>
                  <a:srgbClr val="000000"/>
                </a:solidFill>
                <a:effectLst/>
                <a:uLnTx/>
                <a:uFillTx/>
              </a:rPr>
              <a:t> </a:t>
            </a:r>
            <a:endParaRPr kumimoji="0" lang="fr-FR"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640251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5F79DC84-B39A-DD47-B235-A5D05131A596}"/>
              </a:ext>
            </a:extLst>
          </p:cNvPr>
          <p:cNvSpPr txBox="1">
            <a:spLocks/>
          </p:cNvSpPr>
          <p:nvPr/>
        </p:nvSpPr>
        <p:spPr>
          <a:xfrm>
            <a:off x="105835" y="535304"/>
            <a:ext cx="9964349" cy="1058601"/>
          </a:xfrm>
          <a:prstGeom prst="rect">
            <a:avLst/>
          </a:prstGeom>
          <a:ln w="38100">
            <a:solidFill>
              <a:srgbClr val="5B9BD5"/>
            </a:solidFill>
          </a:ln>
          <a:scene3d>
            <a:camera prst="orthographicFront"/>
            <a:lightRig rig="threePt" dir="t"/>
          </a:scene3d>
          <a:sp3d>
            <a:bevelT prst="relaxedInset"/>
          </a:sp3d>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t>LISTE DES ETABLISSEMENTS AUTORISES A EMETTRE LA MONNAIE ELECTRONIQUE AU 31/01/2019 </a:t>
            </a:r>
            <a:endParaRPr kumimoji="0" lang="fr-FR" sz="44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graphicFrame>
        <p:nvGraphicFramePr>
          <p:cNvPr id="21" name="Espace réservé du contenu 3">
            <a:extLst>
              <a:ext uri="{FF2B5EF4-FFF2-40B4-BE49-F238E27FC236}">
                <a16:creationId xmlns:a16="http://schemas.microsoft.com/office/drawing/2014/main" id="{A5FB0E33-5A64-D94A-84DE-4CAA2DCCF692}"/>
              </a:ext>
            </a:extLst>
          </p:cNvPr>
          <p:cNvGraphicFramePr>
            <a:graphicFrameLocks/>
          </p:cNvGraphicFramePr>
          <p:nvPr>
            <p:extLst>
              <p:ext uri="{D42A27DB-BD31-4B8C-83A1-F6EECF244321}">
                <p14:modId xmlns:p14="http://schemas.microsoft.com/office/powerpoint/2010/main" val="4007425621"/>
              </p:ext>
            </p:extLst>
          </p:nvPr>
        </p:nvGraphicFramePr>
        <p:xfrm>
          <a:off x="71026" y="1690367"/>
          <a:ext cx="9946363" cy="4206240"/>
        </p:xfrm>
        <a:graphic>
          <a:graphicData uri="http://schemas.openxmlformats.org/drawingml/2006/table">
            <a:tbl>
              <a:tblPr firstRow="1" bandRow="1"/>
              <a:tblGrid>
                <a:gridCol w="1420909">
                  <a:extLst>
                    <a:ext uri="{9D8B030D-6E8A-4147-A177-3AD203B41FA5}">
                      <a16:colId xmlns:a16="http://schemas.microsoft.com/office/drawing/2014/main" val="20000"/>
                    </a:ext>
                  </a:extLst>
                </a:gridCol>
                <a:gridCol w="1420909">
                  <a:extLst>
                    <a:ext uri="{9D8B030D-6E8A-4147-A177-3AD203B41FA5}">
                      <a16:colId xmlns:a16="http://schemas.microsoft.com/office/drawing/2014/main" val="20001"/>
                    </a:ext>
                  </a:extLst>
                </a:gridCol>
                <a:gridCol w="1420909">
                  <a:extLst>
                    <a:ext uri="{9D8B030D-6E8A-4147-A177-3AD203B41FA5}">
                      <a16:colId xmlns:a16="http://schemas.microsoft.com/office/drawing/2014/main" val="20002"/>
                    </a:ext>
                  </a:extLst>
                </a:gridCol>
                <a:gridCol w="1420909">
                  <a:extLst>
                    <a:ext uri="{9D8B030D-6E8A-4147-A177-3AD203B41FA5}">
                      <a16:colId xmlns:a16="http://schemas.microsoft.com/office/drawing/2014/main" val="20003"/>
                    </a:ext>
                  </a:extLst>
                </a:gridCol>
                <a:gridCol w="1420909">
                  <a:extLst>
                    <a:ext uri="{9D8B030D-6E8A-4147-A177-3AD203B41FA5}">
                      <a16:colId xmlns:a16="http://schemas.microsoft.com/office/drawing/2014/main" val="20004"/>
                    </a:ext>
                  </a:extLst>
                </a:gridCol>
                <a:gridCol w="1420909">
                  <a:extLst>
                    <a:ext uri="{9D8B030D-6E8A-4147-A177-3AD203B41FA5}">
                      <a16:colId xmlns:a16="http://schemas.microsoft.com/office/drawing/2014/main" val="20005"/>
                    </a:ext>
                  </a:extLst>
                </a:gridCol>
                <a:gridCol w="1420909">
                  <a:extLst>
                    <a:ext uri="{9D8B030D-6E8A-4147-A177-3AD203B41FA5}">
                      <a16:colId xmlns:a16="http://schemas.microsoft.com/office/drawing/2014/main" val="20006"/>
                    </a:ext>
                  </a:extLst>
                </a:gridCol>
              </a:tblGrid>
              <a:tr h="370840">
                <a:tc row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dirty="0"/>
                        <a:t>CONGO</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u="none" strike="noStrike" baseline="0" dirty="0"/>
                        <a:t>ECOBANK</a:t>
                      </a:r>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MTN</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Mobile Money</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29/07/2011</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01/01/2012</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MTN</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Mobile Money </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fr-FR" dirty="0"/>
                    </a:p>
                  </a:txBody>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dirty="0"/>
                        <a:t>BGFI BANK</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u="none" strike="noStrike" baseline="0" dirty="0"/>
                        <a:t>Airtel</a:t>
                      </a:r>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Mobile Money</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03/10/2011</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01/04/2012</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Airtel Money </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fr-FR" dirty="0"/>
                    </a:p>
                  </a:txBody>
                  <a:tcPr/>
                </a:tc>
                <a:tc vMerge="1">
                  <a:txBody>
                    <a:bodyPr/>
                    <a:lstStyle/>
                    <a:p>
                      <a:endParaRPr lang="fr-FR"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it-IT" sz="1800" u="none" strike="noStrike" baseline="0" dirty="0"/>
                        <a:t>CHAKA Mobile</a:t>
                      </a:r>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baseline="0" dirty="0"/>
                        <a:t>Mobile Money</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u="none" strike="noStrike" baseline="0" dirty="0"/>
                        <a:t>16/01/2019</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it-IT" sz="1800" u="none" strike="noStrike" baseline="0" dirty="0"/>
                        <a:t>BGFI Mobile</a:t>
                      </a:r>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fr-FR"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800" u="none" strike="noStrike" baseline="0" dirty="0"/>
                        <a:t>UBA</a:t>
                      </a:r>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u="none" strike="noStrike" baseline="0" dirty="0"/>
                        <a:t>GTP</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u="none" strike="noStrike" baseline="0" dirty="0"/>
                        <a:t>Carte prépayée VISA </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800" u="none" strike="noStrike" baseline="0" dirty="0"/>
                        <a:t>29/08/2013</a:t>
                      </a:r>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dirty="0"/>
                        <a:t>01/09/2013</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800" u="none" strike="noStrike" baseline="0" dirty="0"/>
                        <a:t>UBA </a:t>
                      </a:r>
                      <a:r>
                        <a:rPr lang="fr-FR" sz="1800" u="none" strike="noStrike" baseline="0" dirty="0" err="1"/>
                        <a:t>Africard</a:t>
                      </a:r>
                      <a:r>
                        <a:rPr lang="fr-FR" sz="1800" u="none" strike="noStrike" baseline="0" dirty="0"/>
                        <a:t> </a:t>
                      </a:r>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2" name="Rectangle 21">
            <a:extLst>
              <a:ext uri="{FF2B5EF4-FFF2-40B4-BE49-F238E27FC236}">
                <a16:creationId xmlns:a16="http://schemas.microsoft.com/office/drawing/2014/main" id="{88C5A952-895A-3340-9183-15ED4120184E}"/>
              </a:ext>
            </a:extLst>
          </p:cNvPr>
          <p:cNvSpPr/>
          <p:nvPr/>
        </p:nvSpPr>
        <p:spPr>
          <a:xfrm>
            <a:off x="105835" y="5944838"/>
            <a:ext cx="1872052" cy="369332"/>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Total Congo : 3 </a:t>
            </a:r>
            <a:endParaRPr lang="fr-FR"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8682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0841" y="788739"/>
            <a:ext cx="821159" cy="674523"/>
          </a:xfrm>
          <a:prstGeom prst="rect">
            <a:avLst/>
          </a:prstGeom>
        </p:spPr>
      </p:pic>
      <p:sp>
        <p:nvSpPr>
          <p:cNvPr id="20" name="Titre 1">
            <a:extLst>
              <a:ext uri="{FF2B5EF4-FFF2-40B4-BE49-F238E27FC236}">
                <a16:creationId xmlns:a16="http://schemas.microsoft.com/office/drawing/2014/main" id="{C3D83286-F236-014A-A0A5-69CDB374BAB2}"/>
              </a:ext>
            </a:extLst>
          </p:cNvPr>
          <p:cNvSpPr txBox="1">
            <a:spLocks/>
          </p:cNvSpPr>
          <p:nvPr/>
        </p:nvSpPr>
        <p:spPr>
          <a:xfrm>
            <a:off x="9707" y="788739"/>
            <a:ext cx="11112180" cy="988644"/>
          </a:xfrm>
          <a:prstGeom prst="rect">
            <a:avLst/>
          </a:prstGeom>
          <a:ln w="38100">
            <a:solidFill>
              <a:srgbClr val="5B9BD5"/>
            </a:solidFill>
          </a:ln>
          <a:scene3d>
            <a:camera prst="orthographicFront"/>
            <a:lightRig rig="threePt" dir="t"/>
          </a:scene3d>
          <a:sp3d>
            <a:bevelT prst="relaxedInset"/>
          </a:sp3d>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400" b="0" i="0" u="none" strike="noStrike" kern="1200" cap="none" spc="0" normalizeH="0" baseline="0" noProof="0">
                <a:ln>
                  <a:noFill/>
                </a:ln>
                <a:solidFill>
                  <a:srgbClr val="0070C0"/>
                </a:solidFill>
                <a:effectLst/>
                <a:uLnTx/>
                <a:uFillTx/>
                <a:latin typeface="Times New Roman" panose="02020603050405020304" pitchFamily="18" charset="0"/>
                <a:ea typeface="+mj-ea"/>
                <a:cs typeface="Times New Roman" panose="02020603050405020304" pitchFamily="18" charset="0"/>
              </a:rPr>
              <a:t>LISTE DES ETABLISSEMENTS AUTORISES A EMETTRE LA MONNAIE ELECTRONIQUE AU 31/01/2019 </a:t>
            </a:r>
            <a:endParaRPr kumimoji="0" lang="fr-FR" sz="44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graphicFrame>
        <p:nvGraphicFramePr>
          <p:cNvPr id="21" name="Espace réservé du contenu 3">
            <a:extLst>
              <a:ext uri="{FF2B5EF4-FFF2-40B4-BE49-F238E27FC236}">
                <a16:creationId xmlns:a16="http://schemas.microsoft.com/office/drawing/2014/main" id="{A3CFDDF9-581F-1348-BA60-175D5884B4D2}"/>
              </a:ext>
            </a:extLst>
          </p:cNvPr>
          <p:cNvGraphicFramePr>
            <a:graphicFrameLocks/>
          </p:cNvGraphicFramePr>
          <p:nvPr>
            <p:extLst>
              <p:ext uri="{D42A27DB-BD31-4B8C-83A1-F6EECF244321}">
                <p14:modId xmlns:p14="http://schemas.microsoft.com/office/powerpoint/2010/main" val="1381588448"/>
              </p:ext>
            </p:extLst>
          </p:nvPr>
        </p:nvGraphicFramePr>
        <p:xfrm>
          <a:off x="9707" y="2146714"/>
          <a:ext cx="12026581" cy="3984869"/>
        </p:xfrm>
        <a:graphic>
          <a:graphicData uri="http://schemas.openxmlformats.org/drawingml/2006/table">
            <a:tbl>
              <a:tblPr firstRow="1" bandRow="1"/>
              <a:tblGrid>
                <a:gridCol w="1718083">
                  <a:extLst>
                    <a:ext uri="{9D8B030D-6E8A-4147-A177-3AD203B41FA5}">
                      <a16:colId xmlns:a16="http://schemas.microsoft.com/office/drawing/2014/main" val="20000"/>
                    </a:ext>
                  </a:extLst>
                </a:gridCol>
                <a:gridCol w="1718083">
                  <a:extLst>
                    <a:ext uri="{9D8B030D-6E8A-4147-A177-3AD203B41FA5}">
                      <a16:colId xmlns:a16="http://schemas.microsoft.com/office/drawing/2014/main" val="20001"/>
                    </a:ext>
                  </a:extLst>
                </a:gridCol>
                <a:gridCol w="1718083">
                  <a:extLst>
                    <a:ext uri="{9D8B030D-6E8A-4147-A177-3AD203B41FA5}">
                      <a16:colId xmlns:a16="http://schemas.microsoft.com/office/drawing/2014/main" val="20002"/>
                    </a:ext>
                  </a:extLst>
                </a:gridCol>
                <a:gridCol w="1718083">
                  <a:extLst>
                    <a:ext uri="{9D8B030D-6E8A-4147-A177-3AD203B41FA5}">
                      <a16:colId xmlns:a16="http://schemas.microsoft.com/office/drawing/2014/main" val="20003"/>
                    </a:ext>
                  </a:extLst>
                </a:gridCol>
                <a:gridCol w="1718083">
                  <a:extLst>
                    <a:ext uri="{9D8B030D-6E8A-4147-A177-3AD203B41FA5}">
                      <a16:colId xmlns:a16="http://schemas.microsoft.com/office/drawing/2014/main" val="20004"/>
                    </a:ext>
                  </a:extLst>
                </a:gridCol>
                <a:gridCol w="1718083">
                  <a:extLst>
                    <a:ext uri="{9D8B030D-6E8A-4147-A177-3AD203B41FA5}">
                      <a16:colId xmlns:a16="http://schemas.microsoft.com/office/drawing/2014/main" val="20005"/>
                    </a:ext>
                  </a:extLst>
                </a:gridCol>
                <a:gridCol w="1718083">
                  <a:extLst>
                    <a:ext uri="{9D8B030D-6E8A-4147-A177-3AD203B41FA5}">
                      <a16:colId xmlns:a16="http://schemas.microsoft.com/office/drawing/2014/main" val="20006"/>
                    </a:ext>
                  </a:extLst>
                </a:gridCol>
              </a:tblGrid>
              <a:tr h="510154">
                <a:tc rowSpan="8">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GABON</a:t>
                      </a:r>
                      <a:endParaRPr lang="fr-FR" sz="1200" dirty="0">
                        <a:latin typeface="Times New Roman" panose="02020603050405020304" pitchFamily="18" charset="0"/>
                        <a:cs typeface="Times New Roman" panose="02020603050405020304" pitchFamily="18"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BGFI</a:t>
                      </a:r>
                      <a:endParaRPr lang="fr-FR" sz="1200" dirty="0">
                        <a:latin typeface="Times New Roman" panose="02020603050405020304" pitchFamily="18" charset="0"/>
                        <a:cs typeface="Times New Roman" panose="02020603050405020304" pitchFamily="18"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err="1"/>
                        <a:t>Airtel</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a:t>Mobile Money</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baseline="0" dirty="0"/>
                        <a:t>29/07/2011</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baseline="0" dirty="0"/>
                        <a:t>01/03/2012</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a:t>Airtel Money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0154">
                <a:tc vMerge="1">
                  <a:txBody>
                    <a:bodyPr/>
                    <a:lstStyle/>
                    <a:p>
                      <a:endParaRPr lang="fr-FR" sz="1200" dirty="0">
                        <a:latin typeface="Times New Roman" panose="02020603050405020304" pitchFamily="18" charset="0"/>
                        <a:cs typeface="Times New Roman" panose="02020603050405020304" pitchFamily="18" charset="0"/>
                      </a:endParaRPr>
                    </a:p>
                  </a:txBody>
                  <a:tcPr/>
                </a:tc>
                <a:tc vMerge="1">
                  <a:txBody>
                    <a:bodyPr/>
                    <a:lstStyle/>
                    <a:p>
                      <a:endParaRPr lang="fr-FR"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Carte prépayée Visa</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16/01/2019</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16/01/2019</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Carte </a:t>
                      </a:r>
                      <a:r>
                        <a:rPr lang="fr-FR" sz="1200" u="none" strike="noStrike" baseline="0" dirty="0" err="1"/>
                        <a:t>BGFIBank</a:t>
                      </a:r>
                      <a:r>
                        <a:rPr lang="fr-FR" sz="1200" u="none" strike="noStrike" baseline="0" dirty="0"/>
                        <a:t> Visa Prépayée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3791">
                <a:tc vMerge="1">
                  <a:txBody>
                    <a:bodyPr/>
                    <a:lstStyle/>
                    <a:p>
                      <a:endParaRPr lang="fr-FR" sz="1200" dirty="0">
                        <a:latin typeface="Times New Roman" panose="02020603050405020304" pitchFamily="18" charset="0"/>
                        <a:cs typeface="Times New Roman" panose="02020603050405020304" pitchFamily="18" charset="0"/>
                      </a:endParaRPr>
                    </a:p>
                  </a:txBody>
                  <a:tcPr/>
                </a:tc>
                <a:tc vMerge="1">
                  <a:txBody>
                    <a:bodyPr/>
                    <a:lstStyle/>
                    <a:p>
                      <a:endParaRPr lang="fr-FR"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Mobile Money</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23/12/2015</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err="1"/>
                        <a:t>BGFIMoney</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0154">
                <a:tc vMerge="1">
                  <a:txBody>
                    <a:bodyPr/>
                    <a:lstStyle/>
                    <a:p>
                      <a:endParaRPr lang="fr-FR" sz="1200" dirty="0">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BICIG</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Mobile Money</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11/07/2012</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06/12/2012</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BICIG Mobile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10154">
                <a:tc vMerge="1">
                  <a:txBody>
                    <a:bodyPr/>
                    <a:lstStyle/>
                    <a:p>
                      <a:endParaRPr lang="fr-FR" sz="1200" dirty="0">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UBA</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GTP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Carte prépayée VISA</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29/08/2013</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01/11/2013</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UBA </a:t>
                      </a:r>
                      <a:r>
                        <a:rPr lang="fr-FR" sz="1200" u="none" strike="noStrike" baseline="0" dirty="0" err="1"/>
                        <a:t>Africard</a:t>
                      </a:r>
                      <a:r>
                        <a:rPr lang="fr-FR" sz="1200" u="none" strike="noStrike" baseline="0" dirty="0"/>
                        <a:t>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0154">
                <a:tc vMerge="1">
                  <a:txBody>
                    <a:bodyPr/>
                    <a:lstStyle/>
                    <a:p>
                      <a:endParaRPr lang="fr-FR" sz="1200" dirty="0">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ORABANK)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Atlantique </a:t>
                      </a:r>
                      <a:r>
                        <a:rPr lang="fr-FR" sz="1200" u="none" strike="noStrike" baseline="0" dirty="0" err="1"/>
                        <a:t>Télecoms</a:t>
                      </a:r>
                      <a:r>
                        <a:rPr lang="fr-FR" sz="1200" u="none" strike="noStrike" baseline="0" dirty="0"/>
                        <a:t> (</a:t>
                      </a:r>
                      <a:r>
                        <a:rPr lang="fr-FR" sz="1200" u="none" strike="noStrike" baseline="0" dirty="0" err="1"/>
                        <a:t>Moov</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dirty="0"/>
                        <a:t>Mobile</a:t>
                      </a:r>
                      <a:r>
                        <a:rPr lang="fr-FR" sz="1200" baseline="0" dirty="0"/>
                        <a:t> Money</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11/06/2014</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none" strike="noStrike" baseline="0" dirty="0"/>
                        <a:t>01/07/2014</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err="1"/>
                        <a:t>Moov</a:t>
                      </a:r>
                      <a:r>
                        <a:rPr lang="fr-FR" sz="1200" u="none" strike="noStrike" baseline="0" dirty="0"/>
                        <a:t> </a:t>
                      </a:r>
                      <a:r>
                        <a:rPr lang="fr-FR" sz="1200" u="none" strike="noStrike" baseline="0" dirty="0" err="1"/>
                        <a:t>Flooz</a:t>
                      </a:r>
                      <a:r>
                        <a:rPr lang="fr-FR" sz="1200" u="none" strike="noStrike" baseline="0" dirty="0"/>
                        <a:t>***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0154">
                <a:tc vMerge="1">
                  <a:txBody>
                    <a:bodyPr/>
                    <a:lstStyle/>
                    <a:p>
                      <a:endParaRPr lang="fr-FR" sz="1200" dirty="0">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a:t>UGB</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baseline="0" dirty="0"/>
                        <a:t>Gabon Telecom</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baseline="0" dirty="0"/>
                        <a:t>Mobile Money</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baseline="0" dirty="0"/>
                        <a:t>20/01/2014</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baseline="0" dirty="0"/>
                        <a:t>01/05/2014</a:t>
                      </a:r>
                      <a:endParaRPr lang="fr-FR" sz="1200" dirty="0"/>
                    </a:p>
                    <a:p>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u="none" strike="noStrike" baseline="0" dirty="0" err="1"/>
                        <a:t>Mobi</a:t>
                      </a:r>
                      <a:r>
                        <a:rPr lang="en-US" sz="1200" u="none" strike="noStrike" baseline="0" dirty="0"/>
                        <a:t> Cash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10154">
                <a:tc vMerge="1">
                  <a:txBody>
                    <a:bodyPr/>
                    <a:lstStyle/>
                    <a:p>
                      <a:endParaRPr lang="fr-FR" sz="1200" dirty="0">
                        <a:latin typeface="Times New Roman" panose="02020603050405020304" pitchFamily="18" charset="0"/>
                        <a:cs typeface="Times New Roman" panose="02020603050405020304" pitchFamily="18" charset="0"/>
                      </a:endParaRPr>
                    </a:p>
                  </a:txBody>
                  <a:tcPr/>
                </a:tc>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200" u="none" strike="noStrike" baseline="0" dirty="0"/>
                        <a:t>***Le 23 mars 2018, Gabon Telecom </a:t>
                      </a:r>
                      <a:r>
                        <a:rPr lang="fr-FR" sz="1200" u="none" strike="noStrike" baseline="0" dirty="0" err="1"/>
                        <a:t>resiliait</a:t>
                      </a:r>
                      <a:r>
                        <a:rPr lang="fr-FR" sz="1200" u="none" strike="noStrike" baseline="0" dirty="0"/>
                        <a:t> la convention de partenariat qui liait l'ex ATLANTIQUE TEECOM GABON et ORABANK Gabon mettant ainsi un terme à la commercialisation du produit </a:t>
                      </a:r>
                      <a:r>
                        <a:rPr lang="fr-FR" sz="1200" u="none" strike="noStrike" baseline="0" dirty="0" err="1"/>
                        <a:t>Moov</a:t>
                      </a:r>
                      <a:r>
                        <a:rPr lang="fr-FR" sz="1200" u="none" strike="noStrike" baseline="0" dirty="0"/>
                        <a:t> </a:t>
                      </a:r>
                      <a:r>
                        <a:rPr lang="fr-FR" sz="1200" u="none" strike="noStrike" baseline="0" dirty="0" err="1"/>
                        <a:t>Flooz</a:t>
                      </a:r>
                      <a:r>
                        <a:rPr lang="fr-FR" sz="1200" u="none" strike="noStrike" baseline="0" dirty="0"/>
                        <a:t> </a:t>
                      </a:r>
                      <a:endParaRPr lang="fr-FR" sz="1200" dirty="0">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7"/>
                  </a:ext>
                </a:extLst>
              </a:tr>
            </a:tbl>
          </a:graphicData>
        </a:graphic>
      </p:graphicFrame>
      <p:sp>
        <p:nvSpPr>
          <p:cNvPr id="22" name="Rectangle 21">
            <a:extLst>
              <a:ext uri="{FF2B5EF4-FFF2-40B4-BE49-F238E27FC236}">
                <a16:creationId xmlns:a16="http://schemas.microsoft.com/office/drawing/2014/main" id="{BC5C6787-F619-D24E-9C06-E2630C707738}"/>
              </a:ext>
            </a:extLst>
          </p:cNvPr>
          <p:cNvSpPr/>
          <p:nvPr/>
        </p:nvSpPr>
        <p:spPr>
          <a:xfrm>
            <a:off x="9707" y="6131583"/>
            <a:ext cx="1886991" cy="369332"/>
          </a:xfrm>
          <a:prstGeom prst="rect">
            <a:avLst/>
          </a:prstGeom>
        </p:spPr>
        <p:txBody>
          <a:bodyPr wrap="none">
            <a:spAutoFit/>
          </a:bodyPr>
          <a:lstStyle/>
          <a:p>
            <a:r>
              <a:rPr lang="fr-FR" dirty="0">
                <a:solidFill>
                  <a:srgbClr val="000000"/>
                </a:solidFill>
                <a:latin typeface="Times New Roman" panose="02020603050405020304" pitchFamily="18" charset="0"/>
                <a:cs typeface="Times New Roman" panose="02020603050405020304" pitchFamily="18" charset="0"/>
              </a:rPr>
              <a:t>Total GABON : 5 </a:t>
            </a:r>
            <a:endParaRPr lang="fr-FR"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077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70F8CA43-3CFF-104C-AF7F-5125DA4F759A}"/>
              </a:ext>
            </a:extLst>
          </p:cNvPr>
          <p:cNvSpPr txBox="1">
            <a:spLocks/>
          </p:cNvSpPr>
          <p:nvPr/>
        </p:nvSpPr>
        <p:spPr>
          <a:xfrm>
            <a:off x="82826" y="1046456"/>
            <a:ext cx="9965266" cy="1325563"/>
          </a:xfrm>
          <a:prstGeom prst="rect">
            <a:avLst/>
          </a:prstGeom>
          <a:ln w="38100">
            <a:solidFill>
              <a:srgbClr val="5B9BD5"/>
            </a:solidFill>
          </a:ln>
          <a:scene3d>
            <a:camera prst="orthographicFront"/>
            <a:lightRig rig="threePt" dir="t"/>
          </a:scene3d>
          <a:sp3d>
            <a:bevelT prst="relaxedInset"/>
          </a:sp3d>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t>LISTE DES ETABLISSEMENTS AUTORISES A EMETTRE LA MONNAIE ELECTRONIQUE AU 31/01/2019 </a:t>
            </a:r>
            <a:endParaRPr kumimoji="0" lang="fr-FR" sz="44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graphicFrame>
        <p:nvGraphicFramePr>
          <p:cNvPr id="21" name="Espace réservé du contenu 3">
            <a:extLst>
              <a:ext uri="{FF2B5EF4-FFF2-40B4-BE49-F238E27FC236}">
                <a16:creationId xmlns:a16="http://schemas.microsoft.com/office/drawing/2014/main" id="{96C29369-DA8F-D642-99DE-1BBA7CD0A255}"/>
              </a:ext>
            </a:extLst>
          </p:cNvPr>
          <p:cNvGraphicFramePr>
            <a:graphicFrameLocks/>
          </p:cNvGraphicFramePr>
          <p:nvPr>
            <p:extLst>
              <p:ext uri="{D42A27DB-BD31-4B8C-83A1-F6EECF244321}">
                <p14:modId xmlns:p14="http://schemas.microsoft.com/office/powerpoint/2010/main" val="1877922880"/>
              </p:ext>
            </p:extLst>
          </p:nvPr>
        </p:nvGraphicFramePr>
        <p:xfrm>
          <a:off x="9709" y="2796489"/>
          <a:ext cx="9996322" cy="1149346"/>
        </p:xfrm>
        <a:graphic>
          <a:graphicData uri="http://schemas.openxmlformats.org/drawingml/2006/table">
            <a:tbl>
              <a:tblPr firstRow="1" bandRow="1"/>
              <a:tblGrid>
                <a:gridCol w="1428046">
                  <a:extLst>
                    <a:ext uri="{9D8B030D-6E8A-4147-A177-3AD203B41FA5}">
                      <a16:colId xmlns:a16="http://schemas.microsoft.com/office/drawing/2014/main" val="20000"/>
                    </a:ext>
                  </a:extLst>
                </a:gridCol>
                <a:gridCol w="1428046">
                  <a:extLst>
                    <a:ext uri="{9D8B030D-6E8A-4147-A177-3AD203B41FA5}">
                      <a16:colId xmlns:a16="http://schemas.microsoft.com/office/drawing/2014/main" val="20001"/>
                    </a:ext>
                  </a:extLst>
                </a:gridCol>
                <a:gridCol w="1428046">
                  <a:extLst>
                    <a:ext uri="{9D8B030D-6E8A-4147-A177-3AD203B41FA5}">
                      <a16:colId xmlns:a16="http://schemas.microsoft.com/office/drawing/2014/main" val="20002"/>
                    </a:ext>
                  </a:extLst>
                </a:gridCol>
                <a:gridCol w="1428046">
                  <a:extLst>
                    <a:ext uri="{9D8B030D-6E8A-4147-A177-3AD203B41FA5}">
                      <a16:colId xmlns:a16="http://schemas.microsoft.com/office/drawing/2014/main" val="20003"/>
                    </a:ext>
                  </a:extLst>
                </a:gridCol>
                <a:gridCol w="1428046">
                  <a:extLst>
                    <a:ext uri="{9D8B030D-6E8A-4147-A177-3AD203B41FA5}">
                      <a16:colId xmlns:a16="http://schemas.microsoft.com/office/drawing/2014/main" val="20004"/>
                    </a:ext>
                  </a:extLst>
                </a:gridCol>
                <a:gridCol w="1428046">
                  <a:extLst>
                    <a:ext uri="{9D8B030D-6E8A-4147-A177-3AD203B41FA5}">
                      <a16:colId xmlns:a16="http://schemas.microsoft.com/office/drawing/2014/main" val="20005"/>
                    </a:ext>
                  </a:extLst>
                </a:gridCol>
                <a:gridCol w="1428046">
                  <a:extLst>
                    <a:ext uri="{9D8B030D-6E8A-4147-A177-3AD203B41FA5}">
                      <a16:colId xmlns:a16="http://schemas.microsoft.com/office/drawing/2014/main" val="20006"/>
                    </a:ext>
                  </a:extLst>
                </a:gridCol>
              </a:tblGrid>
              <a:tr h="114934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u="none" strike="noStrike" baseline="0" dirty="0"/>
                        <a:t>GUINEE EQUATORIALE</a:t>
                      </a:r>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u="none" strike="noStrike" baseline="0" dirty="0" err="1"/>
                        <a:t>BGFIBank</a:t>
                      </a:r>
                      <a:r>
                        <a:rPr lang="en-US" sz="1600" u="none" strike="noStrike" baseline="0" dirty="0"/>
                        <a:t> GE </a:t>
                      </a:r>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600" dirty="0"/>
                        <a:t>Mobile Money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baseline="0" dirty="0"/>
                        <a:t>12/11/2018</a:t>
                      </a:r>
                      <a:endParaRPr lang="fr-FR" sz="1600" dirty="0"/>
                    </a:p>
                    <a:p>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baseline="0" dirty="0" err="1"/>
                        <a:t>BGFIMoney</a:t>
                      </a:r>
                      <a:r>
                        <a:rPr lang="en-US" sz="1600" u="none" strike="noStrike" baseline="0" dirty="0"/>
                        <a:t> </a:t>
                      </a:r>
                      <a:endParaRPr lang="fr-FR" sz="1600" dirty="0"/>
                    </a:p>
                    <a:p>
                      <a:endParaRPr lang="fr-FR" sz="16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Rectangle 21">
            <a:extLst>
              <a:ext uri="{FF2B5EF4-FFF2-40B4-BE49-F238E27FC236}">
                <a16:creationId xmlns:a16="http://schemas.microsoft.com/office/drawing/2014/main" id="{648C6538-BA23-6846-9737-BB67EB92419B}"/>
              </a:ext>
            </a:extLst>
          </p:cNvPr>
          <p:cNvSpPr/>
          <p:nvPr/>
        </p:nvSpPr>
        <p:spPr>
          <a:xfrm>
            <a:off x="82826" y="4319073"/>
            <a:ext cx="2855205" cy="369332"/>
          </a:xfrm>
          <a:prstGeom prst="rect">
            <a:avLst/>
          </a:prstGeom>
        </p:spPr>
        <p:txBody>
          <a:bodyPr wrap="none">
            <a:spAutoFit/>
          </a:bodyPr>
          <a:lstStyle/>
          <a:p>
            <a:r>
              <a:rPr lang="fr-FR" dirty="0">
                <a:solidFill>
                  <a:srgbClr val="000000"/>
                </a:solidFill>
                <a:latin typeface="Times New Roman" panose="02020603050405020304" pitchFamily="18" charset="0"/>
                <a:cs typeface="Times New Roman" panose="02020603050405020304" pitchFamily="18" charset="0"/>
              </a:rPr>
              <a:t>Total Guinée Equatoriale : 1 </a:t>
            </a:r>
            <a:endParaRPr lang="fr-FR"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078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7" y="834962"/>
            <a:ext cx="10090155" cy="602303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9" name="Titre 1">
            <a:extLst>
              <a:ext uri="{FF2B5EF4-FFF2-40B4-BE49-F238E27FC236}">
                <a16:creationId xmlns:a16="http://schemas.microsoft.com/office/drawing/2014/main" id="{B4D03367-5D79-E742-8077-358640780698}"/>
              </a:ext>
            </a:extLst>
          </p:cNvPr>
          <p:cNvSpPr txBox="1">
            <a:spLocks/>
          </p:cNvSpPr>
          <p:nvPr/>
        </p:nvSpPr>
        <p:spPr>
          <a:xfrm>
            <a:off x="9710" y="834961"/>
            <a:ext cx="10042487" cy="1325563"/>
          </a:xfrm>
          <a:prstGeom prst="rect">
            <a:avLst/>
          </a:prstGeom>
          <a:ln w="38100">
            <a:solidFill>
              <a:srgbClr val="5B9BD5"/>
            </a:solidFill>
          </a:ln>
          <a:scene3d>
            <a:camera prst="orthographicFront"/>
            <a:lightRig rig="threePt" dir="t"/>
          </a:scene3d>
          <a:sp3d>
            <a:bevelT prst="relaxedInset"/>
          </a:sp3d>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400" b="0" i="0" u="none" strike="noStrike" kern="1200" cap="none" spc="0" normalizeH="0" baseline="0" noProof="0">
                <a:ln>
                  <a:noFill/>
                </a:ln>
                <a:solidFill>
                  <a:srgbClr val="0070C0"/>
                </a:solidFill>
                <a:effectLst/>
                <a:uLnTx/>
                <a:uFillTx/>
                <a:latin typeface="Times New Roman" panose="02020603050405020304" pitchFamily="18" charset="0"/>
                <a:ea typeface="+mj-ea"/>
                <a:cs typeface="Times New Roman" panose="02020603050405020304" pitchFamily="18" charset="0"/>
              </a:rPr>
              <a:t>LISTE DES ETABLISSEMENTS AUTORISES A EMETTRE LA MONNAIE ELECTRONIQUE AU 31/01/2019 </a:t>
            </a:r>
            <a:endParaRPr kumimoji="0" lang="fr-FR" sz="44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graphicFrame>
        <p:nvGraphicFramePr>
          <p:cNvPr id="20" name="Espace réservé du contenu 3">
            <a:extLst>
              <a:ext uri="{FF2B5EF4-FFF2-40B4-BE49-F238E27FC236}">
                <a16:creationId xmlns:a16="http://schemas.microsoft.com/office/drawing/2014/main" id="{03DBD1B3-7AFF-0043-843A-1C01A35D615D}"/>
              </a:ext>
            </a:extLst>
          </p:cNvPr>
          <p:cNvGraphicFramePr>
            <a:graphicFrameLocks/>
          </p:cNvGraphicFramePr>
          <p:nvPr>
            <p:extLst>
              <p:ext uri="{D42A27DB-BD31-4B8C-83A1-F6EECF244321}">
                <p14:modId xmlns:p14="http://schemas.microsoft.com/office/powerpoint/2010/main" val="3273945901"/>
              </p:ext>
            </p:extLst>
          </p:nvPr>
        </p:nvGraphicFramePr>
        <p:xfrm>
          <a:off x="9708" y="2943643"/>
          <a:ext cx="10042489" cy="2931160"/>
        </p:xfrm>
        <a:graphic>
          <a:graphicData uri="http://schemas.openxmlformats.org/drawingml/2006/table">
            <a:tbl>
              <a:tblPr firstRow="1" bandRow="1"/>
              <a:tblGrid>
                <a:gridCol w="1434641">
                  <a:extLst>
                    <a:ext uri="{9D8B030D-6E8A-4147-A177-3AD203B41FA5}">
                      <a16:colId xmlns:a16="http://schemas.microsoft.com/office/drawing/2014/main" val="20000"/>
                    </a:ext>
                  </a:extLst>
                </a:gridCol>
                <a:gridCol w="716268">
                  <a:extLst>
                    <a:ext uri="{9D8B030D-6E8A-4147-A177-3AD203B41FA5}">
                      <a16:colId xmlns:a16="http://schemas.microsoft.com/office/drawing/2014/main" val="20001"/>
                    </a:ext>
                  </a:extLst>
                </a:gridCol>
                <a:gridCol w="718374">
                  <a:extLst>
                    <a:ext uri="{9D8B030D-6E8A-4147-A177-3AD203B41FA5}">
                      <a16:colId xmlns:a16="http://schemas.microsoft.com/office/drawing/2014/main" val="20002"/>
                    </a:ext>
                  </a:extLst>
                </a:gridCol>
                <a:gridCol w="420180">
                  <a:extLst>
                    <a:ext uri="{9D8B030D-6E8A-4147-A177-3AD203B41FA5}">
                      <a16:colId xmlns:a16="http://schemas.microsoft.com/office/drawing/2014/main" val="20003"/>
                    </a:ext>
                  </a:extLst>
                </a:gridCol>
                <a:gridCol w="1014461">
                  <a:extLst>
                    <a:ext uri="{9D8B030D-6E8A-4147-A177-3AD203B41FA5}">
                      <a16:colId xmlns:a16="http://schemas.microsoft.com/office/drawing/2014/main" val="20004"/>
                    </a:ext>
                  </a:extLst>
                </a:gridCol>
                <a:gridCol w="1605318">
                  <a:extLst>
                    <a:ext uri="{9D8B030D-6E8A-4147-A177-3AD203B41FA5}">
                      <a16:colId xmlns:a16="http://schemas.microsoft.com/office/drawing/2014/main" val="20005"/>
                    </a:ext>
                  </a:extLst>
                </a:gridCol>
                <a:gridCol w="1359632">
                  <a:extLst>
                    <a:ext uri="{9D8B030D-6E8A-4147-A177-3AD203B41FA5}">
                      <a16:colId xmlns:a16="http://schemas.microsoft.com/office/drawing/2014/main" val="20006"/>
                    </a:ext>
                  </a:extLst>
                </a:gridCol>
                <a:gridCol w="1338974">
                  <a:extLst>
                    <a:ext uri="{9D8B030D-6E8A-4147-A177-3AD203B41FA5}">
                      <a16:colId xmlns:a16="http://schemas.microsoft.com/office/drawing/2014/main" val="20007"/>
                    </a:ext>
                  </a:extLst>
                </a:gridCol>
                <a:gridCol w="1434641">
                  <a:extLst>
                    <a:ext uri="{9D8B030D-6E8A-4147-A177-3AD203B41FA5}">
                      <a16:colId xmlns:a16="http://schemas.microsoft.com/office/drawing/2014/main" val="20008"/>
                    </a:ext>
                  </a:extLst>
                </a:gridCol>
              </a:tblGrid>
              <a:tr h="370840">
                <a:tc rowSpan="3"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dirty="0"/>
                        <a:t>TCHAD</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3" hMerge="1">
                  <a:txBody>
                    <a:bodyPr/>
                    <a:lstStyle/>
                    <a:p>
                      <a:endParaRPr lang="fr-FR" dirty="0"/>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u="none" strike="noStrike" baseline="0" dirty="0"/>
                        <a:t>ECOBANK</a:t>
                      </a:r>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fr-FR"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Airtel</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Mobile Money</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05/03/2012</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mai-12</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Airtel Money </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gridSpan="2" vMerge="1">
                  <a:txBody>
                    <a:bodyPr/>
                    <a:lstStyle/>
                    <a:p>
                      <a:endParaRPr lang="fr-FR" dirty="0"/>
                    </a:p>
                  </a:txBody>
                  <a:tcPr/>
                </a:tc>
                <a:tc hMerge="1" vMerge="1">
                  <a:txBody>
                    <a:bodyPr/>
                    <a:lstStyle/>
                    <a:p>
                      <a:endParaRPr lang="fr-FR" dirty="0"/>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u="none" strike="noStrike" baseline="0" dirty="0"/>
                        <a:t>ORABANK</a:t>
                      </a:r>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fr-FR"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TIGO</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Mobile Money</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11/07/2012</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baseline="0" dirty="0"/>
                        <a:t>01/10/2012</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800" u="none" strike="noStrike" baseline="0" dirty="0"/>
                        <a:t>Tigo Cash </a:t>
                      </a:r>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gridSpan="2" vMerge="1">
                  <a:txBody>
                    <a:bodyPr/>
                    <a:lstStyle/>
                    <a:p>
                      <a:endParaRPr lang="fr-FR" dirty="0"/>
                    </a:p>
                  </a:txBody>
                  <a:tcPr/>
                </a:tc>
                <a:tc hMerge="1" vMerge="1">
                  <a:txBody>
                    <a:bodyPr/>
                    <a:lstStyle/>
                    <a:p>
                      <a:endParaRPr lang="fr-FR" dirty="0"/>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800" u="none" strike="noStrike" baseline="0" dirty="0"/>
                        <a:t>UBA </a:t>
                      </a:r>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fr-FR"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dirty="0"/>
                        <a:t>GTP</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dirty="0"/>
                        <a:t>Carte</a:t>
                      </a:r>
                      <a:r>
                        <a:rPr lang="fr-FR" baseline="0" dirty="0"/>
                        <a:t> prépayée VISA</a:t>
                      </a:r>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u="none" strike="noStrike" baseline="0" dirty="0"/>
                        <a:t>21/05/2013</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u="none" strike="noStrike" baseline="0" dirty="0"/>
                        <a:t>01/06/2013</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800" u="none" strike="noStrike" baseline="0" dirty="0"/>
                        <a:t>UBA </a:t>
                      </a:r>
                      <a:r>
                        <a:rPr lang="fr-FR" sz="1800" u="none" strike="noStrike" baseline="0" dirty="0" err="1"/>
                        <a:t>Africard</a:t>
                      </a:r>
                      <a:r>
                        <a:rPr lang="fr-FR" sz="1800" u="none" strike="noStrike" baseline="0" dirty="0"/>
                        <a:t> </a:t>
                      </a:r>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r-FR" sz="1800" u="none" strike="noStrike" baseline="0" dirty="0"/>
                        <a:t>Total Tchad : 3 </a:t>
                      </a:r>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fr-FR" sz="1800" u="none" strike="noStrike" baseline="0" dirty="0"/>
                        <a:t>TOTAL GLOBAL</a:t>
                      </a:r>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u="none" strike="noStrike" baseline="0" dirty="0"/>
                        <a:t>21 </a:t>
                      </a:r>
                      <a:endParaRPr lang="fr-FR" dirty="0"/>
                    </a:p>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r-FR"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5204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29723"/>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6" name="Titre 1">
            <a:extLst>
              <a:ext uri="{FF2B5EF4-FFF2-40B4-BE49-F238E27FC236}">
                <a16:creationId xmlns:a16="http://schemas.microsoft.com/office/drawing/2014/main" id="{327827B7-C95C-834F-B422-099BD4135E13}"/>
              </a:ext>
            </a:extLst>
          </p:cNvPr>
          <p:cNvSpPr txBox="1">
            <a:spLocks/>
          </p:cNvSpPr>
          <p:nvPr/>
        </p:nvSpPr>
        <p:spPr>
          <a:xfrm>
            <a:off x="22749" y="869394"/>
            <a:ext cx="10515600" cy="672508"/>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rPr>
              <a:t>INTRODUCTION (2/6)</a:t>
            </a:r>
            <a:r>
              <a:rPr kumimoji="0" lang="fr-FR" sz="40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mj-cs"/>
              </a:rPr>
              <a:t> </a:t>
            </a:r>
            <a:endParaRPr kumimoji="0" lang="fr-FR" sz="4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7" name="Espace réservé du contenu 2">
            <a:extLst>
              <a:ext uri="{FF2B5EF4-FFF2-40B4-BE49-F238E27FC236}">
                <a16:creationId xmlns:a16="http://schemas.microsoft.com/office/drawing/2014/main" id="{74D2E3D0-B131-254A-B3FA-851CE6292BBD}"/>
              </a:ext>
            </a:extLst>
          </p:cNvPr>
          <p:cNvSpPr txBox="1">
            <a:spLocks/>
          </p:cNvSpPr>
          <p:nvPr/>
        </p:nvSpPr>
        <p:spPr>
          <a:xfrm>
            <a:off x="22749" y="1744124"/>
            <a:ext cx="5181600" cy="4761442"/>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Fortes de cette exigence, les Autorités Monétaires de la Communauté Economique et Monétaire de l’Afrique Centrale ont initié depuis</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1999, une réforme d'envergure régionale visant la modernisation des systèmes de paiement dans les Etats membres de la CEMAC. </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8" name="Espace réservé du contenu 3">
            <a:extLst>
              <a:ext uri="{FF2B5EF4-FFF2-40B4-BE49-F238E27FC236}">
                <a16:creationId xmlns:a16="http://schemas.microsoft.com/office/drawing/2014/main" id="{886913EB-B4E2-2D4F-82E7-6DFC818E540A}"/>
              </a:ext>
            </a:extLst>
          </p:cNvPr>
          <p:cNvSpPr txBox="1">
            <a:spLocks/>
          </p:cNvSpPr>
          <p:nvPr/>
        </p:nvSpPr>
        <p:spPr>
          <a:xfrm>
            <a:off x="5756761" y="1744125"/>
            <a:ext cx="4308382" cy="4761442"/>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cet effet, le règlement CEMAC n° 02/03/CEMAC/UMAC/CM du 04 avril 2003 relatif aux systèmes, moyens et incidents de paiement a été adopté. Ce règlement est le premier texte règlementaire évoquant l’activité d’émission de monnaie électronique. </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998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29723"/>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B49B384B-446C-6142-80A6-7B7CAEAF0198}"/>
              </a:ext>
            </a:extLst>
          </p:cNvPr>
          <p:cNvSpPr txBox="1">
            <a:spLocks/>
          </p:cNvSpPr>
          <p:nvPr/>
        </p:nvSpPr>
        <p:spPr>
          <a:xfrm>
            <a:off x="22749" y="788739"/>
            <a:ext cx="9856747" cy="1253605"/>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INTRODUCTION (3/6)</a:t>
            </a:r>
            <a:r>
              <a:rPr kumimoji="0" lang="fr-FR" sz="4000" b="1" i="0" u="none" strike="noStrike" kern="1200" cap="none" spc="0" normalizeH="0" baseline="0" noProof="0">
                <a:ln>
                  <a:noFill/>
                </a:ln>
                <a:solidFill>
                  <a:srgbClr val="0070C0"/>
                </a:solidFill>
                <a:effectLst/>
                <a:uLnTx/>
                <a:uFillTx/>
                <a:latin typeface="Times New Roman" panose="02020603050405020304" pitchFamily="18" charset="0"/>
                <a:ea typeface="+mj-ea"/>
                <a:cs typeface="+mj-cs"/>
              </a:rPr>
              <a:t> </a:t>
            </a:r>
            <a:endParaRPr kumimoji="0" lang="fr-FR" sz="4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21" name="Espace réservé du contenu 2">
            <a:extLst>
              <a:ext uri="{FF2B5EF4-FFF2-40B4-BE49-F238E27FC236}">
                <a16:creationId xmlns:a16="http://schemas.microsoft.com/office/drawing/2014/main" id="{3ADCC135-99F2-B04E-A9C5-CA298DFDCFFC}"/>
              </a:ext>
            </a:extLst>
          </p:cNvPr>
          <p:cNvSpPr txBox="1">
            <a:spLocks/>
          </p:cNvSpPr>
          <p:nvPr/>
        </p:nvSpPr>
        <p:spPr>
          <a:xfrm>
            <a:off x="178903" y="2177281"/>
            <a:ext cx="4631635" cy="4351338"/>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La monnaie électronique est définie dans la CEMAC comme une valeur monétaire stockée sur un support sous forme électronique contre remise de fonds de valeur égale, </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Espace réservé du contenu 3">
            <a:extLst>
              <a:ext uri="{FF2B5EF4-FFF2-40B4-BE49-F238E27FC236}">
                <a16:creationId xmlns:a16="http://schemas.microsoft.com/office/drawing/2014/main" id="{F2B2D6BD-5A9E-6440-B14A-97E7A87F50C9}"/>
              </a:ext>
            </a:extLst>
          </p:cNvPr>
          <p:cNvSpPr txBox="1">
            <a:spLocks/>
          </p:cNvSpPr>
          <p:nvPr/>
        </p:nvSpPr>
        <p:spPr>
          <a:xfrm>
            <a:off x="5222471" y="2167953"/>
            <a:ext cx="4657025" cy="4351338"/>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qui peut être utilisée pour effectuer des paiements à des personnes autres que l’émetteur, sans faire intervenir des comptes bancaires dans la transaction. </a:t>
            </a:r>
            <a:endParaRPr kumimoji="0" lang="fr-FR" sz="3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77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29723"/>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20" name="Titre 1">
            <a:extLst>
              <a:ext uri="{FF2B5EF4-FFF2-40B4-BE49-F238E27FC236}">
                <a16:creationId xmlns:a16="http://schemas.microsoft.com/office/drawing/2014/main" id="{C573397B-6FD9-7D49-9561-284702692203}"/>
              </a:ext>
            </a:extLst>
          </p:cNvPr>
          <p:cNvSpPr txBox="1">
            <a:spLocks/>
          </p:cNvSpPr>
          <p:nvPr/>
        </p:nvSpPr>
        <p:spPr>
          <a:xfrm>
            <a:off x="22749" y="829723"/>
            <a:ext cx="10025343" cy="1210099"/>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INTRODUCTION (4/6)</a:t>
            </a:r>
            <a:r>
              <a:rPr kumimoji="0" lang="fr-FR" sz="4000" b="1" i="0" u="none" strike="noStrike" kern="1200" cap="none" spc="0" normalizeH="0" baseline="0" noProof="0">
                <a:ln>
                  <a:noFill/>
                </a:ln>
                <a:solidFill>
                  <a:srgbClr val="0070C0"/>
                </a:solidFill>
                <a:effectLst/>
                <a:uLnTx/>
                <a:uFillTx/>
                <a:latin typeface="Times New Roman" panose="02020603050405020304" pitchFamily="18" charset="0"/>
                <a:ea typeface="+mj-ea"/>
                <a:cs typeface="+mj-cs"/>
              </a:rPr>
              <a:t> </a:t>
            </a:r>
            <a:endParaRPr kumimoji="0" lang="fr-FR" sz="40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1" name="Espace réservé du contenu 2">
            <a:extLst>
              <a:ext uri="{FF2B5EF4-FFF2-40B4-BE49-F238E27FC236}">
                <a16:creationId xmlns:a16="http://schemas.microsoft.com/office/drawing/2014/main" id="{584CF203-8CB1-CE4A-9538-34D007699983}"/>
              </a:ext>
            </a:extLst>
          </p:cNvPr>
          <p:cNvSpPr txBox="1">
            <a:spLocks/>
          </p:cNvSpPr>
          <p:nvPr/>
        </p:nvSpPr>
        <p:spPr>
          <a:xfrm>
            <a:off x="22749" y="2174759"/>
            <a:ext cx="5181600" cy="4351338"/>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La définition de la monnaie électronique fait aussi ressortir </a:t>
            </a:r>
            <a:r>
              <a:rPr kumimoji="0" lang="fr-FR"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la notion d’instrument de paiement électronique</a:t>
            </a: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c’est-à-dire le moyen par lequel le porteur (détenteur des unités de compte de monnaie électronique)</a:t>
            </a:r>
          </a:p>
        </p:txBody>
      </p:sp>
      <p:sp>
        <p:nvSpPr>
          <p:cNvPr id="22" name="Espace réservé du contenu 3">
            <a:extLst>
              <a:ext uri="{FF2B5EF4-FFF2-40B4-BE49-F238E27FC236}">
                <a16:creationId xmlns:a16="http://schemas.microsoft.com/office/drawing/2014/main" id="{F94615C0-9E46-4241-966A-43393F56BE90}"/>
              </a:ext>
            </a:extLst>
          </p:cNvPr>
          <p:cNvSpPr txBox="1">
            <a:spLocks/>
          </p:cNvSpPr>
          <p:nvPr/>
        </p:nvSpPr>
        <p:spPr>
          <a:xfrm>
            <a:off x="5356749" y="2174759"/>
            <a:ext cx="4733406" cy="4351338"/>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accède à la monnaie électronique en vue de son utilisation.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Ces instruments sont la </a:t>
            </a:r>
            <a:r>
              <a:rPr kumimoji="0" lang="fr-FR"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carte prépayée </a:t>
            </a: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et le </a:t>
            </a:r>
            <a:r>
              <a:rPr kumimoji="0" lang="fr-FR"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téléphone portable</a:t>
            </a:r>
            <a:r>
              <a:rPr kumimoji="0" lang="fr-F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Dans ce dernier cas, on parlera du </a:t>
            </a:r>
            <a:r>
              <a:rPr kumimoji="0" lang="fr-FR" sz="3000" b="0" i="0" u="sng"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Mobile Money. </a:t>
            </a:r>
            <a:endParaRPr kumimoji="0" lang="fr-FR" sz="3000" b="0" i="0" u="sng"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3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 y="829723"/>
            <a:ext cx="10399446" cy="5698896"/>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9" name="Titre 1">
            <a:extLst>
              <a:ext uri="{FF2B5EF4-FFF2-40B4-BE49-F238E27FC236}">
                <a16:creationId xmlns:a16="http://schemas.microsoft.com/office/drawing/2014/main" id="{2CE46A9E-5FB1-7F4B-974F-3249279D2070}"/>
              </a:ext>
            </a:extLst>
          </p:cNvPr>
          <p:cNvSpPr txBox="1">
            <a:spLocks/>
          </p:cNvSpPr>
          <p:nvPr/>
        </p:nvSpPr>
        <p:spPr>
          <a:xfrm>
            <a:off x="22749" y="829724"/>
            <a:ext cx="10067406" cy="1255214"/>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INTRODUCTION (5/6)</a:t>
            </a:r>
            <a:r>
              <a:rPr kumimoji="0" lang="fr-FR" sz="4000" b="1" i="0" u="none" strike="noStrike" kern="1200" cap="none" spc="0" normalizeH="0" baseline="0" noProof="0">
                <a:ln>
                  <a:noFill/>
                </a:ln>
                <a:solidFill>
                  <a:srgbClr val="0070C0"/>
                </a:solidFill>
                <a:effectLst/>
                <a:uLnTx/>
                <a:uFillTx/>
                <a:latin typeface="Times New Roman" panose="02020603050405020304" pitchFamily="18" charset="0"/>
                <a:ea typeface="+mj-ea"/>
                <a:cs typeface="+mj-cs"/>
              </a:rPr>
              <a:t> </a:t>
            </a:r>
            <a:endParaRPr kumimoji="0" lang="fr-FR" sz="40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0" name="Espace réservé du contenu 2">
            <a:extLst>
              <a:ext uri="{FF2B5EF4-FFF2-40B4-BE49-F238E27FC236}">
                <a16:creationId xmlns:a16="http://schemas.microsoft.com/office/drawing/2014/main" id="{135A3585-6899-8542-80EC-6168AE08400E}"/>
              </a:ext>
            </a:extLst>
          </p:cNvPr>
          <p:cNvSpPr txBox="1">
            <a:spLocks/>
          </p:cNvSpPr>
          <p:nvPr/>
        </p:nvSpPr>
        <p:spPr>
          <a:xfrm>
            <a:off x="22749" y="2290223"/>
            <a:ext cx="10067406" cy="4120409"/>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En 2018, le dispositif règlementaire encadrant l’activité s’articulait autour de: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a:ln>
                  <a:noFill/>
                </a:ln>
                <a:solidFill>
                  <a:srgbClr val="ED7D31">
                    <a:lumMod val="50000"/>
                  </a:srgbClr>
                </a:solidFill>
                <a:effectLst/>
                <a:uLnTx/>
                <a:uFillTx/>
                <a:latin typeface="Times New Roman" panose="02020603050405020304" pitchFamily="18" charset="0"/>
                <a:ea typeface="+mn-ea"/>
                <a:cs typeface="+mn-cs"/>
              </a:rPr>
              <a:t>*Règlement n° 01/11-CEMAC/UMAC/CM du 18 septembre 2011, fixant les conditions d’exercice de l’activité d’émission de monnaie électronique, ainsi que les rôles des Autorités de Régulations </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FR" sz="3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666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286C35-23C4-4ABF-9742-A3D4A17C4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5" y="836022"/>
            <a:ext cx="10090155" cy="6021978"/>
          </a:xfrm>
          <a:prstGeom prst="rect">
            <a:avLst/>
          </a:prstGeom>
          <a:ln>
            <a:noFill/>
          </a:ln>
          <a:effectLst>
            <a:outerShdw dist="50800" dir="5400000" algn="ctr" rotWithShape="0">
              <a:schemeClr val="bg1"/>
            </a:outerShdw>
          </a:effectLst>
          <a:scene3d>
            <a:camera prst="orthographicFront">
              <a:rot lat="0" lon="0" rev="0"/>
            </a:camera>
            <a:lightRig rig="chilly" dir="t">
              <a:rot lat="0" lon="0" rev="18480000"/>
            </a:lightRig>
          </a:scene3d>
          <a:sp3d extrusionH="76200" contourW="12700" prstMaterial="clear">
            <a:bevelT w="12700" h="12700"/>
            <a:extrusionClr>
              <a:srgbClr val="00B0F0"/>
            </a:extrusionClr>
            <a:contourClr>
              <a:srgbClr val="00B0F0"/>
            </a:contourClr>
          </a:sp3d>
        </p:spPr>
      </p:pic>
      <p:sp>
        <p:nvSpPr>
          <p:cNvPr id="10" name="Rectangle 9">
            <a:extLst>
              <a:ext uri="{FF2B5EF4-FFF2-40B4-BE49-F238E27FC236}">
                <a16:creationId xmlns:a16="http://schemas.microsoft.com/office/drawing/2014/main" id="{4C71B564-B198-4224-9E1E-A124E0FDD1E2}"/>
              </a:ext>
            </a:extLst>
          </p:cNvPr>
          <p:cNvSpPr/>
          <p:nvPr/>
        </p:nvSpPr>
        <p:spPr>
          <a:xfrm>
            <a:off x="10094259" y="834962"/>
            <a:ext cx="2097742" cy="60230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pic>
        <p:nvPicPr>
          <p:cNvPr id="12" name="Picture 11">
            <a:extLst>
              <a:ext uri="{FF2B5EF4-FFF2-40B4-BE49-F238E27FC236}">
                <a16:creationId xmlns:a16="http://schemas.microsoft.com/office/drawing/2014/main" id="{40123720-243C-40FD-BD4E-C1A856C63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96" y="834963"/>
            <a:ext cx="2121817" cy="1224603"/>
          </a:xfrm>
          <a:prstGeom prst="rect">
            <a:avLst/>
          </a:prstGeom>
        </p:spPr>
      </p:pic>
      <p:pic>
        <p:nvPicPr>
          <p:cNvPr id="14" name="Picture 13">
            <a:extLst>
              <a:ext uri="{FF2B5EF4-FFF2-40B4-BE49-F238E27FC236}">
                <a16:creationId xmlns:a16="http://schemas.microsoft.com/office/drawing/2014/main" id="{9F81375B-A641-41FC-8246-961FF4A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0425" y="1723779"/>
            <a:ext cx="2005409" cy="1025346"/>
          </a:xfrm>
          <a:prstGeom prst="rect">
            <a:avLst/>
          </a:prstGeom>
        </p:spPr>
      </p:pic>
      <p:sp>
        <p:nvSpPr>
          <p:cNvPr id="15" name="TextBox 14">
            <a:extLst>
              <a:ext uri="{FF2B5EF4-FFF2-40B4-BE49-F238E27FC236}">
                <a16:creationId xmlns:a16="http://schemas.microsoft.com/office/drawing/2014/main" id="{2AF2CBCC-8511-4A67-B9BE-CF184285A097}"/>
              </a:ext>
            </a:extLst>
          </p:cNvPr>
          <p:cNvSpPr txBox="1"/>
          <p:nvPr/>
        </p:nvSpPr>
        <p:spPr>
          <a:xfrm>
            <a:off x="10098363" y="2749125"/>
            <a:ext cx="2005409" cy="4062651"/>
          </a:xfrm>
          <a:prstGeom prst="rect">
            <a:avLst/>
          </a:prstGeom>
          <a:noFill/>
        </p:spPr>
        <p:txBody>
          <a:bodyPr wrap="square" rtlCol="0">
            <a:spAutoFit/>
          </a:bodyPr>
          <a:lstStyle/>
          <a:p>
            <a:pPr algn="ctr"/>
            <a:r>
              <a:rPr lang="fr-FR" sz="1400" dirty="0">
                <a:solidFill>
                  <a:srgbClr val="FFFFFF"/>
                </a:solidFill>
              </a:rPr>
              <a:t>APRES LA RESTRUCTURATION </a:t>
            </a:r>
          </a:p>
          <a:p>
            <a:pPr algn="ctr"/>
            <a:r>
              <a:rPr lang="fr-FR" sz="1400" dirty="0">
                <a:solidFill>
                  <a:srgbClr val="FFFFFF"/>
                </a:solidFill>
              </a:rPr>
              <a:t>DES SECTEURS DES POSTES ET DES TELECOMMUNICATIONS</a:t>
            </a:r>
          </a:p>
          <a:p>
            <a:pPr algn="ctr"/>
            <a:r>
              <a:rPr lang="fr-FR" sz="1400" dirty="0">
                <a:solidFill>
                  <a:srgbClr val="BFE2F8"/>
                </a:solidFill>
              </a:rPr>
              <a:t>Bilan &amp; Défis et Perspectives</a:t>
            </a: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endParaRPr lang="fr-FR" sz="1400" dirty="0">
              <a:solidFill>
                <a:srgbClr val="BFE2F8"/>
              </a:solidFill>
            </a:endParaRPr>
          </a:p>
          <a:p>
            <a:pPr algn="ctr"/>
            <a:r>
              <a:rPr lang="fr-FR" sz="1200" dirty="0">
                <a:solidFill>
                  <a:schemeClr val="bg1"/>
                </a:solidFill>
              </a:rPr>
              <a:t>MINISTÈRE DES POSTES, DES NOUVELLES TECHNOLOGIES DE L’INFORMATION ET DE LA COMMUNICATION </a:t>
            </a:r>
          </a:p>
          <a:p>
            <a:endParaRPr lang="fr-FR" sz="1400" dirty="0">
              <a:solidFill>
                <a:srgbClr val="BFE2F8"/>
              </a:solidFill>
            </a:endParaRPr>
          </a:p>
        </p:txBody>
      </p:sp>
      <p:pic>
        <p:nvPicPr>
          <p:cNvPr id="5" name="Picture 4">
            <a:extLst>
              <a:ext uri="{FF2B5EF4-FFF2-40B4-BE49-F238E27FC236}">
                <a16:creationId xmlns:a16="http://schemas.microsoft.com/office/drawing/2014/main" id="{343266A0-564D-467A-9828-3475DF619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862" y="4311299"/>
            <a:ext cx="1927040" cy="1224603"/>
          </a:xfrm>
          <a:prstGeom prst="rect">
            <a:avLst/>
          </a:prstGeom>
        </p:spPr>
      </p:pic>
      <p:pic>
        <p:nvPicPr>
          <p:cNvPr id="17" name="Picture 16">
            <a:extLst>
              <a:ext uri="{FF2B5EF4-FFF2-40B4-BE49-F238E27FC236}">
                <a16:creationId xmlns:a16="http://schemas.microsoft.com/office/drawing/2014/main" id="{C502AFEC-CC81-42D9-BC6F-B0096B255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549" y="114216"/>
            <a:ext cx="821159" cy="674523"/>
          </a:xfrm>
          <a:prstGeom prst="rect">
            <a:avLst/>
          </a:prstGeom>
        </p:spPr>
      </p:pic>
      <p:pic>
        <p:nvPicPr>
          <p:cNvPr id="16" name="Picture 15">
            <a:extLst>
              <a:ext uri="{FF2B5EF4-FFF2-40B4-BE49-F238E27FC236}">
                <a16:creationId xmlns:a16="http://schemas.microsoft.com/office/drawing/2014/main" id="{EA494F4C-2B41-41F9-BC9F-171CF0A6B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8" y="6410632"/>
            <a:ext cx="10132617" cy="447367"/>
          </a:xfrm>
          <a:prstGeom prst="rect">
            <a:avLst/>
          </a:prstGeom>
        </p:spPr>
      </p:pic>
      <p:sp>
        <p:nvSpPr>
          <p:cNvPr id="19" name="Titre 1">
            <a:extLst>
              <a:ext uri="{FF2B5EF4-FFF2-40B4-BE49-F238E27FC236}">
                <a16:creationId xmlns:a16="http://schemas.microsoft.com/office/drawing/2014/main" id="{DCD0F0DD-2782-4046-BEB5-013C0620FD72}"/>
              </a:ext>
            </a:extLst>
          </p:cNvPr>
          <p:cNvSpPr txBox="1">
            <a:spLocks/>
          </p:cNvSpPr>
          <p:nvPr/>
        </p:nvSpPr>
        <p:spPr>
          <a:xfrm>
            <a:off x="25134" y="890083"/>
            <a:ext cx="10043989" cy="1258054"/>
          </a:xfrm>
          <a:prstGeom prst="rect">
            <a:avLst/>
          </a:prstGeom>
          <a:ln w="38100">
            <a:solidFill>
              <a:srgbClr val="5B9BD5"/>
            </a:solidFill>
          </a:ln>
          <a:effectLst>
            <a:outerShdw blurRad="50800" dist="38100" dir="2700000" algn="tl" rotWithShape="0">
              <a:prstClr val="black">
                <a:alpha val="40000"/>
              </a:prstClr>
            </a:outerShdw>
          </a:effectLst>
          <a:scene3d>
            <a:camera prst="orthographicFront"/>
            <a:lightRig rig="threePt" dir="t"/>
          </a:scene3d>
          <a:sp3d>
            <a:bevelT prst="relaxedInset"/>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000" b="1"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INTRODUCTION (6/6)</a:t>
            </a:r>
            <a:r>
              <a:rPr kumimoji="0" lang="fr-FR" sz="4000" b="1" i="0" u="none" strike="noStrike" kern="1200" cap="none" spc="0" normalizeH="0" baseline="0" noProof="0">
                <a:ln>
                  <a:noFill/>
                </a:ln>
                <a:solidFill>
                  <a:srgbClr val="0070C0"/>
                </a:solidFill>
                <a:effectLst/>
                <a:uLnTx/>
                <a:uFillTx/>
                <a:latin typeface="Times New Roman" panose="02020603050405020304" pitchFamily="18" charset="0"/>
                <a:ea typeface="+mj-ea"/>
                <a:cs typeface="+mj-cs"/>
              </a:rPr>
              <a:t> </a:t>
            </a:r>
            <a:endParaRPr kumimoji="0" lang="fr-FR" sz="4400" b="0"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0" name="Espace réservé du contenu 2">
            <a:extLst>
              <a:ext uri="{FF2B5EF4-FFF2-40B4-BE49-F238E27FC236}">
                <a16:creationId xmlns:a16="http://schemas.microsoft.com/office/drawing/2014/main" id="{D5224AD6-0C4A-294A-8F56-6068DCF6FD5D}"/>
              </a:ext>
            </a:extLst>
          </p:cNvPr>
          <p:cNvSpPr txBox="1">
            <a:spLocks/>
          </p:cNvSpPr>
          <p:nvPr/>
        </p:nvSpPr>
        <p:spPr>
          <a:xfrm>
            <a:off x="25134" y="2350582"/>
            <a:ext cx="10043989" cy="4129731"/>
          </a:xfrm>
          <a:prstGeom prst="rect">
            <a:avLst/>
          </a:prstGeom>
          <a:solidFill>
            <a:sysClr val="window" lastClr="FFFFFF"/>
          </a:solidFill>
          <a:ln w="12700" cap="flat" cmpd="sng" algn="ctr">
            <a:solidFill>
              <a:sysClr val="windowText" lastClr="000000"/>
            </a:solidFill>
            <a:prstDash val="solid"/>
            <a:miter lim="800000"/>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a:ln>
                  <a:noFill/>
                </a:ln>
                <a:solidFill>
                  <a:srgbClr val="ED7D31">
                    <a:lumMod val="50000"/>
                  </a:srgbClr>
                </a:solidFill>
                <a:effectLst/>
                <a:uLnTx/>
                <a:uFillTx/>
                <a:latin typeface="Times New Roman" panose="02020603050405020304" pitchFamily="18" charset="0"/>
                <a:ea typeface="+mn-ea"/>
                <a:cs typeface="+mn-cs"/>
              </a:rPr>
              <a:t>*Instruction n° 01_GR du 31 octobre 2011 du Gouverneur de la BEAC, relative à la surveillance des systèmes de paiement par monnaie électronique avec, en annexe, un cadre référentiel recensant les éléments permettant à la BEAC d’assurer sa mission de surveillance de l’activité;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a:ln>
                <a:noFill/>
              </a:ln>
              <a:solidFill>
                <a:srgbClr val="ED7D31">
                  <a:lumMod val="50000"/>
                </a:srgbClr>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000" b="0" i="0" u="none" strike="noStrike" kern="1200" cap="none" spc="0" normalizeH="0" baseline="0" noProof="0">
                <a:ln>
                  <a:noFill/>
                </a:ln>
                <a:solidFill>
                  <a:srgbClr val="ED7D31">
                    <a:lumMod val="50000"/>
                  </a:srgbClr>
                </a:solidFill>
                <a:effectLst/>
                <a:uLnTx/>
                <a:uFillTx/>
                <a:latin typeface="Times New Roman" panose="02020603050405020304" pitchFamily="18" charset="0"/>
                <a:ea typeface="+mn-ea"/>
                <a:cs typeface="+mn-cs"/>
              </a:rPr>
              <a:t>*Instruction du Gouverneur n° 02/GR/UMAC du 07 mai 2014 relative à la mise en place du multibanking dans le cadre de l'activité d'émission de la monnaie électronique.</a:t>
            </a:r>
            <a:endParaRPr kumimoji="0" lang="fr-FR" sz="3000" b="0" i="0" u="none" strike="noStrike" kern="1200" cap="none" spc="0" normalizeH="0" baseline="0" noProof="0">
              <a:ln>
                <a:noFill/>
              </a:ln>
              <a:solidFill>
                <a:srgbClr val="ED7D31">
                  <a:lumMod val="50000"/>
                </a:srgbClr>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000" b="0" i="0" u="none" strike="noStrike" kern="1200" cap="none" spc="0" normalizeH="0" baseline="0" noProof="0">
              <a:ln>
                <a:noFill/>
              </a:ln>
              <a:solidFill>
                <a:srgbClr val="000000"/>
              </a:solidFill>
              <a:effectLst/>
              <a:uLnTx/>
              <a:uFillTx/>
              <a:latin typeface="Wingdings" panose="05000000000000000000" pitchFamily="2" charset="2"/>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035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1350</TotalTime>
  <Words>4594</Words>
  <Application>Microsoft Macintosh PowerPoint</Application>
  <PresentationFormat>Grand écran</PresentationFormat>
  <Paragraphs>1033</Paragraphs>
  <Slides>46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46</vt:i4>
      </vt:variant>
    </vt:vector>
  </HeadingPairs>
  <TitlesOfParts>
    <vt:vector size="53" baseType="lpstr">
      <vt:lpstr>Arial</vt:lpstr>
      <vt:lpstr>Calibri</vt:lpstr>
      <vt:lpstr>Calibri Light</vt:lpstr>
      <vt:lpstr>Segoe UI</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Utilisateur Microsoft Office</cp:lastModifiedBy>
  <cp:revision>28</cp:revision>
  <dcterms:created xsi:type="dcterms:W3CDTF">2019-04-13T15:34:17Z</dcterms:created>
  <dcterms:modified xsi:type="dcterms:W3CDTF">2019-07-08T14:45:21Z</dcterms:modified>
</cp:coreProperties>
</file>